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3"/>
  </p:notesMasterIdLst>
  <p:sldIdLst>
    <p:sldId id="256" r:id="rId2"/>
    <p:sldId id="358" r:id="rId3"/>
    <p:sldId id="359" r:id="rId4"/>
    <p:sldId id="360" r:id="rId5"/>
    <p:sldId id="361" r:id="rId6"/>
    <p:sldId id="362" r:id="rId7"/>
    <p:sldId id="363" r:id="rId8"/>
    <p:sldId id="365" r:id="rId9"/>
    <p:sldId id="366" r:id="rId10"/>
    <p:sldId id="367" r:id="rId11"/>
    <p:sldId id="368" r:id="rId12"/>
    <p:sldId id="369" r:id="rId13"/>
    <p:sldId id="370" r:id="rId14"/>
    <p:sldId id="371" r:id="rId15"/>
    <p:sldId id="397" r:id="rId16"/>
    <p:sldId id="398" r:id="rId17"/>
    <p:sldId id="372" r:id="rId18"/>
    <p:sldId id="373" r:id="rId19"/>
    <p:sldId id="374" r:id="rId20"/>
    <p:sldId id="375" r:id="rId21"/>
    <p:sldId id="376" r:id="rId22"/>
    <p:sldId id="377" r:id="rId23"/>
    <p:sldId id="378" r:id="rId24"/>
    <p:sldId id="379" r:id="rId25"/>
    <p:sldId id="380" r:id="rId26"/>
    <p:sldId id="381" r:id="rId27"/>
    <p:sldId id="382" r:id="rId28"/>
    <p:sldId id="383" r:id="rId29"/>
    <p:sldId id="384" r:id="rId30"/>
    <p:sldId id="385" r:id="rId31"/>
    <p:sldId id="386" r:id="rId32"/>
    <p:sldId id="399" r:id="rId33"/>
    <p:sldId id="400" r:id="rId34"/>
    <p:sldId id="401" r:id="rId35"/>
    <p:sldId id="387" r:id="rId36"/>
    <p:sldId id="402" r:id="rId37"/>
    <p:sldId id="388" r:id="rId38"/>
    <p:sldId id="389" r:id="rId39"/>
    <p:sldId id="390" r:id="rId40"/>
    <p:sldId id="391" r:id="rId41"/>
    <p:sldId id="404" r:id="rId42"/>
    <p:sldId id="406" r:id="rId43"/>
    <p:sldId id="405" r:id="rId44"/>
    <p:sldId id="407" r:id="rId45"/>
    <p:sldId id="408" r:id="rId46"/>
    <p:sldId id="409" r:id="rId47"/>
    <p:sldId id="410" r:id="rId48"/>
    <p:sldId id="411" r:id="rId49"/>
    <p:sldId id="412" r:id="rId50"/>
    <p:sldId id="392" r:id="rId51"/>
    <p:sldId id="393" r:id="rId52"/>
    <p:sldId id="394" r:id="rId53"/>
    <p:sldId id="424" r:id="rId54"/>
    <p:sldId id="425" r:id="rId55"/>
    <p:sldId id="395" r:id="rId56"/>
    <p:sldId id="413" r:id="rId57"/>
    <p:sldId id="414" r:id="rId58"/>
    <p:sldId id="415" r:id="rId59"/>
    <p:sldId id="416" r:id="rId60"/>
    <p:sldId id="417" r:id="rId61"/>
    <p:sldId id="418" r:id="rId62"/>
    <p:sldId id="419" r:id="rId63"/>
    <p:sldId id="420" r:id="rId64"/>
    <p:sldId id="426" r:id="rId65"/>
    <p:sldId id="427" r:id="rId66"/>
    <p:sldId id="428" r:id="rId67"/>
    <p:sldId id="421" r:id="rId68"/>
    <p:sldId id="429" r:id="rId69"/>
    <p:sldId id="430" r:id="rId70"/>
    <p:sldId id="431" r:id="rId71"/>
    <p:sldId id="422" r:id="rId72"/>
    <p:sldId id="432" r:id="rId73"/>
    <p:sldId id="423" r:id="rId74"/>
    <p:sldId id="433" r:id="rId75"/>
    <p:sldId id="448" r:id="rId76"/>
    <p:sldId id="449" r:id="rId77"/>
    <p:sldId id="434" r:id="rId78"/>
    <p:sldId id="435" r:id="rId79"/>
    <p:sldId id="436" r:id="rId80"/>
    <p:sldId id="437" r:id="rId81"/>
    <p:sldId id="438" r:id="rId82"/>
    <p:sldId id="439" r:id="rId83"/>
    <p:sldId id="440" r:id="rId84"/>
    <p:sldId id="441" r:id="rId85"/>
    <p:sldId id="442" r:id="rId86"/>
    <p:sldId id="443" r:id="rId87"/>
    <p:sldId id="444" r:id="rId88"/>
    <p:sldId id="445" r:id="rId89"/>
    <p:sldId id="446" r:id="rId90"/>
    <p:sldId id="447" r:id="rId91"/>
    <p:sldId id="396" r:id="rId92"/>
    <p:sldId id="450" r:id="rId93"/>
    <p:sldId id="451" r:id="rId94"/>
    <p:sldId id="461" r:id="rId95"/>
    <p:sldId id="462" r:id="rId96"/>
    <p:sldId id="463" r:id="rId97"/>
    <p:sldId id="452" r:id="rId98"/>
    <p:sldId id="453" r:id="rId99"/>
    <p:sldId id="454" r:id="rId100"/>
    <p:sldId id="464" r:id="rId101"/>
    <p:sldId id="455" r:id="rId102"/>
    <p:sldId id="465" r:id="rId103"/>
    <p:sldId id="466" r:id="rId104"/>
    <p:sldId id="467" r:id="rId105"/>
    <p:sldId id="456" r:id="rId106"/>
    <p:sldId id="457" r:id="rId107"/>
    <p:sldId id="458" r:id="rId108"/>
    <p:sldId id="459" r:id="rId109"/>
    <p:sldId id="468" r:id="rId110"/>
    <p:sldId id="469" r:id="rId111"/>
    <p:sldId id="470" r:id="rId112"/>
    <p:sldId id="471" r:id="rId113"/>
    <p:sldId id="472" r:id="rId114"/>
    <p:sldId id="473" r:id="rId115"/>
    <p:sldId id="474" r:id="rId116"/>
    <p:sldId id="475" r:id="rId117"/>
    <p:sldId id="476" r:id="rId118"/>
    <p:sldId id="460" r:id="rId119"/>
    <p:sldId id="477" r:id="rId120"/>
    <p:sldId id="478" r:id="rId121"/>
    <p:sldId id="479" r:id="rId122"/>
    <p:sldId id="480" r:id="rId123"/>
    <p:sldId id="495" r:id="rId124"/>
    <p:sldId id="481" r:id="rId125"/>
    <p:sldId id="482" r:id="rId126"/>
    <p:sldId id="483" r:id="rId127"/>
    <p:sldId id="484" r:id="rId128"/>
    <p:sldId id="485" r:id="rId129"/>
    <p:sldId id="486" r:id="rId130"/>
    <p:sldId id="496" r:id="rId131"/>
    <p:sldId id="497" r:id="rId132"/>
    <p:sldId id="487" r:id="rId133"/>
    <p:sldId id="488" r:id="rId134"/>
    <p:sldId id="489" r:id="rId135"/>
    <p:sldId id="490" r:id="rId136"/>
    <p:sldId id="491" r:id="rId137"/>
    <p:sldId id="492" r:id="rId138"/>
    <p:sldId id="493" r:id="rId139"/>
    <p:sldId id="498" r:id="rId140"/>
    <p:sldId id="499" r:id="rId141"/>
    <p:sldId id="510" r:id="rId142"/>
    <p:sldId id="500" r:id="rId143"/>
    <p:sldId id="501" r:id="rId144"/>
    <p:sldId id="502" r:id="rId145"/>
    <p:sldId id="503" r:id="rId146"/>
    <p:sldId id="504" r:id="rId147"/>
    <p:sldId id="511" r:id="rId148"/>
    <p:sldId id="505" r:id="rId149"/>
    <p:sldId id="506" r:id="rId150"/>
    <p:sldId id="507" r:id="rId151"/>
    <p:sldId id="508" r:id="rId152"/>
    <p:sldId id="512" r:id="rId153"/>
    <p:sldId id="513" r:id="rId154"/>
    <p:sldId id="514" r:id="rId155"/>
    <p:sldId id="515" r:id="rId156"/>
    <p:sldId id="516" r:id="rId157"/>
    <p:sldId id="509" r:id="rId158"/>
    <p:sldId id="517" r:id="rId159"/>
    <p:sldId id="523" r:id="rId160"/>
    <p:sldId id="524" r:id="rId161"/>
    <p:sldId id="518" r:id="rId162"/>
    <p:sldId id="519" r:id="rId163"/>
    <p:sldId id="520" r:id="rId164"/>
    <p:sldId id="521" r:id="rId165"/>
    <p:sldId id="522" r:id="rId166"/>
    <p:sldId id="525" r:id="rId167"/>
    <p:sldId id="526" r:id="rId168"/>
    <p:sldId id="527" r:id="rId169"/>
    <p:sldId id="528" r:id="rId170"/>
    <p:sldId id="529" r:id="rId171"/>
    <p:sldId id="494" r:id="rId17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A251673D-1BD5-4C1C-A773-8B52ADC87EF0}">
          <p14:sldIdLst>
            <p14:sldId id="256"/>
            <p14:sldId id="358"/>
            <p14:sldId id="359"/>
            <p14:sldId id="360"/>
            <p14:sldId id="361"/>
            <p14:sldId id="362"/>
            <p14:sldId id="363"/>
            <p14:sldId id="365"/>
            <p14:sldId id="366"/>
            <p14:sldId id="367"/>
            <p14:sldId id="368"/>
            <p14:sldId id="369"/>
            <p14:sldId id="370"/>
            <p14:sldId id="371"/>
            <p14:sldId id="397"/>
            <p14:sldId id="398"/>
            <p14:sldId id="372"/>
            <p14:sldId id="373"/>
            <p14:sldId id="374"/>
            <p14:sldId id="375"/>
            <p14:sldId id="376"/>
            <p14:sldId id="377"/>
            <p14:sldId id="378"/>
            <p14:sldId id="379"/>
            <p14:sldId id="380"/>
            <p14:sldId id="381"/>
            <p14:sldId id="382"/>
            <p14:sldId id="383"/>
            <p14:sldId id="384"/>
            <p14:sldId id="385"/>
            <p14:sldId id="386"/>
            <p14:sldId id="399"/>
            <p14:sldId id="400"/>
            <p14:sldId id="401"/>
            <p14:sldId id="387"/>
            <p14:sldId id="402"/>
            <p14:sldId id="388"/>
            <p14:sldId id="389"/>
            <p14:sldId id="390"/>
            <p14:sldId id="391"/>
            <p14:sldId id="404"/>
            <p14:sldId id="406"/>
            <p14:sldId id="405"/>
            <p14:sldId id="407"/>
            <p14:sldId id="408"/>
            <p14:sldId id="409"/>
            <p14:sldId id="410"/>
            <p14:sldId id="411"/>
            <p14:sldId id="412"/>
            <p14:sldId id="392"/>
            <p14:sldId id="393"/>
            <p14:sldId id="394"/>
            <p14:sldId id="424"/>
            <p14:sldId id="425"/>
            <p14:sldId id="395"/>
            <p14:sldId id="413"/>
            <p14:sldId id="414"/>
            <p14:sldId id="415"/>
            <p14:sldId id="416"/>
            <p14:sldId id="417"/>
            <p14:sldId id="418"/>
            <p14:sldId id="419"/>
            <p14:sldId id="420"/>
            <p14:sldId id="426"/>
            <p14:sldId id="427"/>
            <p14:sldId id="428"/>
            <p14:sldId id="421"/>
            <p14:sldId id="429"/>
            <p14:sldId id="430"/>
            <p14:sldId id="431"/>
            <p14:sldId id="422"/>
            <p14:sldId id="432"/>
            <p14:sldId id="423"/>
            <p14:sldId id="433"/>
            <p14:sldId id="448"/>
            <p14:sldId id="449"/>
            <p14:sldId id="434"/>
            <p14:sldId id="435"/>
            <p14:sldId id="436"/>
            <p14:sldId id="437"/>
            <p14:sldId id="438"/>
            <p14:sldId id="439"/>
            <p14:sldId id="440"/>
            <p14:sldId id="441"/>
            <p14:sldId id="442"/>
            <p14:sldId id="443"/>
            <p14:sldId id="444"/>
            <p14:sldId id="445"/>
            <p14:sldId id="446"/>
            <p14:sldId id="447"/>
            <p14:sldId id="396"/>
            <p14:sldId id="450"/>
            <p14:sldId id="451"/>
            <p14:sldId id="461"/>
            <p14:sldId id="462"/>
            <p14:sldId id="463"/>
            <p14:sldId id="452"/>
            <p14:sldId id="453"/>
            <p14:sldId id="454"/>
            <p14:sldId id="464"/>
            <p14:sldId id="455"/>
            <p14:sldId id="465"/>
            <p14:sldId id="466"/>
            <p14:sldId id="467"/>
            <p14:sldId id="456"/>
            <p14:sldId id="457"/>
            <p14:sldId id="458"/>
            <p14:sldId id="459"/>
            <p14:sldId id="468"/>
            <p14:sldId id="469"/>
            <p14:sldId id="470"/>
            <p14:sldId id="471"/>
            <p14:sldId id="472"/>
            <p14:sldId id="473"/>
            <p14:sldId id="474"/>
            <p14:sldId id="475"/>
            <p14:sldId id="476"/>
            <p14:sldId id="460"/>
            <p14:sldId id="477"/>
            <p14:sldId id="478"/>
            <p14:sldId id="479"/>
            <p14:sldId id="480"/>
            <p14:sldId id="495"/>
            <p14:sldId id="481"/>
            <p14:sldId id="482"/>
            <p14:sldId id="483"/>
            <p14:sldId id="484"/>
            <p14:sldId id="485"/>
            <p14:sldId id="486"/>
            <p14:sldId id="496"/>
            <p14:sldId id="497"/>
            <p14:sldId id="487"/>
            <p14:sldId id="488"/>
            <p14:sldId id="489"/>
            <p14:sldId id="490"/>
            <p14:sldId id="491"/>
            <p14:sldId id="492"/>
            <p14:sldId id="493"/>
            <p14:sldId id="498"/>
            <p14:sldId id="499"/>
            <p14:sldId id="510"/>
            <p14:sldId id="500"/>
            <p14:sldId id="501"/>
            <p14:sldId id="502"/>
            <p14:sldId id="503"/>
            <p14:sldId id="504"/>
            <p14:sldId id="511"/>
            <p14:sldId id="505"/>
            <p14:sldId id="506"/>
            <p14:sldId id="507"/>
            <p14:sldId id="508"/>
            <p14:sldId id="512"/>
            <p14:sldId id="513"/>
            <p14:sldId id="514"/>
            <p14:sldId id="515"/>
            <p14:sldId id="516"/>
            <p14:sldId id="509"/>
            <p14:sldId id="517"/>
            <p14:sldId id="523"/>
            <p14:sldId id="524"/>
            <p14:sldId id="518"/>
            <p14:sldId id="519"/>
            <p14:sldId id="520"/>
            <p14:sldId id="521"/>
            <p14:sldId id="522"/>
            <p14:sldId id="525"/>
            <p14:sldId id="526"/>
            <p14:sldId id="527"/>
            <p14:sldId id="528"/>
            <p14:sldId id="529"/>
            <p14:sldId id="4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B58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1" autoAdjust="0"/>
    <p:restoredTop sz="94660"/>
  </p:normalViewPr>
  <p:slideViewPr>
    <p:cSldViewPr snapToGrid="0">
      <p:cViewPr varScale="1">
        <p:scale>
          <a:sx n="66" d="100"/>
          <a:sy n="66" d="100"/>
        </p:scale>
        <p:origin x="38" y="1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BB08-3E43-4407-89EB-5C767B6E9C89}" type="datetimeFigureOut">
              <a:rPr lang="uk-UA" smtClean="0"/>
              <a:t>03.04.2024</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39448-0C3E-42FD-AA20-A8151A79FB0D}" type="slidenum">
              <a:rPr lang="uk-UA" smtClean="0"/>
              <a:t>‹№›</a:t>
            </a:fld>
            <a:endParaRPr lang="uk-UA"/>
          </a:p>
        </p:txBody>
      </p:sp>
    </p:spTree>
    <p:extLst>
      <p:ext uri="{BB962C8B-B14F-4D97-AF65-F5344CB8AC3E}">
        <p14:creationId xmlns:p14="http://schemas.microsoft.com/office/powerpoint/2010/main" val="352794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43</a:t>
            </a:fld>
            <a:endParaRPr lang="uk-UA"/>
          </a:p>
        </p:txBody>
      </p:sp>
    </p:spTree>
    <p:extLst>
      <p:ext uri="{BB962C8B-B14F-4D97-AF65-F5344CB8AC3E}">
        <p14:creationId xmlns:p14="http://schemas.microsoft.com/office/powerpoint/2010/main" val="3719736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B792FA-4CD1-43EC-8C6A-9ACEA403FC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BFE6488-D094-4CF9-AC76-9691F6EBA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C5D1FB-40FB-4F8B-95F7-CD7D11F3E1AE}"/>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705FA82F-3367-407C-A78E-B91CECD036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E667580-0969-4DCC-8C70-57EF15C86D0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84512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61CFC1-EC7D-456E-A7FE-A268D3EC44C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C84193D-2BC9-4C8F-BF87-95BB8F20716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72D9A51-5C74-4FD8-BC7E-F511119CE668}"/>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95F1E9B9-577A-4788-AA8C-7FE8E8D6DD4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7FA4A6B-8780-4473-A6FB-3504C204303D}"/>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81291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5CF2B1-A946-4D76-AD66-EE93B11BFE5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265F272-4972-4F0F-91D9-CA302DDC610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19FE06C-A9B9-4B3A-AB47-83C2C167B483}"/>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00A25E1D-D0A1-423D-BA35-EC250EFCD4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F21386A-F067-4EE5-AAE2-BEC05BA6DD2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07088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B600C-FBA6-4A10-AF11-D124F320535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E91658C-3525-4E72-B8B9-0827C6367B9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CE965E7-F516-48E2-9FD7-DD82FFCE2FE2}"/>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3918CE6F-7323-48AD-8B4C-863CD398E2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371FF7-EADB-4541-92C7-692E081CDB26}"/>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23320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761F5-C045-4682-9F0F-12ABD79AE75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2EE54-31BC-4163-A702-9E6D696B8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4946EF0-1C9C-4F55-912E-D750EAF5985D}"/>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5A1D79D7-6583-47CB-8DA8-915221C849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D7001A-4009-482F-B89D-9F8C2F869FF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08194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80C9B-F614-4CD0-9821-9A7AD06CC96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F60C5B9-5D9B-4235-985A-A2B6A8C09E9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523122F-47B1-46B5-A5CB-E105BC6D78D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91A35C4-42F2-485E-B663-31FBBE550333}"/>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6" name="Нижний колонтитул 5">
            <a:extLst>
              <a:ext uri="{FF2B5EF4-FFF2-40B4-BE49-F238E27FC236}">
                <a16:creationId xmlns:a16="http://schemas.microsoft.com/office/drawing/2014/main" id="{CA38A644-07AC-48A0-A54C-7BB739D9B1B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8EC37C-4E06-4F37-95E0-2807F3BC2157}"/>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13025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74E13-CE24-4FE8-BAA9-DD45FDE193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1AA01F2-CCF0-48C8-9E46-2195419B3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6BA27FC-F68E-427D-898C-4967ABE414A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ECBDE1E-3871-4BD6-9A45-68174EE91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88D7A51-D942-481E-87A1-3712AD3B127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FAAF695-A901-4515-938B-62F45585831E}"/>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8" name="Нижний колонтитул 7">
            <a:extLst>
              <a:ext uri="{FF2B5EF4-FFF2-40B4-BE49-F238E27FC236}">
                <a16:creationId xmlns:a16="http://schemas.microsoft.com/office/drawing/2014/main" id="{550B1641-E824-4174-9A11-CE4844F5653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A55D279-F28B-42E9-B77D-9D3565C04F44}"/>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4856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7BD8FB-D5CD-4C0C-B1C8-E6F7B6E874E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53A5B80-3602-4693-A4EB-C8B8CAEC45A0}"/>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4" name="Нижний колонтитул 3">
            <a:extLst>
              <a:ext uri="{FF2B5EF4-FFF2-40B4-BE49-F238E27FC236}">
                <a16:creationId xmlns:a16="http://schemas.microsoft.com/office/drawing/2014/main" id="{FE557CE3-B615-468C-88FD-70132ADD5F4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8C4D1A2-B0E2-4DD2-89AD-9186036B355A}"/>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238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CA420D8-1B9D-47CF-A39B-BED44131F64C}"/>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3" name="Нижний колонтитул 2">
            <a:extLst>
              <a:ext uri="{FF2B5EF4-FFF2-40B4-BE49-F238E27FC236}">
                <a16:creationId xmlns:a16="http://schemas.microsoft.com/office/drawing/2014/main" id="{062B9885-754E-4332-8F8E-C3E54368F5E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169BF2-EA99-45C0-B242-BA41AB5AF57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64038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E6B7C3-B5F0-46E7-8FF7-A133F3F906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96B1C62-78FF-45C4-A4B3-34589A7D8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7CEF461-BF91-49F3-B354-016332DC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1AB141B-9670-4C21-8335-7715A5DC1E75}"/>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6" name="Нижний колонтитул 5">
            <a:extLst>
              <a:ext uri="{FF2B5EF4-FFF2-40B4-BE49-F238E27FC236}">
                <a16:creationId xmlns:a16="http://schemas.microsoft.com/office/drawing/2014/main" id="{EBD990B3-84F4-428A-859B-A363C83042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5B95FF-78DB-48C2-84B4-9D6846EEAF7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78786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413616-8036-404C-99E4-A7F5E3C6D0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DBFCAA-6646-4519-B492-A5E3A01C2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0180CF1-AD70-4FA1-B7BD-300728B13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BD365A-5755-4A0F-8FC5-15CC6F550E44}"/>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6" name="Нижний колонтитул 5">
            <a:extLst>
              <a:ext uri="{FF2B5EF4-FFF2-40B4-BE49-F238E27FC236}">
                <a16:creationId xmlns:a16="http://schemas.microsoft.com/office/drawing/2014/main" id="{73B1F810-688C-410C-BC24-830B0AF24E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9E8378-46FE-4E3D-86FD-D6CFF99F39E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3607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E93F78-56C7-4C2D-B624-DB38497A6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1F43B-301B-4506-B5A0-F4A55F8B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6CCC5C-83CE-4DD8-A169-2A25E31A4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0B04AAAF-C51E-4D0C-98B2-E7205DA7E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4A6EDF-DFAA-44B5-A1A4-ED3ED3283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33737-219D-4D55-A424-2E8D79DD27B6}" type="slidenum">
              <a:rPr lang="ru-RU" smtClean="0"/>
              <a:t>‹№›</a:t>
            </a:fld>
            <a:endParaRPr lang="ru-RU"/>
          </a:p>
        </p:txBody>
      </p:sp>
    </p:spTree>
    <p:extLst>
      <p:ext uri="{BB962C8B-B14F-4D97-AF65-F5344CB8AC3E}">
        <p14:creationId xmlns:p14="http://schemas.microsoft.com/office/powerpoint/2010/main" val="184427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357E4A-D881-4CCA-AA6B-FD06D32CA5F8}"/>
              </a:ext>
            </a:extLst>
          </p:cNvPr>
          <p:cNvSpPr>
            <a:spLocks noGrp="1"/>
          </p:cNvSpPr>
          <p:nvPr>
            <p:ph type="ctrTitle"/>
          </p:nvPr>
        </p:nvSpPr>
        <p:spPr>
          <a:xfrm>
            <a:off x="0" y="1122362"/>
            <a:ext cx="12192000" cy="2619058"/>
          </a:xfrm>
        </p:spPr>
        <p:txBody>
          <a:bodyPr>
            <a:normAutofit fontScale="90000"/>
          </a:bodyPr>
          <a:lstStyle/>
          <a:p>
            <a:r>
              <a:rPr lang="en-US" b="1" dirty="0"/>
              <a:t>Explicit </a:t>
            </a:r>
            <a:r>
              <a:rPr lang="uk-UA" b="1" dirty="0"/>
              <a:t>конструктора</a:t>
            </a:r>
            <a:r>
              <a:rPr lang="en-US" b="1" dirty="0"/>
              <a:t>. </a:t>
            </a:r>
            <a:r>
              <a:rPr lang="uk-UA" b="1" dirty="0"/>
              <a:t>Анонімні об</a:t>
            </a:r>
            <a:r>
              <a:rPr lang="en-US" b="1" dirty="0"/>
              <a:t>’</a:t>
            </a:r>
            <a:r>
              <a:rPr lang="uk-UA" b="1" dirty="0" err="1"/>
              <a:t>єкти</a:t>
            </a:r>
            <a:r>
              <a:rPr lang="uk-UA" b="1" dirty="0"/>
              <a:t>. </a:t>
            </a:r>
            <a:r>
              <a:rPr lang="ru-RU" b="1" dirty="0" err="1"/>
              <a:t>Вкладені</a:t>
            </a:r>
            <a:r>
              <a:rPr lang="ru-RU" b="1" dirty="0"/>
              <a:t> типи. </a:t>
            </a:r>
            <a:r>
              <a:rPr lang="ru-RU" b="1" dirty="0" err="1"/>
              <a:t>Перевантаження</a:t>
            </a:r>
            <a:r>
              <a:rPr lang="ru-RU" b="1" dirty="0"/>
              <a:t> </a:t>
            </a:r>
            <a:r>
              <a:rPr lang="ru-RU" b="1" dirty="0" err="1"/>
              <a:t>операторів</a:t>
            </a:r>
            <a:endParaRPr lang="uk-UA" b="1" dirty="0"/>
          </a:p>
        </p:txBody>
      </p:sp>
      <p:sp>
        <p:nvSpPr>
          <p:cNvPr id="3" name="Подзаголовок 2">
            <a:extLst>
              <a:ext uri="{FF2B5EF4-FFF2-40B4-BE49-F238E27FC236}">
                <a16:creationId xmlns:a16="http://schemas.microsoft.com/office/drawing/2014/main" id="{C987C11C-4A3E-4539-A6E1-9F6DC07AA5BA}"/>
              </a:ext>
            </a:extLst>
          </p:cNvPr>
          <p:cNvSpPr>
            <a:spLocks noGrp="1"/>
          </p:cNvSpPr>
          <p:nvPr>
            <p:ph type="subTitle" idx="1"/>
          </p:nvPr>
        </p:nvSpPr>
        <p:spPr>
          <a:xfrm>
            <a:off x="1" y="3741420"/>
            <a:ext cx="12192000" cy="1655762"/>
          </a:xfrm>
        </p:spPr>
        <p:txBody>
          <a:bodyPr>
            <a:normAutofit/>
          </a:bodyPr>
          <a:lstStyle/>
          <a:p>
            <a:pPr>
              <a:lnSpc>
                <a:spcPct val="150000"/>
              </a:lnSpc>
            </a:pPr>
            <a:r>
              <a:rPr lang="ru-RU" dirty="0"/>
              <a:t>_</a:t>
            </a:r>
          </a:p>
        </p:txBody>
      </p:sp>
      <p:sp>
        <p:nvSpPr>
          <p:cNvPr id="7" name="TextBox 6">
            <a:extLst>
              <a:ext uri="{FF2B5EF4-FFF2-40B4-BE49-F238E27FC236}">
                <a16:creationId xmlns:a16="http://schemas.microsoft.com/office/drawing/2014/main" id="{0EFEDB99-D1C5-4BF5-BE30-A94CA8DE3686}"/>
              </a:ext>
            </a:extLst>
          </p:cNvPr>
          <p:cNvSpPr txBox="1"/>
          <p:nvPr/>
        </p:nvSpPr>
        <p:spPr>
          <a:xfrm>
            <a:off x="8218966" y="5899493"/>
            <a:ext cx="3561908" cy="430887"/>
          </a:xfrm>
          <a:prstGeom prst="rect">
            <a:avLst/>
          </a:prstGeom>
          <a:noFill/>
        </p:spPr>
        <p:txBody>
          <a:bodyPr wrap="square" rtlCol="0" anchor="ctr">
            <a:spAutoFit/>
          </a:bodyPr>
          <a:lstStyle/>
          <a:p>
            <a:r>
              <a:rPr lang="uk-UA" sz="2200" dirty="0"/>
              <a:t>Викладач: Верещагін О.О.</a:t>
            </a:r>
            <a:endParaRPr lang="ru-RU" dirty="0"/>
          </a:p>
        </p:txBody>
      </p:sp>
    </p:spTree>
    <p:extLst>
      <p:ext uri="{BB962C8B-B14F-4D97-AF65-F5344CB8AC3E}">
        <p14:creationId xmlns:p14="http://schemas.microsoft.com/office/powerpoint/2010/main" val="7618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Вкладені</a:t>
            </a:r>
            <a:r>
              <a:rPr lang="ru-RU" b="1" dirty="0"/>
              <a:t> типи </a:t>
            </a:r>
            <a:r>
              <a:rPr lang="ru-RU" b="1" dirty="0" err="1"/>
              <a:t>даних</a:t>
            </a:r>
            <a:r>
              <a:rPr lang="ru-RU" b="1" dirty="0"/>
              <a:t> в </a:t>
            </a:r>
            <a:r>
              <a:rPr lang="ru-RU" b="1" dirty="0" err="1"/>
              <a:t>класах</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968836" cy="6000307"/>
          </a:xfrm>
        </p:spPr>
        <p:txBody>
          <a:bodyPr>
            <a:normAutofit/>
          </a:bodyPr>
          <a:lstStyle/>
          <a:p>
            <a:pPr marL="540000" indent="360000">
              <a:lnSpc>
                <a:spcPct val="150000"/>
              </a:lnSpc>
              <a:spcBef>
                <a:spcPts val="0"/>
              </a:spcBef>
              <a:buNone/>
            </a:pPr>
            <a:r>
              <a:rPr lang="uk-UA" sz="1800" dirty="0"/>
              <a:t>У цій програмі все працює. Але оскільки перерахування </a:t>
            </a:r>
            <a:r>
              <a:rPr lang="en-US" sz="1800" dirty="0" err="1">
                <a:solidFill>
                  <a:schemeClr val="accent5">
                    <a:lumMod val="75000"/>
                  </a:schemeClr>
                </a:solidFill>
                <a:latin typeface="Consolas" panose="020B0609020204030204" pitchFamily="49" charset="0"/>
              </a:rPr>
              <a:t>FruitList</a:t>
            </a:r>
            <a:r>
              <a:rPr lang="en-US" sz="1800" dirty="0"/>
              <a:t> </a:t>
            </a:r>
            <a:r>
              <a:rPr lang="uk-UA" sz="1800" dirty="0"/>
              <a:t>використовується в зв’язці з класом </a:t>
            </a:r>
            <a:r>
              <a:rPr lang="en-US" sz="1800" dirty="0">
                <a:solidFill>
                  <a:schemeClr val="accent5">
                    <a:lumMod val="75000"/>
                  </a:schemeClr>
                </a:solidFill>
                <a:latin typeface="Consolas" panose="020B0609020204030204" pitchFamily="49" charset="0"/>
              </a:rPr>
              <a:t>Fruit</a:t>
            </a:r>
            <a:r>
              <a:rPr lang="en-US" sz="1800" dirty="0"/>
              <a:t>, </a:t>
            </a:r>
            <a:r>
              <a:rPr lang="uk-UA" sz="1800" dirty="0"/>
              <a:t>то </a:t>
            </a:r>
            <a:r>
              <a:rPr lang="uk-UA" sz="1800" b="1" dirty="0">
                <a:highlight>
                  <a:srgbClr val="FFFF00"/>
                </a:highlight>
              </a:rPr>
              <a:t>трохи дивно, що воно існує окремо від самого класу</a:t>
            </a:r>
            <a:r>
              <a:rPr lang="uk-UA" sz="1800" dirty="0"/>
              <a:t>.</a:t>
            </a:r>
          </a:p>
        </p:txBody>
      </p:sp>
      <p:pic>
        <p:nvPicPr>
          <p:cNvPr id="5" name="Рисунок 4">
            <a:extLst>
              <a:ext uri="{FF2B5EF4-FFF2-40B4-BE49-F238E27FC236}">
                <a16:creationId xmlns:a16="http://schemas.microsoft.com/office/drawing/2014/main" id="{EA1B2CE2-D00D-4D7A-9AD5-1B18AFB0FAE5}"/>
              </a:ext>
            </a:extLst>
          </p:cNvPr>
          <p:cNvPicPr>
            <a:picLocks noChangeAspect="1"/>
          </p:cNvPicPr>
          <p:nvPr/>
        </p:nvPicPr>
        <p:blipFill>
          <a:blip r:embed="rId2"/>
          <a:stretch>
            <a:fillRect/>
          </a:stretch>
        </p:blipFill>
        <p:spPr>
          <a:xfrm>
            <a:off x="7968837" y="-1"/>
            <a:ext cx="4223162" cy="6858000"/>
          </a:xfrm>
          <a:prstGeom prst="rect">
            <a:avLst/>
          </a:prstGeom>
        </p:spPr>
      </p:pic>
    </p:spTree>
    <p:extLst>
      <p:ext uri="{BB962C8B-B14F-4D97-AF65-F5344CB8AC3E}">
        <p14:creationId xmlns:p14="http://schemas.microsoft.com/office/powerpoint/2010/main" val="32101255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Використання</a:t>
            </a:r>
            <a:r>
              <a:rPr lang="ru-RU" sz="3200" b="1" dirty="0"/>
              <a:t> оператора </a:t>
            </a:r>
            <a:r>
              <a:rPr lang="ru-RU" sz="3200" b="1" dirty="0" err="1"/>
              <a:t>індексації</a:t>
            </a:r>
            <a:r>
              <a:rPr lang="ru-RU" sz="3200" b="1" dirty="0"/>
              <a:t> з </a:t>
            </a:r>
            <a:r>
              <a:rPr lang="ru-RU" sz="3200" b="1" dirty="0" err="1"/>
              <a:t>константними</a:t>
            </a:r>
            <a:r>
              <a:rPr lang="ru-RU" sz="3200" b="1" dirty="0"/>
              <a:t> </a:t>
            </a:r>
            <a:r>
              <a:rPr lang="ru-RU" sz="3200" b="1" dirty="0" err="1"/>
              <a:t>об’єктами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7B7BFF3-CF04-49BC-94FA-D4DC8BA577B6}"/>
              </a:ext>
            </a:extLst>
          </p:cNvPr>
          <p:cNvPicPr>
            <a:picLocks noChangeAspect="1"/>
          </p:cNvPicPr>
          <p:nvPr/>
        </p:nvPicPr>
        <p:blipFill>
          <a:blip r:embed="rId2"/>
          <a:stretch>
            <a:fillRect/>
          </a:stretch>
        </p:blipFill>
        <p:spPr>
          <a:xfrm>
            <a:off x="5669" y="0"/>
            <a:ext cx="12180661" cy="6858000"/>
          </a:xfrm>
          <a:prstGeom prst="rect">
            <a:avLst/>
          </a:prstGeom>
        </p:spPr>
      </p:pic>
    </p:spTree>
    <p:extLst>
      <p:ext uri="{BB962C8B-B14F-4D97-AF65-F5344CB8AC3E}">
        <p14:creationId xmlns:p14="http://schemas.microsoft.com/office/powerpoint/2010/main" val="36359090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Використання</a:t>
            </a:r>
            <a:r>
              <a:rPr lang="ru-RU" sz="4400" b="1" dirty="0"/>
              <a:t> оператора </a:t>
            </a:r>
            <a:r>
              <a:rPr lang="ru-RU" sz="4400" b="1" dirty="0" err="1"/>
              <a:t>індексації</a:t>
            </a:r>
            <a:r>
              <a:rPr lang="ru-RU" sz="4400" b="1" dirty="0"/>
              <a:t> з </a:t>
            </a:r>
            <a:r>
              <a:rPr lang="ru-RU" sz="4400" b="1" dirty="0" err="1"/>
              <a:t>константними</a:t>
            </a:r>
            <a:r>
              <a:rPr lang="ru-RU" sz="4400" b="1" dirty="0"/>
              <a:t> </a:t>
            </a:r>
            <a:r>
              <a:rPr lang="ru-RU" sz="4400" b="1" dirty="0" err="1"/>
              <a:t>об’єктами</a:t>
            </a:r>
            <a:r>
              <a:rPr lang="ru-RU" sz="4400" b="1" dirty="0"/>
              <a:t> </a:t>
            </a:r>
            <a:r>
              <a:rPr lang="ru-RU" sz="4400" b="1" dirty="0" err="1"/>
              <a:t>класу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Рядок </a:t>
            </a:r>
            <a:r>
              <a:rPr lang="ru-RU" sz="1800" dirty="0" err="1">
                <a:solidFill>
                  <a:schemeClr val="accent5">
                    <a:lumMod val="75000"/>
                  </a:schemeClr>
                </a:solidFill>
                <a:latin typeface="Consolas" panose="020B0609020204030204" pitchFamily="49" charset="0"/>
              </a:rPr>
              <a:t>carray</a:t>
            </a:r>
            <a:r>
              <a:rPr lang="ru-RU" sz="1800" dirty="0">
                <a:solidFill>
                  <a:schemeClr val="accent5">
                    <a:lumMod val="75000"/>
                  </a:schemeClr>
                </a:solidFill>
                <a:latin typeface="Consolas" panose="020B0609020204030204" pitchFamily="49" charset="0"/>
              </a:rPr>
              <a:t>[4] = 5; </a:t>
            </a:r>
            <a:r>
              <a:rPr lang="ru-RU" sz="1800" dirty="0" err="1"/>
              <a:t>потрібно</a:t>
            </a:r>
            <a:r>
              <a:rPr lang="ru-RU" sz="1800" dirty="0"/>
              <a:t> </a:t>
            </a:r>
            <a:r>
              <a:rPr lang="ru-RU" sz="1800" dirty="0" err="1"/>
              <a:t>закоментувати</a:t>
            </a:r>
            <a:r>
              <a:rPr lang="ru-RU" sz="1800" dirty="0"/>
              <a:t> і </a:t>
            </a:r>
            <a:r>
              <a:rPr lang="ru-RU" sz="1800" dirty="0" err="1"/>
              <a:t>програма</a:t>
            </a:r>
            <a:r>
              <a:rPr lang="ru-RU" sz="1800" dirty="0"/>
              <a:t> </a:t>
            </a:r>
            <a:r>
              <a:rPr lang="ru-RU" sz="1800" dirty="0" err="1"/>
              <a:t>скомпілюється</a:t>
            </a:r>
            <a:r>
              <a:rPr lang="ru-RU" sz="1800" dirty="0"/>
              <a:t> (</a:t>
            </a:r>
            <a:r>
              <a:rPr lang="ru-RU" sz="1800" dirty="0" err="1"/>
              <a:t>це</a:t>
            </a:r>
            <a:r>
              <a:rPr lang="ru-RU" sz="1800" dirty="0"/>
              <a:t> </a:t>
            </a:r>
            <a:r>
              <a:rPr lang="ru-RU" sz="1800" dirty="0" err="1"/>
              <a:t>перевірка</a:t>
            </a:r>
            <a:r>
              <a:rPr lang="ru-RU" sz="1800" dirty="0"/>
              <a:t> на </a:t>
            </a:r>
            <a:r>
              <a:rPr lang="ru-RU" sz="1800" dirty="0" err="1"/>
              <a:t>зміну</a:t>
            </a:r>
            <a:r>
              <a:rPr lang="ru-RU" sz="1800" dirty="0"/>
              <a:t> </a:t>
            </a:r>
            <a:r>
              <a:rPr lang="ru-RU" sz="1800" dirty="0" err="1"/>
              <a:t>даних</a:t>
            </a:r>
            <a:r>
              <a:rPr lang="ru-RU" sz="1800" dirty="0"/>
              <a:t> </a:t>
            </a:r>
            <a:r>
              <a:rPr lang="ru-RU" sz="1800" dirty="0" err="1"/>
              <a:t>константних</a:t>
            </a:r>
            <a:r>
              <a:rPr lang="ru-RU" sz="1800" dirty="0"/>
              <a:t> </a:t>
            </a:r>
            <a:r>
              <a:rPr lang="ru-RU" sz="1800" dirty="0" err="1"/>
              <a:t>об’єктів</a:t>
            </a:r>
            <a:r>
              <a:rPr lang="ru-RU" sz="1800" dirty="0"/>
              <a:t> — </a:t>
            </a:r>
            <a:r>
              <a:rPr lang="ru-RU" sz="1800" dirty="0" err="1"/>
              <a:t>змінювати</a:t>
            </a:r>
            <a:r>
              <a:rPr lang="ru-RU" sz="1800" dirty="0"/>
              <a:t> </a:t>
            </a:r>
            <a:r>
              <a:rPr lang="ru-RU" sz="1800" dirty="0" err="1"/>
              <a:t>дані</a:t>
            </a:r>
            <a:r>
              <a:rPr lang="ru-RU" sz="1800" dirty="0"/>
              <a:t> не </a:t>
            </a:r>
            <a:r>
              <a:rPr lang="ru-RU" sz="1800" dirty="0" err="1"/>
              <a:t>можна</a:t>
            </a:r>
            <a:r>
              <a:rPr lang="ru-RU" sz="1800" dirty="0"/>
              <a:t>, </a:t>
            </a:r>
            <a:r>
              <a:rPr lang="ru-RU" sz="1800" dirty="0" err="1"/>
              <a:t>можна</a:t>
            </a:r>
            <a:r>
              <a:rPr lang="ru-RU" sz="1800" dirty="0"/>
              <a:t> </a:t>
            </a:r>
            <a:r>
              <a:rPr lang="ru-RU" sz="1800" dirty="0" err="1"/>
              <a:t>тільки</a:t>
            </a:r>
            <a:r>
              <a:rPr lang="ru-RU" sz="1800" dirty="0"/>
              <a:t> </a:t>
            </a:r>
            <a:r>
              <a:rPr lang="ru-RU" sz="1800" dirty="0" err="1"/>
              <a:t>виводити</a:t>
            </a:r>
            <a:r>
              <a:rPr lang="ru-RU" sz="1800" dirty="0"/>
              <a:t>).</a:t>
            </a:r>
            <a:endParaRPr lang="uk-UA" sz="1800" dirty="0"/>
          </a:p>
        </p:txBody>
      </p:sp>
    </p:spTree>
    <p:extLst>
      <p:ext uri="{BB962C8B-B14F-4D97-AF65-F5344CB8AC3E}">
        <p14:creationId xmlns:p14="http://schemas.microsoft.com/office/powerpoint/2010/main" val="9023383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Перевірка помилок</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Ще</a:t>
            </a:r>
            <a:r>
              <a:rPr lang="ru-RU" sz="1800" dirty="0"/>
              <a:t> </a:t>
            </a:r>
            <a:r>
              <a:rPr lang="ru-RU" sz="1800" dirty="0" err="1"/>
              <a:t>однією</a:t>
            </a:r>
            <a:r>
              <a:rPr lang="ru-RU" sz="1800" dirty="0"/>
              <a:t> </a:t>
            </a:r>
            <a:r>
              <a:rPr lang="ru-RU" sz="1800" dirty="0" err="1"/>
              <a:t>перевагою</a:t>
            </a:r>
            <a:r>
              <a:rPr lang="ru-RU" sz="1800" dirty="0"/>
              <a:t> </a:t>
            </a:r>
            <a:r>
              <a:rPr lang="ru-RU" sz="1800" dirty="0" err="1"/>
              <a:t>перевантаження</a:t>
            </a:r>
            <a:r>
              <a:rPr lang="ru-RU" sz="1800" dirty="0"/>
              <a:t> оператора </a:t>
            </a:r>
            <a:r>
              <a:rPr lang="ru-RU" sz="1800" dirty="0" err="1"/>
              <a:t>індексації</a:t>
            </a:r>
            <a:r>
              <a:rPr lang="ru-RU" sz="1800" dirty="0"/>
              <a:t> є те, </a:t>
            </a:r>
            <a:r>
              <a:rPr lang="ru-RU" sz="1800" dirty="0" err="1"/>
              <a:t>що</a:t>
            </a:r>
            <a:r>
              <a:rPr lang="ru-RU" sz="1800" dirty="0"/>
              <a:t> </a:t>
            </a:r>
            <a:r>
              <a:rPr lang="ru-RU" sz="1800" b="1" dirty="0">
                <a:highlight>
                  <a:srgbClr val="00FF00"/>
                </a:highlight>
              </a:rPr>
              <a:t>ми </a:t>
            </a:r>
            <a:r>
              <a:rPr lang="ru-RU" sz="1800" b="1" dirty="0" err="1">
                <a:highlight>
                  <a:srgbClr val="00FF00"/>
                </a:highlight>
              </a:rPr>
              <a:t>можемо</a:t>
            </a:r>
            <a:r>
              <a:rPr lang="ru-RU" sz="1800" b="1" dirty="0">
                <a:highlight>
                  <a:srgbClr val="00FF00"/>
                </a:highlight>
              </a:rPr>
              <a:t> </a:t>
            </a:r>
            <a:r>
              <a:rPr lang="ru-RU" sz="1800" b="1" dirty="0" err="1">
                <a:highlight>
                  <a:srgbClr val="00FF00"/>
                </a:highlight>
              </a:rPr>
              <a:t>виконати</a:t>
            </a:r>
            <a:r>
              <a:rPr lang="ru-RU" sz="1800" b="1" dirty="0">
                <a:highlight>
                  <a:srgbClr val="00FF00"/>
                </a:highlight>
              </a:rPr>
              <a:t> </a:t>
            </a:r>
            <a:r>
              <a:rPr lang="ru-RU" sz="1800" b="1" dirty="0" err="1">
                <a:highlight>
                  <a:srgbClr val="00FF00"/>
                </a:highlight>
              </a:rPr>
              <a:t>перевірку</a:t>
            </a:r>
            <a:r>
              <a:rPr lang="ru-RU" sz="1800" b="1" dirty="0">
                <a:highlight>
                  <a:srgbClr val="00FF00"/>
                </a:highlight>
              </a:rPr>
              <a:t> </a:t>
            </a:r>
            <a:r>
              <a:rPr lang="ru-RU" sz="1800" b="1" dirty="0" err="1">
                <a:highlight>
                  <a:srgbClr val="00FF00"/>
                </a:highlight>
              </a:rPr>
              <a:t>переданих</a:t>
            </a:r>
            <a:r>
              <a:rPr lang="ru-RU" sz="1800" b="1" dirty="0">
                <a:highlight>
                  <a:srgbClr val="00FF00"/>
                </a:highlight>
              </a:rPr>
              <a:t> </a:t>
            </a:r>
            <a:r>
              <a:rPr lang="ru-RU" sz="1800" b="1" dirty="0" err="1">
                <a:highlight>
                  <a:srgbClr val="00FF00"/>
                </a:highlight>
              </a:rPr>
              <a:t>значень</a:t>
            </a:r>
            <a:r>
              <a:rPr lang="ru-RU" sz="1800" b="1" dirty="0">
                <a:highlight>
                  <a:srgbClr val="00FF00"/>
                </a:highlight>
              </a:rPr>
              <a:t> </a:t>
            </a:r>
            <a:r>
              <a:rPr lang="ru-RU" sz="1800" b="1" dirty="0" err="1">
                <a:highlight>
                  <a:srgbClr val="00FF00"/>
                </a:highlight>
              </a:rPr>
              <a:t>індексу</a:t>
            </a:r>
            <a:r>
              <a:rPr lang="ru-RU" sz="1800" dirty="0"/>
              <a:t>. При прямому </a:t>
            </a:r>
            <a:r>
              <a:rPr lang="ru-RU" sz="1800" dirty="0" err="1"/>
              <a:t>доступі</a:t>
            </a:r>
            <a:r>
              <a:rPr lang="ru-RU" sz="1800" dirty="0"/>
              <a:t> до </a:t>
            </a:r>
            <a:r>
              <a:rPr lang="ru-RU" sz="1800" dirty="0" err="1"/>
              <a:t>елементів</a:t>
            </a:r>
            <a:r>
              <a:rPr lang="ru-RU" sz="1800" dirty="0"/>
              <a:t> </a:t>
            </a:r>
            <a:r>
              <a:rPr lang="ru-RU" sz="1800" dirty="0" err="1"/>
              <a:t>масиву</a:t>
            </a:r>
            <a:r>
              <a:rPr lang="ru-RU" sz="1800" dirty="0"/>
              <a:t> (через </a:t>
            </a:r>
            <a:r>
              <a:rPr lang="ru-RU" sz="1800" dirty="0" err="1"/>
              <a:t>геттери</a:t>
            </a:r>
            <a:r>
              <a:rPr lang="ru-RU" sz="1800" dirty="0"/>
              <a:t> і </a:t>
            </a:r>
            <a:r>
              <a:rPr lang="ru-RU" sz="1800" dirty="0" err="1"/>
              <a:t>сеттери</a:t>
            </a:r>
            <a:r>
              <a:rPr lang="ru-RU" sz="1800" dirty="0"/>
              <a:t>), оператор </a:t>
            </a:r>
            <a:r>
              <a:rPr lang="ru-RU" sz="1800" dirty="0" err="1"/>
              <a:t>індексу</a:t>
            </a:r>
            <a:r>
              <a:rPr lang="ru-RU" sz="1800" dirty="0"/>
              <a:t> не </a:t>
            </a:r>
            <a:r>
              <a:rPr lang="ru-RU" sz="1800" dirty="0" err="1"/>
              <a:t>перевіряє</a:t>
            </a:r>
            <a:r>
              <a:rPr lang="ru-RU" sz="1800" dirty="0"/>
              <a:t>, </a:t>
            </a:r>
            <a:r>
              <a:rPr lang="ru-RU" sz="1800" dirty="0" err="1"/>
              <a:t>чи</a:t>
            </a:r>
            <a:r>
              <a:rPr lang="ru-RU" sz="1800" dirty="0"/>
              <a:t> є </a:t>
            </a:r>
            <a:r>
              <a:rPr lang="ru-RU" sz="1800" dirty="0" err="1"/>
              <a:t>індекс</a:t>
            </a:r>
            <a:r>
              <a:rPr lang="ru-RU" sz="1800" dirty="0"/>
              <a:t> </a:t>
            </a:r>
            <a:r>
              <a:rPr lang="ru-RU" sz="1800" dirty="0" err="1"/>
              <a:t>коректним</a:t>
            </a:r>
            <a:r>
              <a:rPr lang="ru-RU" sz="1800" dirty="0"/>
              <a:t>. </a:t>
            </a:r>
            <a:r>
              <a:rPr lang="ru-RU" sz="1800" dirty="0" err="1"/>
              <a:t>Наприклад</a:t>
            </a:r>
            <a:r>
              <a:rPr lang="ru-RU" sz="1800" dirty="0"/>
              <a:t>, </a:t>
            </a:r>
            <a:r>
              <a:rPr lang="ru-RU" sz="1800" dirty="0" err="1"/>
              <a:t>компілятор</a:t>
            </a:r>
            <a:r>
              <a:rPr lang="ru-RU" sz="1800" dirty="0"/>
              <a:t> не </a:t>
            </a:r>
            <a:r>
              <a:rPr lang="ru-RU" sz="1800" dirty="0" err="1"/>
              <a:t>скаржитиметься</a:t>
            </a:r>
            <a:r>
              <a:rPr lang="ru-RU" sz="1800" dirty="0"/>
              <a:t> на </a:t>
            </a:r>
            <a:r>
              <a:rPr lang="ru-RU" sz="1800" dirty="0" err="1"/>
              <a:t>наступний</a:t>
            </a:r>
            <a:r>
              <a:rPr lang="ru-RU" sz="1800" dirty="0"/>
              <a:t> код:</a:t>
            </a:r>
            <a:endParaRPr lang="uk-UA" sz="1800" dirty="0"/>
          </a:p>
        </p:txBody>
      </p:sp>
      <p:pic>
        <p:nvPicPr>
          <p:cNvPr id="5" name="Рисунок 4">
            <a:extLst>
              <a:ext uri="{FF2B5EF4-FFF2-40B4-BE49-F238E27FC236}">
                <a16:creationId xmlns:a16="http://schemas.microsoft.com/office/drawing/2014/main" id="{B82CAEC2-91D5-4A47-9979-144045C889E8}"/>
              </a:ext>
            </a:extLst>
          </p:cNvPr>
          <p:cNvPicPr>
            <a:picLocks noChangeAspect="1"/>
          </p:cNvPicPr>
          <p:nvPr/>
        </p:nvPicPr>
        <p:blipFill>
          <a:blip r:embed="rId2"/>
          <a:stretch>
            <a:fillRect/>
          </a:stretch>
        </p:blipFill>
        <p:spPr>
          <a:xfrm>
            <a:off x="213478" y="2703803"/>
            <a:ext cx="7506836" cy="1057567"/>
          </a:xfrm>
          <a:prstGeom prst="rect">
            <a:avLst/>
          </a:prstGeom>
        </p:spPr>
      </p:pic>
      <p:pic>
        <p:nvPicPr>
          <p:cNvPr id="7" name="Рисунок 6">
            <a:extLst>
              <a:ext uri="{FF2B5EF4-FFF2-40B4-BE49-F238E27FC236}">
                <a16:creationId xmlns:a16="http://schemas.microsoft.com/office/drawing/2014/main" id="{558FCFD7-8821-4441-92A9-AD52B87ED303}"/>
              </a:ext>
            </a:extLst>
          </p:cNvPr>
          <p:cNvPicPr>
            <a:picLocks noChangeAspect="1"/>
          </p:cNvPicPr>
          <p:nvPr/>
        </p:nvPicPr>
        <p:blipFill>
          <a:blip r:embed="rId3"/>
          <a:stretch>
            <a:fillRect/>
          </a:stretch>
        </p:blipFill>
        <p:spPr>
          <a:xfrm>
            <a:off x="7811637" y="2703804"/>
            <a:ext cx="4203650" cy="4154196"/>
          </a:xfrm>
          <a:prstGeom prst="rect">
            <a:avLst/>
          </a:prstGeom>
        </p:spPr>
      </p:pic>
    </p:spTree>
    <p:extLst>
      <p:ext uri="{BB962C8B-B14F-4D97-AF65-F5344CB8AC3E}">
        <p14:creationId xmlns:p14="http://schemas.microsoft.com/office/powerpoint/2010/main" val="6822806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Перевірка помилок</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прикладі, наведеному вище, ми використовували </a:t>
            </a:r>
            <a:r>
              <a:rPr lang="uk-UA" sz="1800" dirty="0" err="1"/>
              <a:t>стейтмент</a:t>
            </a:r>
            <a:r>
              <a:rPr lang="uk-UA" sz="1800" dirty="0"/>
              <a:t> </a:t>
            </a:r>
            <a:r>
              <a:rPr lang="en-US" sz="1800" dirty="0">
                <a:solidFill>
                  <a:schemeClr val="accent5">
                    <a:lumMod val="75000"/>
                  </a:schemeClr>
                </a:solidFill>
                <a:latin typeface="Consolas" panose="020B0609020204030204" pitchFamily="49" charset="0"/>
              </a:rPr>
              <a:t>assert</a:t>
            </a:r>
            <a:r>
              <a:rPr lang="en-US" sz="1800" dirty="0"/>
              <a:t> (</a:t>
            </a:r>
            <a:r>
              <a:rPr lang="uk-UA" sz="1800" dirty="0"/>
              <a:t>який знаходиться в заголовку </a:t>
            </a:r>
            <a:r>
              <a:rPr lang="en-US" sz="1800" dirty="0" err="1">
                <a:solidFill>
                  <a:schemeClr val="accent5">
                    <a:lumMod val="75000"/>
                  </a:schemeClr>
                </a:solidFill>
                <a:latin typeface="Consolas" panose="020B0609020204030204" pitchFamily="49" charset="0"/>
              </a:rPr>
              <a:t>cassert</a:t>
            </a:r>
            <a:r>
              <a:rPr lang="en-US" sz="1800" dirty="0"/>
              <a:t>) </a:t>
            </a:r>
            <a:r>
              <a:rPr lang="uk-UA" sz="1800" dirty="0"/>
              <a:t>для перевірки діапазону </a:t>
            </a:r>
            <a:r>
              <a:rPr lang="en-US" sz="1800" dirty="0">
                <a:solidFill>
                  <a:schemeClr val="accent5">
                    <a:lumMod val="75000"/>
                  </a:schemeClr>
                </a:solidFill>
                <a:latin typeface="Consolas" panose="020B0609020204030204" pitchFamily="49" charset="0"/>
              </a:rPr>
              <a:t>index</a:t>
            </a:r>
            <a:r>
              <a:rPr lang="en-US" sz="1800" dirty="0"/>
              <a:t>. </a:t>
            </a:r>
            <a:r>
              <a:rPr lang="uk-UA" sz="1800" dirty="0"/>
              <a:t>Якщо вираз всередині </a:t>
            </a:r>
            <a:r>
              <a:rPr lang="en-US" sz="1800" dirty="0"/>
              <a:t>assert </a:t>
            </a:r>
            <a:r>
              <a:rPr lang="uk-UA" sz="1800" dirty="0"/>
              <a:t>приймає значення </a:t>
            </a:r>
            <a:r>
              <a:rPr lang="en-US" sz="1800" dirty="0">
                <a:solidFill>
                  <a:schemeClr val="accent5">
                    <a:lumMod val="75000"/>
                  </a:schemeClr>
                </a:solidFill>
                <a:latin typeface="Consolas" panose="020B0609020204030204" pitchFamily="49" charset="0"/>
              </a:rPr>
              <a:t>false</a:t>
            </a:r>
            <a:r>
              <a:rPr lang="en-US" sz="1800" dirty="0"/>
              <a:t> (</a:t>
            </a:r>
            <a:r>
              <a:rPr lang="uk-UA" sz="1800" dirty="0"/>
              <a:t>тобто користувач ввів некоректний індекс), то програма негайно завершиться з виведенням повідомлення про помилку, що краще, ніж альтернативний варіант — пошкодження пам’яті. Це найпоширеніший спосіб перевірки помилок з використанням функцій перевантаження.</a:t>
            </a:r>
          </a:p>
        </p:txBody>
      </p:sp>
    </p:spTree>
    <p:extLst>
      <p:ext uri="{BB962C8B-B14F-4D97-AF65-F5344CB8AC3E}">
        <p14:creationId xmlns:p14="http://schemas.microsoft.com/office/powerpoint/2010/main" val="2571799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Вказівники</a:t>
            </a:r>
            <a:r>
              <a:rPr lang="ru-RU" sz="3600" b="1" dirty="0"/>
              <a:t> на </a:t>
            </a:r>
            <a:r>
              <a:rPr lang="ru-RU" sz="3600" b="1" dirty="0" err="1"/>
              <a:t>об’єкти</a:t>
            </a:r>
            <a:r>
              <a:rPr lang="ru-RU" sz="3600" b="1" dirty="0"/>
              <a:t> і </a:t>
            </a:r>
            <a:r>
              <a:rPr lang="ru-RU" sz="3600" b="1" dirty="0" err="1"/>
              <a:t>перевантажений</a:t>
            </a:r>
            <a:r>
              <a:rPr lang="ru-RU" sz="3600" b="1" dirty="0"/>
              <a:t> оператор []</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Якщо</a:t>
            </a:r>
            <a:r>
              <a:rPr lang="ru-RU" sz="1800" dirty="0"/>
              <a:t> </a:t>
            </a:r>
            <a:r>
              <a:rPr lang="ru-RU" sz="1800" dirty="0" err="1"/>
              <a:t>ви</a:t>
            </a:r>
            <a:r>
              <a:rPr lang="ru-RU" sz="1800" dirty="0"/>
              <a:t> </a:t>
            </a:r>
            <a:r>
              <a:rPr lang="ru-RU" sz="1800" dirty="0" err="1"/>
              <a:t>спробуєте</a:t>
            </a:r>
            <a:r>
              <a:rPr lang="ru-RU" sz="1800" dirty="0"/>
              <a:t> </a:t>
            </a:r>
            <a:r>
              <a:rPr lang="ru-RU" sz="1800" dirty="0" err="1"/>
              <a:t>викликати</a:t>
            </a:r>
            <a:r>
              <a:rPr lang="ru-RU" sz="1800" dirty="0"/>
              <a:t> </a:t>
            </a:r>
            <a:r>
              <a:rPr lang="ru-RU" sz="1800" dirty="0" err="1">
                <a:solidFill>
                  <a:schemeClr val="accent5">
                    <a:lumMod val="75000"/>
                  </a:schemeClr>
                </a:solidFill>
                <a:latin typeface="Consolas" panose="020B0609020204030204" pitchFamily="49" charset="0"/>
              </a:rPr>
              <a:t>operator</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вказівника</a:t>
            </a:r>
            <a:r>
              <a:rPr lang="ru-RU" sz="1800" dirty="0"/>
              <a:t> на </a:t>
            </a:r>
            <a:r>
              <a:rPr lang="ru-RU" sz="1800" dirty="0" err="1"/>
              <a:t>об’єкт</a:t>
            </a:r>
            <a:r>
              <a:rPr lang="ru-RU" sz="1800" dirty="0"/>
              <a:t>, то C++ припустить, </a:t>
            </a:r>
            <a:r>
              <a:rPr lang="ru-RU" sz="1800" dirty="0" err="1"/>
              <a:t>що</a:t>
            </a:r>
            <a:r>
              <a:rPr lang="ru-RU" sz="1800" dirty="0"/>
              <a:t> </a:t>
            </a:r>
            <a:r>
              <a:rPr lang="ru-RU" sz="1800" dirty="0" err="1"/>
              <a:t>ви</a:t>
            </a:r>
            <a:r>
              <a:rPr lang="ru-RU" sz="1800" dirty="0"/>
              <a:t> </a:t>
            </a:r>
            <a:r>
              <a:rPr lang="ru-RU" sz="1800" dirty="0" err="1"/>
              <a:t>намагаєтеся</a:t>
            </a:r>
            <a:r>
              <a:rPr lang="ru-RU" sz="1800" dirty="0"/>
              <a:t> </a:t>
            </a:r>
            <a:r>
              <a:rPr lang="ru-RU" sz="1800" dirty="0" err="1"/>
              <a:t>індексувати</a:t>
            </a:r>
            <a:r>
              <a:rPr lang="ru-RU" sz="1800" dirty="0"/>
              <a:t> </a:t>
            </a:r>
            <a:r>
              <a:rPr lang="ru-RU" sz="1800" dirty="0" err="1"/>
              <a:t>масив</a:t>
            </a:r>
            <a:r>
              <a:rPr lang="ru-RU" sz="1800" dirty="0"/>
              <a:t>. </a:t>
            </a:r>
            <a:r>
              <a:rPr lang="ru-RU" sz="1800" dirty="0" err="1"/>
              <a:t>Розглянемо</a:t>
            </a:r>
            <a:r>
              <a:rPr lang="ru-RU" sz="1800" dirty="0"/>
              <a:t> </a:t>
            </a:r>
            <a:r>
              <a:rPr lang="ru-RU" sz="1800" dirty="0" err="1"/>
              <a:t>наступний</a:t>
            </a:r>
            <a:r>
              <a:rPr lang="ru-RU" sz="1800" dirty="0"/>
              <a:t> приклад:</a:t>
            </a:r>
            <a:endParaRPr lang="uk-UA" sz="1800" dirty="0"/>
          </a:p>
        </p:txBody>
      </p:sp>
      <p:pic>
        <p:nvPicPr>
          <p:cNvPr id="5" name="Рисунок 4">
            <a:extLst>
              <a:ext uri="{FF2B5EF4-FFF2-40B4-BE49-F238E27FC236}">
                <a16:creationId xmlns:a16="http://schemas.microsoft.com/office/drawing/2014/main" id="{70045F86-D0C6-4353-902A-6F1AA1D982AF}"/>
              </a:ext>
            </a:extLst>
          </p:cNvPr>
          <p:cNvPicPr>
            <a:picLocks noChangeAspect="1"/>
          </p:cNvPicPr>
          <p:nvPr/>
        </p:nvPicPr>
        <p:blipFill>
          <a:blip r:embed="rId2"/>
          <a:stretch>
            <a:fillRect/>
          </a:stretch>
        </p:blipFill>
        <p:spPr>
          <a:xfrm>
            <a:off x="4357429" y="1794076"/>
            <a:ext cx="3477141" cy="5063924"/>
          </a:xfrm>
          <a:prstGeom prst="rect">
            <a:avLst/>
          </a:prstGeom>
        </p:spPr>
      </p:pic>
    </p:spTree>
    <p:extLst>
      <p:ext uri="{BB962C8B-B14F-4D97-AF65-F5344CB8AC3E}">
        <p14:creationId xmlns:p14="http://schemas.microsoft.com/office/powerpoint/2010/main" val="35635483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Вказівники</a:t>
            </a:r>
            <a:r>
              <a:rPr lang="ru-RU" sz="4400" b="1" dirty="0"/>
              <a:t> на </a:t>
            </a:r>
            <a:r>
              <a:rPr lang="ru-RU" sz="4400" b="1" dirty="0" err="1"/>
              <a:t>об’єкти</a:t>
            </a:r>
            <a:r>
              <a:rPr lang="ru-RU" sz="4400" b="1" dirty="0"/>
              <a:t> і </a:t>
            </a:r>
            <a:r>
              <a:rPr lang="ru-RU" sz="4400" b="1" dirty="0" err="1"/>
              <a:t>перевантажений</a:t>
            </a:r>
            <a:r>
              <a:rPr lang="ru-RU" sz="4400" b="1" dirty="0"/>
              <a:t> оператор []</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Справа в тому, </a:t>
            </a:r>
            <a:r>
              <a:rPr lang="ru-RU" sz="1800" dirty="0" err="1"/>
              <a:t>що</a:t>
            </a:r>
            <a:r>
              <a:rPr lang="ru-RU" sz="1800" dirty="0"/>
              <a:t> </a:t>
            </a:r>
            <a:r>
              <a:rPr lang="ru-RU" sz="1800" dirty="0" err="1"/>
              <a:t>вказівник</a:t>
            </a:r>
            <a:r>
              <a:rPr lang="ru-RU" sz="1800" dirty="0"/>
              <a:t> </a:t>
            </a:r>
            <a:r>
              <a:rPr lang="ru-RU" sz="1800" dirty="0" err="1"/>
              <a:t>вказує</a:t>
            </a:r>
            <a:r>
              <a:rPr lang="ru-RU" sz="1800" dirty="0"/>
              <a:t> на адресу в </a:t>
            </a:r>
            <a:r>
              <a:rPr lang="ru-RU" sz="1800" dirty="0" err="1"/>
              <a:t>пам’яті</a:t>
            </a:r>
            <a:r>
              <a:rPr lang="ru-RU" sz="1800" dirty="0"/>
              <a:t>, а не на </a:t>
            </a:r>
            <a:r>
              <a:rPr lang="ru-RU" sz="1800" dirty="0" err="1"/>
              <a:t>значення</a:t>
            </a:r>
            <a:r>
              <a:rPr lang="ru-RU" sz="1800" dirty="0"/>
              <a:t>. Тому </a:t>
            </a:r>
            <a:r>
              <a:rPr lang="ru-RU" sz="1800" dirty="0" err="1"/>
              <a:t>спочатку</a:t>
            </a:r>
            <a:r>
              <a:rPr lang="ru-RU" sz="1800" dirty="0"/>
              <a:t> </a:t>
            </a:r>
            <a:r>
              <a:rPr lang="ru-RU" sz="1800" dirty="0" err="1"/>
              <a:t>вказівник</a:t>
            </a:r>
            <a:r>
              <a:rPr lang="ru-RU" sz="1800" dirty="0"/>
              <a:t> </a:t>
            </a:r>
            <a:r>
              <a:rPr lang="ru-RU" sz="1800" dirty="0" err="1"/>
              <a:t>потрібно</a:t>
            </a:r>
            <a:r>
              <a:rPr lang="ru-RU" sz="1800" dirty="0"/>
              <a:t> </a:t>
            </a:r>
            <a:r>
              <a:rPr lang="ru-RU" sz="1800" dirty="0" err="1"/>
              <a:t>розіменувати</a:t>
            </a:r>
            <a:r>
              <a:rPr lang="ru-RU" sz="1800" dirty="0"/>
              <a:t>, а </a:t>
            </a:r>
            <a:r>
              <a:rPr lang="ru-RU" sz="1800" dirty="0" err="1"/>
              <a:t>потім</a:t>
            </a:r>
            <a:r>
              <a:rPr lang="ru-RU" sz="1800" dirty="0"/>
              <a:t> </a:t>
            </a:r>
            <a:r>
              <a:rPr lang="ru-RU" sz="1800" dirty="0" err="1"/>
              <a:t>вже</a:t>
            </a:r>
            <a:r>
              <a:rPr lang="ru-RU" sz="1800" dirty="0"/>
              <a:t> </a:t>
            </a:r>
            <a:r>
              <a:rPr lang="ru-RU" sz="1800" dirty="0" err="1"/>
              <a:t>використовувати</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FFFF00"/>
                </a:highlight>
              </a:rPr>
              <a:t>Це</a:t>
            </a:r>
            <a:r>
              <a:rPr lang="ru-RU" sz="1800" b="1" dirty="0">
                <a:highlight>
                  <a:srgbClr val="FFFF00"/>
                </a:highlight>
              </a:rPr>
              <a:t> </a:t>
            </a:r>
            <a:r>
              <a:rPr lang="ru-RU" sz="1800" b="1" dirty="0" err="1">
                <a:highlight>
                  <a:srgbClr val="FFFF00"/>
                </a:highlight>
              </a:rPr>
              <a:t>жахливо</a:t>
            </a:r>
            <a:r>
              <a:rPr lang="ru-RU" sz="1800" b="1" dirty="0">
                <a:highlight>
                  <a:srgbClr val="FFFF00"/>
                </a:highlight>
              </a:rPr>
              <a:t> і тут </a:t>
            </a:r>
            <a:r>
              <a:rPr lang="ru-RU" sz="1800" b="1" dirty="0" err="1">
                <a:highlight>
                  <a:srgbClr val="FFFF00"/>
                </a:highlight>
              </a:rPr>
              <a:t>дуже</a:t>
            </a:r>
            <a:r>
              <a:rPr lang="ru-RU" sz="1800" b="1" dirty="0">
                <a:highlight>
                  <a:srgbClr val="FFFF00"/>
                </a:highlight>
              </a:rPr>
              <a:t> легко </a:t>
            </a:r>
            <a:r>
              <a:rPr lang="ru-RU" sz="1800" b="1" dirty="0" err="1">
                <a:highlight>
                  <a:srgbClr val="FFFF00"/>
                </a:highlight>
              </a:rPr>
              <a:t>наробити</a:t>
            </a:r>
            <a:r>
              <a:rPr lang="ru-RU" sz="1800" b="1" dirty="0">
                <a:highlight>
                  <a:srgbClr val="FFFF00"/>
                </a:highlight>
              </a:rPr>
              <a:t> </a:t>
            </a:r>
            <a:r>
              <a:rPr lang="ru-RU" sz="1800" b="1" dirty="0" err="1">
                <a:highlight>
                  <a:srgbClr val="FFFF00"/>
                </a:highlight>
              </a:rPr>
              <a:t>помилок</a:t>
            </a:r>
            <a:r>
              <a:rPr lang="ru-RU" sz="1800" b="1" dirty="0">
                <a:highlight>
                  <a:srgbClr val="FFFF00"/>
                </a:highlight>
              </a:rPr>
              <a:t>. Не </a:t>
            </a:r>
            <a:r>
              <a:rPr lang="ru-RU" sz="1800" b="1" dirty="0" err="1">
                <a:highlight>
                  <a:srgbClr val="FFFF00"/>
                </a:highlight>
              </a:rPr>
              <a:t>використовуйте</a:t>
            </a:r>
            <a:r>
              <a:rPr lang="ru-RU" sz="1800" b="1" dirty="0">
                <a:highlight>
                  <a:srgbClr val="FFFF00"/>
                </a:highlight>
              </a:rPr>
              <a:t> </a:t>
            </a:r>
            <a:r>
              <a:rPr lang="ru-RU" sz="1800" b="1" dirty="0" err="1">
                <a:highlight>
                  <a:srgbClr val="FFFF00"/>
                </a:highlight>
              </a:rPr>
              <a:t>вказівники</a:t>
            </a:r>
            <a:r>
              <a:rPr lang="ru-RU" sz="1800" b="1" dirty="0">
                <a:highlight>
                  <a:srgbClr val="FFFF00"/>
                </a:highlight>
              </a:rPr>
              <a:t> на </a:t>
            </a:r>
            <a:r>
              <a:rPr lang="ru-RU" sz="1800" b="1" dirty="0" err="1">
                <a:highlight>
                  <a:srgbClr val="FFFF00"/>
                </a:highlight>
              </a:rPr>
              <a:t>об’єкти</a:t>
            </a:r>
            <a:r>
              <a:rPr lang="ru-RU" sz="1800" b="1" dirty="0">
                <a:highlight>
                  <a:srgbClr val="FFFF00"/>
                </a:highlight>
              </a:rPr>
              <a:t>, </a:t>
            </a:r>
            <a:r>
              <a:rPr lang="ru-RU" sz="1800" b="1" dirty="0" err="1">
                <a:highlight>
                  <a:srgbClr val="FFFF00"/>
                </a:highlight>
              </a:rPr>
              <a:t>якщо</a:t>
            </a:r>
            <a:r>
              <a:rPr lang="ru-RU" sz="1800" b="1" dirty="0">
                <a:highlight>
                  <a:srgbClr val="FFFF00"/>
                </a:highlight>
              </a:rPr>
              <a:t> </a:t>
            </a:r>
            <a:r>
              <a:rPr lang="ru-RU" sz="1800" b="1" dirty="0" err="1">
                <a:highlight>
                  <a:srgbClr val="FFFF00"/>
                </a:highlight>
              </a:rPr>
              <a:t>це</a:t>
            </a:r>
            <a:r>
              <a:rPr lang="ru-RU" sz="1800" b="1" dirty="0">
                <a:highlight>
                  <a:srgbClr val="FFFF00"/>
                </a:highlight>
              </a:rPr>
              <a:t> не є </a:t>
            </a:r>
            <a:r>
              <a:rPr lang="ru-RU" sz="1800" b="1" dirty="0" err="1">
                <a:highlight>
                  <a:srgbClr val="FFFF00"/>
                </a:highlight>
              </a:rPr>
              <a:t>обов’язковим</a:t>
            </a:r>
            <a:r>
              <a:rPr lang="ru-RU" sz="1800" b="1" dirty="0">
                <a:highlight>
                  <a:srgbClr val="FFFF00"/>
                </a:highlight>
              </a:rPr>
              <a:t>.</a:t>
            </a:r>
            <a:endParaRPr lang="uk-UA" sz="1800" b="1" dirty="0">
              <a:highlight>
                <a:srgbClr val="FFFF00"/>
              </a:highlight>
            </a:endParaRPr>
          </a:p>
        </p:txBody>
      </p:sp>
      <p:pic>
        <p:nvPicPr>
          <p:cNvPr id="5" name="Рисунок 4">
            <a:extLst>
              <a:ext uri="{FF2B5EF4-FFF2-40B4-BE49-F238E27FC236}">
                <a16:creationId xmlns:a16="http://schemas.microsoft.com/office/drawing/2014/main" id="{2958F3FC-CF66-474B-8FCC-5BA3AF246838}"/>
              </a:ext>
            </a:extLst>
          </p:cNvPr>
          <p:cNvPicPr>
            <a:picLocks noChangeAspect="1"/>
          </p:cNvPicPr>
          <p:nvPr/>
        </p:nvPicPr>
        <p:blipFill>
          <a:blip r:embed="rId2"/>
          <a:stretch>
            <a:fillRect/>
          </a:stretch>
        </p:blipFill>
        <p:spPr>
          <a:xfrm>
            <a:off x="1344591" y="1772875"/>
            <a:ext cx="9502815" cy="2100070"/>
          </a:xfrm>
          <a:prstGeom prst="rect">
            <a:avLst/>
          </a:prstGeom>
        </p:spPr>
      </p:pic>
    </p:spTree>
    <p:extLst>
      <p:ext uri="{BB962C8B-B14F-4D97-AF65-F5344CB8AC3E}">
        <p14:creationId xmlns:p14="http://schemas.microsoft.com/office/powerpoint/2010/main" val="33103897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Аргумент, </a:t>
            </a:r>
            <a:r>
              <a:rPr lang="ru-RU" b="1" dirty="0" err="1"/>
              <a:t>що</a:t>
            </a:r>
            <a:r>
              <a:rPr lang="ru-RU" b="1" dirty="0"/>
              <a:t> </a:t>
            </a:r>
            <a:r>
              <a:rPr lang="ru-RU" b="1" dirty="0" err="1"/>
              <a:t>передається</a:t>
            </a:r>
            <a:r>
              <a:rPr lang="ru-RU" b="1" dirty="0"/>
              <a:t>, не </a:t>
            </a:r>
            <a:r>
              <a:rPr lang="ru-RU" b="1" dirty="0" err="1"/>
              <a:t>обов’язково</a:t>
            </a:r>
            <a:r>
              <a:rPr lang="ru-RU" b="1" dirty="0"/>
              <a:t> повинен бути </a:t>
            </a:r>
            <a:r>
              <a:rPr lang="ru-RU" b="1" dirty="0" err="1"/>
              <a:t>цілим</a:t>
            </a:r>
            <a:r>
              <a:rPr lang="ru-RU" b="1" dirty="0"/>
              <a:t> числом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згадувалося вище, </a:t>
            </a:r>
            <a:r>
              <a:rPr lang="en-US" sz="1800" dirty="0"/>
              <a:t>C++ </a:t>
            </a:r>
            <a:r>
              <a:rPr lang="uk-UA" sz="1800" dirty="0"/>
              <a:t>передає в функцію перевантаження те, що користувач вказав в квадратних дужках в якості аргументу (в більшості випадків, це </a:t>
            </a:r>
            <a:r>
              <a:rPr lang="uk-UA" sz="1800" dirty="0" err="1"/>
              <a:t>цілочисельне</a:t>
            </a:r>
            <a:r>
              <a:rPr lang="uk-UA" sz="1800" dirty="0"/>
              <a:t> значення). Однак це не є обов’язковою вимогою і, насправді, ви можете визначити функцію перевантаження так, щоб ваш перевантажений оператор</a:t>
            </a:r>
            <a:r>
              <a:rPr lang="uk-UA" sz="1800" dirty="0">
                <a:solidFill>
                  <a:schemeClr val="accent5">
                    <a:lumMod val="75000"/>
                  </a:schemeClr>
                </a:solidFill>
                <a:latin typeface="Consolas" panose="020B0609020204030204" pitchFamily="49" charset="0"/>
              </a:rPr>
              <a:t> []</a:t>
            </a:r>
            <a:r>
              <a:rPr lang="uk-UA" sz="1800" dirty="0">
                <a:solidFill>
                  <a:schemeClr val="accent5">
                    <a:lumMod val="75000"/>
                  </a:schemeClr>
                </a:solidFill>
              </a:rPr>
              <a:t> </a:t>
            </a:r>
            <a:r>
              <a:rPr lang="uk-UA" sz="1800" dirty="0"/>
              <a:t>приймав значення будь-якого типу, якого ви тільки побажаєте (</a:t>
            </a:r>
            <a:r>
              <a:rPr lang="en-US" sz="1800" dirty="0">
                <a:solidFill>
                  <a:schemeClr val="accent5">
                    <a:lumMod val="75000"/>
                  </a:schemeClr>
                </a:solidFill>
                <a:latin typeface="Consolas" panose="020B0609020204030204" pitchFamily="49" charset="0"/>
              </a:rPr>
              <a:t>double</a:t>
            </a:r>
            <a:r>
              <a:rPr lang="en-US" sz="1800" dirty="0"/>
              <a:t>, </a:t>
            </a:r>
            <a:r>
              <a:rPr lang="en-US" sz="1800" dirty="0">
                <a:solidFill>
                  <a:schemeClr val="accent5">
                    <a:lumMod val="75000"/>
                  </a:schemeClr>
                </a:solidFill>
                <a:latin typeface="Consolas" panose="020B0609020204030204" pitchFamily="49" charset="0"/>
              </a:rPr>
              <a:t>string</a:t>
            </a:r>
            <a:r>
              <a:rPr lang="en-US" sz="1800" dirty="0"/>
              <a:t> </a:t>
            </a:r>
            <a:r>
              <a:rPr lang="uk-UA" sz="1800" dirty="0"/>
              <a:t>тощо).</a:t>
            </a:r>
          </a:p>
        </p:txBody>
      </p:sp>
      <p:pic>
        <p:nvPicPr>
          <p:cNvPr id="5" name="Рисунок 4">
            <a:extLst>
              <a:ext uri="{FF2B5EF4-FFF2-40B4-BE49-F238E27FC236}">
                <a16:creationId xmlns:a16="http://schemas.microsoft.com/office/drawing/2014/main" id="{E6A4D124-6123-44B3-BD3A-62AA72EE3737}"/>
              </a:ext>
            </a:extLst>
          </p:cNvPr>
          <p:cNvPicPr>
            <a:picLocks noChangeAspect="1"/>
          </p:cNvPicPr>
          <p:nvPr/>
        </p:nvPicPr>
        <p:blipFill>
          <a:blip r:embed="rId2"/>
          <a:stretch>
            <a:fillRect/>
          </a:stretch>
        </p:blipFill>
        <p:spPr>
          <a:xfrm>
            <a:off x="2886654" y="2653033"/>
            <a:ext cx="6418691" cy="4204966"/>
          </a:xfrm>
          <a:prstGeom prst="rect">
            <a:avLst/>
          </a:prstGeom>
        </p:spPr>
      </p:pic>
    </p:spTree>
    <p:extLst>
      <p:ext uri="{BB962C8B-B14F-4D97-AF65-F5344CB8AC3E}">
        <p14:creationId xmlns:p14="http://schemas.microsoft.com/office/powerpoint/2010/main" val="390374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Висновки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Перевантаження</a:t>
            </a:r>
            <a:r>
              <a:rPr lang="ru-RU" sz="1800" dirty="0"/>
              <a:t> оператора </a:t>
            </a:r>
            <a:r>
              <a:rPr lang="ru-RU" sz="1800" dirty="0" err="1"/>
              <a:t>індексації</a:t>
            </a:r>
            <a:r>
              <a:rPr lang="ru-RU" sz="1800" dirty="0"/>
              <a:t> </a:t>
            </a:r>
            <a:r>
              <a:rPr lang="ru-RU" sz="1800" dirty="0" err="1"/>
              <a:t>зазвичай</a:t>
            </a:r>
            <a:r>
              <a:rPr lang="ru-RU" sz="1800" dirty="0"/>
              <a:t> </a:t>
            </a:r>
            <a:r>
              <a:rPr lang="ru-RU" sz="1800" dirty="0" err="1"/>
              <a:t>використовується</a:t>
            </a:r>
            <a:r>
              <a:rPr lang="ru-RU" sz="1800" dirty="0"/>
              <a:t> для </a:t>
            </a:r>
            <a:r>
              <a:rPr lang="ru-RU" sz="1800" dirty="0" err="1"/>
              <a:t>забезпечення</a:t>
            </a:r>
            <a:r>
              <a:rPr lang="ru-RU" sz="1800" dirty="0"/>
              <a:t> прямого доступу до </a:t>
            </a:r>
            <a:r>
              <a:rPr lang="ru-RU" sz="1800" dirty="0" err="1"/>
              <a:t>елементів</a:t>
            </a:r>
            <a:r>
              <a:rPr lang="ru-RU" sz="1800" dirty="0"/>
              <a:t> </a:t>
            </a:r>
            <a:r>
              <a:rPr lang="ru-RU" sz="1800" dirty="0" err="1"/>
              <a:t>масиву</a:t>
            </a:r>
            <a:r>
              <a:rPr lang="ru-RU" sz="1800" dirty="0"/>
              <a:t>, </a:t>
            </a:r>
            <a:r>
              <a:rPr lang="ru-RU" sz="1800" dirty="0" err="1"/>
              <a:t>який</a:t>
            </a:r>
            <a:r>
              <a:rPr lang="ru-RU" sz="1800" dirty="0"/>
              <a:t> </a:t>
            </a:r>
            <a:r>
              <a:rPr lang="ru-RU" sz="1800" dirty="0" err="1"/>
              <a:t>знаходиться</a:t>
            </a:r>
            <a:r>
              <a:rPr lang="ru-RU" sz="1800" dirty="0"/>
              <a:t> </a:t>
            </a:r>
            <a:r>
              <a:rPr lang="ru-RU" sz="1800" dirty="0" err="1"/>
              <a:t>всередині</a:t>
            </a:r>
            <a:r>
              <a:rPr lang="ru-RU" sz="1800" dirty="0"/>
              <a:t> </a:t>
            </a:r>
            <a:r>
              <a:rPr lang="ru-RU" sz="1800" dirty="0" err="1"/>
              <a:t>класу</a:t>
            </a:r>
            <a:r>
              <a:rPr lang="ru-RU" sz="1800" dirty="0"/>
              <a:t> (в </a:t>
            </a:r>
            <a:r>
              <a:rPr lang="ru-RU" sz="1800" dirty="0" err="1"/>
              <a:t>якості</a:t>
            </a:r>
            <a:r>
              <a:rPr lang="ru-RU" sz="1800" dirty="0"/>
              <a:t> </a:t>
            </a:r>
            <a:r>
              <a:rPr lang="ru-RU" sz="1800" dirty="0" err="1"/>
              <a:t>змінної</a:t>
            </a:r>
            <a:r>
              <a:rPr lang="ru-RU" sz="1800" dirty="0"/>
              <a:t>-члена). </a:t>
            </a:r>
            <a:r>
              <a:rPr lang="ru-RU" sz="1800" dirty="0" err="1"/>
              <a:t>Оскільки</a:t>
            </a:r>
            <a:r>
              <a:rPr lang="ru-RU" sz="1800" dirty="0"/>
              <a:t> рядки часто </a:t>
            </a:r>
            <a:r>
              <a:rPr lang="ru-RU" sz="1800" dirty="0" err="1"/>
              <a:t>використовуються</a:t>
            </a:r>
            <a:r>
              <a:rPr lang="ru-RU" sz="1800" dirty="0"/>
              <a:t> в </a:t>
            </a:r>
            <a:r>
              <a:rPr lang="ru-RU" sz="1800" dirty="0" err="1"/>
              <a:t>реалізації</a:t>
            </a:r>
            <a:r>
              <a:rPr lang="ru-RU" sz="1800" dirty="0"/>
              <a:t> </a:t>
            </a:r>
            <a:r>
              <a:rPr lang="ru-RU" sz="1800" dirty="0" err="1"/>
              <a:t>масивів</a:t>
            </a:r>
            <a:r>
              <a:rPr lang="ru-RU" sz="1800" dirty="0"/>
              <a:t> </a:t>
            </a:r>
            <a:r>
              <a:rPr lang="ru-RU" sz="1800" dirty="0" err="1"/>
              <a:t>символів</a:t>
            </a:r>
            <a:r>
              <a:rPr lang="ru-RU" sz="1800" dirty="0"/>
              <a:t>, то оператор [] часто </a:t>
            </a:r>
            <a:r>
              <a:rPr lang="ru-RU" sz="1800" dirty="0" err="1"/>
              <a:t>перевантажують</a:t>
            </a:r>
            <a:r>
              <a:rPr lang="ru-RU" sz="1800" dirty="0"/>
              <a:t> в </a:t>
            </a:r>
            <a:r>
              <a:rPr lang="ru-RU" sz="1800" dirty="0" err="1"/>
              <a:t>класах</a:t>
            </a:r>
            <a:r>
              <a:rPr lang="ru-RU" sz="1800" dirty="0"/>
              <a:t> з рядками, </a:t>
            </a:r>
            <a:r>
              <a:rPr lang="ru-RU" sz="1800" dirty="0" err="1"/>
              <a:t>щоб</a:t>
            </a:r>
            <a:r>
              <a:rPr lang="ru-RU" sz="1800" dirty="0"/>
              <a:t> </a:t>
            </a:r>
            <a:r>
              <a:rPr lang="ru-RU" sz="1800" dirty="0" err="1"/>
              <a:t>мати</a:t>
            </a:r>
            <a:r>
              <a:rPr lang="ru-RU" sz="1800" dirty="0"/>
              <a:t> доступ до кожного символу рядка </a:t>
            </a:r>
            <a:r>
              <a:rPr lang="ru-RU" sz="1800" dirty="0" err="1"/>
              <a:t>окремо</a:t>
            </a:r>
            <a:r>
              <a:rPr lang="ru-RU" sz="1800" dirty="0"/>
              <a:t>.</a:t>
            </a:r>
            <a:endParaRPr lang="uk-UA" sz="1800" dirty="0"/>
          </a:p>
        </p:txBody>
      </p:sp>
    </p:spTree>
    <p:extLst>
      <p:ext uri="{BB962C8B-B14F-4D97-AF65-F5344CB8AC3E}">
        <p14:creationId xmlns:p14="http://schemas.microsoft.com/office/powerpoint/2010/main" val="18709499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№6</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Контейнер </a:t>
            </a:r>
            <a:r>
              <a:rPr lang="en-US" sz="1800" b="1" dirty="0">
                <a:highlight>
                  <a:srgbClr val="FFFF00"/>
                </a:highlight>
              </a:rPr>
              <a:t>map </a:t>
            </a:r>
            <a:r>
              <a:rPr lang="en-US" sz="1800" dirty="0"/>
              <a:t>— </a:t>
            </a:r>
            <a:r>
              <a:rPr lang="uk-UA" sz="1800" dirty="0"/>
              <a:t>це клас, в якому всі елементи зберігаються у вигляді </a:t>
            </a:r>
            <a:r>
              <a:rPr lang="uk-UA" sz="1800" b="1" dirty="0">
                <a:highlight>
                  <a:srgbClr val="00FF00"/>
                </a:highlight>
              </a:rPr>
              <a:t>пари ключ-значення</a:t>
            </a:r>
            <a:r>
              <a:rPr lang="uk-UA" sz="1800" dirty="0"/>
              <a:t>. Ключ повинен бути унікальним і використовуватися для доступу до зв’язаної пари. У цьому завданні вам потрібно написати програму, </a:t>
            </a:r>
            <a:r>
              <a:rPr lang="uk-UA" sz="1800" b="1" dirty="0">
                <a:highlight>
                  <a:srgbClr val="00FFFF"/>
                </a:highlight>
              </a:rPr>
              <a:t>яка дозволить присвоювати оцінки учням, вказуючи тільки ім’я учня</a:t>
            </a:r>
            <a:r>
              <a:rPr lang="uk-UA" sz="1800" dirty="0"/>
              <a:t>. Для цього використовуйте контейнер </a:t>
            </a:r>
            <a:r>
              <a:rPr lang="en-US" sz="1800" b="1" dirty="0"/>
              <a:t>map</a:t>
            </a:r>
            <a:r>
              <a:rPr lang="en-US" sz="1800" dirty="0"/>
              <a:t>: </a:t>
            </a:r>
            <a:r>
              <a:rPr lang="uk-UA" sz="1800" dirty="0"/>
              <a:t>ім’я учня — ключ, оцінка (тип </a:t>
            </a:r>
            <a:r>
              <a:rPr lang="en-US" sz="1800" b="1" dirty="0"/>
              <a:t>char</a:t>
            </a:r>
            <a:r>
              <a:rPr lang="en-US" sz="1800" dirty="0"/>
              <a:t>) — </a:t>
            </a:r>
            <a:r>
              <a:rPr lang="uk-UA" sz="1800" dirty="0"/>
              <a:t>значення.</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t>a) </a:t>
            </a:r>
            <a:r>
              <a:rPr lang="uk-UA" sz="1800" dirty="0"/>
              <a:t>Спочатку напишіть </a:t>
            </a:r>
            <a:r>
              <a:rPr lang="uk-UA" sz="1800" b="1" dirty="0">
                <a:highlight>
                  <a:srgbClr val="00FF00"/>
                </a:highlight>
              </a:rPr>
              <a:t>структуру</a:t>
            </a:r>
            <a:r>
              <a:rPr lang="uk-UA" sz="1800" dirty="0"/>
              <a:t> </a:t>
            </a:r>
            <a:r>
              <a:rPr lang="en-US" sz="1800" dirty="0" err="1">
                <a:solidFill>
                  <a:schemeClr val="accent5">
                    <a:lumMod val="75000"/>
                  </a:schemeClr>
                </a:solidFill>
                <a:latin typeface="Consolas" panose="020B0609020204030204" pitchFamily="49" charset="0"/>
              </a:rPr>
              <a:t>StudentGrade</a:t>
            </a:r>
            <a:r>
              <a:rPr lang="en-US" sz="1800" dirty="0"/>
              <a:t> </a:t>
            </a:r>
            <a:r>
              <a:rPr lang="uk-UA" sz="1800" dirty="0"/>
              <a:t>з двома елементами: ім’я студента (</a:t>
            </a:r>
            <a:r>
              <a:rPr lang="en-US" sz="1800" dirty="0">
                <a:solidFill>
                  <a:schemeClr val="accent5">
                    <a:lumMod val="75000"/>
                  </a:schemeClr>
                </a:solidFill>
                <a:latin typeface="Consolas" panose="020B0609020204030204" pitchFamily="49" charset="0"/>
              </a:rPr>
              <a:t>std::string</a:t>
            </a:r>
            <a:r>
              <a:rPr lang="en-US" sz="1800" dirty="0"/>
              <a:t>) </a:t>
            </a:r>
            <a:r>
              <a:rPr lang="uk-UA" sz="1800" dirty="0"/>
              <a:t>і оцінка (</a:t>
            </a:r>
            <a:r>
              <a:rPr lang="en-US" sz="1800" dirty="0">
                <a:solidFill>
                  <a:schemeClr val="accent5">
                    <a:lumMod val="75000"/>
                  </a:schemeClr>
                </a:solidFill>
                <a:latin typeface="Consolas" panose="020B0609020204030204" pitchFamily="49" charset="0"/>
              </a:rPr>
              <a:t>char</a:t>
            </a:r>
            <a:r>
              <a:rPr lang="en-US" sz="1800" dirty="0"/>
              <a:t>).</a:t>
            </a:r>
          </a:p>
          <a:p>
            <a:pPr marL="540000" indent="360000">
              <a:lnSpc>
                <a:spcPct val="150000"/>
              </a:lnSpc>
              <a:spcBef>
                <a:spcPts val="0"/>
              </a:spcBef>
              <a:buNone/>
            </a:pPr>
            <a:r>
              <a:rPr lang="en-US" sz="1800" dirty="0"/>
              <a:t>b) </a:t>
            </a:r>
            <a:r>
              <a:rPr lang="uk-UA" sz="1800" dirty="0"/>
              <a:t>Додайте клас </a:t>
            </a:r>
            <a:r>
              <a:rPr lang="en-US" sz="1800" dirty="0" err="1">
                <a:solidFill>
                  <a:schemeClr val="accent5">
                    <a:lumMod val="75000"/>
                  </a:schemeClr>
                </a:solidFill>
                <a:latin typeface="Consolas" panose="020B0609020204030204" pitchFamily="49" charset="0"/>
              </a:rPr>
              <a:t>GradeMap</a:t>
            </a:r>
            <a:r>
              <a:rPr lang="en-US" sz="1800" dirty="0"/>
              <a:t>, </a:t>
            </a:r>
            <a:r>
              <a:rPr lang="uk-UA" sz="1800" dirty="0"/>
              <a:t>який містить </a:t>
            </a:r>
            <a:r>
              <a:rPr lang="en-US" sz="1800" dirty="0">
                <a:solidFill>
                  <a:schemeClr val="accent5">
                    <a:lumMod val="75000"/>
                  </a:schemeClr>
                </a:solidFill>
                <a:latin typeface="Consolas" panose="020B0609020204030204" pitchFamily="49" charset="0"/>
              </a:rPr>
              <a:t>std::vector</a:t>
            </a:r>
            <a:r>
              <a:rPr lang="en-US" sz="1800" dirty="0"/>
              <a:t> </a:t>
            </a:r>
            <a:r>
              <a:rPr lang="uk-UA" sz="1800" dirty="0"/>
              <a:t>типу </a:t>
            </a:r>
            <a:r>
              <a:rPr lang="en-US" sz="1800" dirty="0" err="1">
                <a:solidFill>
                  <a:schemeClr val="accent5">
                    <a:lumMod val="75000"/>
                  </a:schemeClr>
                </a:solidFill>
                <a:latin typeface="Consolas" panose="020B0609020204030204" pitchFamily="49" charset="0"/>
              </a:rPr>
              <a:t>StudentGrade</a:t>
            </a:r>
            <a:r>
              <a:rPr lang="en-US" sz="1800" dirty="0"/>
              <a:t> </a:t>
            </a:r>
            <a:r>
              <a:rPr lang="uk-UA" sz="1800" dirty="0"/>
              <a:t>з ім’ям </a:t>
            </a:r>
            <a:r>
              <a:rPr lang="en-US" sz="1800" dirty="0" err="1">
                <a:solidFill>
                  <a:schemeClr val="accent5">
                    <a:lumMod val="75000"/>
                  </a:schemeClr>
                </a:solidFill>
                <a:latin typeface="Consolas" panose="020B0609020204030204" pitchFamily="49" charset="0"/>
              </a:rPr>
              <a:t>m_map</a:t>
            </a:r>
            <a:r>
              <a:rPr lang="en-US" sz="1800" dirty="0"/>
              <a:t>. </a:t>
            </a:r>
            <a:r>
              <a:rPr lang="uk-UA" sz="1800" dirty="0"/>
              <a:t>Додайте порожній конструктор за замовчуванням.</a:t>
            </a:r>
            <a:endParaRPr lang="en-US" sz="1800" dirty="0"/>
          </a:p>
          <a:p>
            <a:pPr marL="540000" indent="360000">
              <a:lnSpc>
                <a:spcPct val="150000"/>
              </a:lnSpc>
              <a:spcBef>
                <a:spcPts val="0"/>
              </a:spcBef>
              <a:buNone/>
            </a:pPr>
            <a:r>
              <a:rPr lang="en-US" sz="1800" dirty="0"/>
              <a:t>c) </a:t>
            </a:r>
            <a:r>
              <a:rPr lang="uk-UA" sz="1800" dirty="0"/>
              <a:t>Реалізуйте перевантаження оператора</a:t>
            </a:r>
            <a:r>
              <a:rPr lang="uk-UA" sz="1800" dirty="0">
                <a:solidFill>
                  <a:schemeClr val="accent5">
                    <a:lumMod val="75000"/>
                  </a:schemeClr>
                </a:solidFill>
                <a:latin typeface="Consolas" panose="020B0609020204030204" pitchFamily="49" charset="0"/>
              </a:rPr>
              <a:t> []</a:t>
            </a:r>
            <a:r>
              <a:rPr lang="uk-UA" sz="1800" dirty="0">
                <a:solidFill>
                  <a:schemeClr val="accent5">
                    <a:lumMod val="75000"/>
                  </a:schemeClr>
                </a:solidFill>
              </a:rPr>
              <a:t> </a:t>
            </a:r>
            <a:r>
              <a:rPr lang="uk-UA" sz="1800" dirty="0"/>
              <a:t>для цього класу. Функція перевантаження повинна приймати параметр </a:t>
            </a:r>
            <a:r>
              <a:rPr lang="en-US" sz="1800" dirty="0">
                <a:solidFill>
                  <a:schemeClr val="accent5">
                    <a:lumMod val="75000"/>
                  </a:schemeClr>
                </a:solidFill>
                <a:latin typeface="Consolas" panose="020B0609020204030204" pitchFamily="49" charset="0"/>
              </a:rPr>
              <a:t>std::string</a:t>
            </a:r>
            <a:r>
              <a:rPr lang="en-US" sz="1800" dirty="0">
                <a:solidFill>
                  <a:schemeClr val="accent5">
                    <a:lumMod val="75000"/>
                  </a:schemeClr>
                </a:solidFill>
              </a:rPr>
              <a:t> </a:t>
            </a:r>
            <a:r>
              <a:rPr lang="en-US" sz="1800" dirty="0"/>
              <a:t>(</a:t>
            </a:r>
            <a:r>
              <a:rPr lang="uk-UA" sz="1800" dirty="0"/>
              <a:t>ім’я учня) і повертати посилання на його оцінку. У функції перевантаження спочатку виконайте пошук зазначеного імені учня в векторі (використовуйте цикл </a:t>
            </a:r>
            <a:r>
              <a:rPr lang="en-US" sz="1800" dirty="0">
                <a:solidFill>
                  <a:schemeClr val="accent5">
                    <a:lumMod val="75000"/>
                  </a:schemeClr>
                </a:solidFill>
                <a:latin typeface="Consolas" panose="020B0609020204030204" pitchFamily="49" charset="0"/>
              </a:rPr>
              <a:t>foreach</a:t>
            </a:r>
            <a:r>
              <a:rPr lang="en-US" sz="1800" dirty="0"/>
              <a:t>). </a:t>
            </a:r>
            <a:r>
              <a:rPr lang="uk-UA" sz="1800" dirty="0"/>
              <a:t>Якщо учень знайшовся, то повертайте посилання на його оцінку, і все — готово!</a:t>
            </a:r>
          </a:p>
        </p:txBody>
      </p:sp>
    </p:spTree>
    <p:extLst>
      <p:ext uri="{BB962C8B-B14F-4D97-AF65-F5344CB8AC3E}">
        <p14:creationId xmlns:p14="http://schemas.microsoft.com/office/powerpoint/2010/main" val="13303087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№6</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 протилежному випадку, використовуйте функцію </a:t>
            </a:r>
            <a:r>
              <a:rPr lang="en-US" sz="1800" dirty="0">
                <a:solidFill>
                  <a:schemeClr val="accent5">
                    <a:lumMod val="75000"/>
                  </a:schemeClr>
                </a:solidFill>
                <a:latin typeface="Consolas" panose="020B0609020204030204" pitchFamily="49" charset="0"/>
              </a:rPr>
              <a:t>std::vector::</a:t>
            </a:r>
            <a:r>
              <a:rPr lang="en-US" sz="1800" dirty="0" err="1">
                <a:solidFill>
                  <a:schemeClr val="accent5">
                    <a:lumMod val="75000"/>
                  </a:schemeClr>
                </a:solidFill>
                <a:latin typeface="Consolas" panose="020B0609020204030204" pitchFamily="49" charset="0"/>
              </a:rPr>
              <a:t>push_back</a:t>
            </a:r>
            <a:r>
              <a:rPr lang="en-US" sz="1800" dirty="0">
                <a:solidFill>
                  <a:schemeClr val="accent5">
                    <a:lumMod val="75000"/>
                  </a:schemeClr>
                </a:solidFill>
                <a:latin typeface="Consolas" panose="020B0609020204030204" pitchFamily="49" charset="0"/>
              </a:rPr>
              <a:t>() </a:t>
            </a:r>
            <a:r>
              <a:rPr lang="uk-UA" sz="1800" dirty="0"/>
              <a:t>для додання </a:t>
            </a:r>
            <a:r>
              <a:rPr lang="en-US" sz="1800" dirty="0" err="1">
                <a:solidFill>
                  <a:schemeClr val="accent5">
                    <a:lumMod val="75000"/>
                  </a:schemeClr>
                </a:solidFill>
                <a:latin typeface="Consolas" panose="020B0609020204030204" pitchFamily="49" charset="0"/>
              </a:rPr>
              <a:t>StudentGrade</a:t>
            </a:r>
            <a:r>
              <a:rPr lang="en-US" sz="1800" dirty="0"/>
              <a:t> </a:t>
            </a:r>
            <a:r>
              <a:rPr lang="uk-UA" sz="1800" dirty="0"/>
              <a:t>нового учня. Коли ви це зробите, </a:t>
            </a:r>
            <a:r>
              <a:rPr lang="en-US" sz="1800" dirty="0">
                <a:solidFill>
                  <a:schemeClr val="accent5">
                    <a:lumMod val="75000"/>
                  </a:schemeClr>
                </a:solidFill>
                <a:latin typeface="Consolas" panose="020B0609020204030204" pitchFamily="49" charset="0"/>
              </a:rPr>
              <a:t>std::vector</a:t>
            </a:r>
            <a:r>
              <a:rPr lang="en-US" sz="1800" dirty="0"/>
              <a:t> </a:t>
            </a:r>
            <a:r>
              <a:rPr lang="uk-UA" sz="1800" dirty="0" err="1"/>
              <a:t>додасть</a:t>
            </a:r>
            <a:r>
              <a:rPr lang="uk-UA" sz="1800" dirty="0"/>
              <a:t> собі копію нового </a:t>
            </a:r>
            <a:r>
              <a:rPr lang="en-US" sz="1800" dirty="0" err="1">
                <a:solidFill>
                  <a:schemeClr val="accent5">
                    <a:lumMod val="75000"/>
                  </a:schemeClr>
                </a:solidFill>
                <a:latin typeface="Consolas" panose="020B0609020204030204" pitchFamily="49" charset="0"/>
              </a:rPr>
              <a:t>StudentGrade</a:t>
            </a:r>
            <a:r>
              <a:rPr lang="en-US" sz="1800" dirty="0"/>
              <a:t> (</a:t>
            </a:r>
            <a:r>
              <a:rPr lang="uk-UA" sz="1800" dirty="0"/>
              <a:t>при необхідності змінивши розмір). Нарешті, вам потрібно буде повернути посилання на оцінку студента, якого ви тільки що додали в </a:t>
            </a:r>
            <a:r>
              <a:rPr lang="en-US" sz="1800" dirty="0">
                <a:solidFill>
                  <a:schemeClr val="accent5">
                    <a:lumMod val="75000"/>
                  </a:schemeClr>
                </a:solidFill>
                <a:latin typeface="Consolas" panose="020B0609020204030204" pitchFamily="49" charset="0"/>
              </a:rPr>
              <a:t>std::vector</a:t>
            </a:r>
            <a:r>
              <a:rPr lang="en-US" sz="1800" dirty="0"/>
              <a:t> — </a:t>
            </a:r>
            <a:r>
              <a:rPr lang="uk-UA" sz="1800" dirty="0"/>
              <a:t>для цього використовуйте </a:t>
            </a:r>
            <a:r>
              <a:rPr lang="en-US" sz="1800" dirty="0">
                <a:solidFill>
                  <a:schemeClr val="accent5">
                    <a:lumMod val="75000"/>
                  </a:schemeClr>
                </a:solidFill>
                <a:latin typeface="Consolas" panose="020B0609020204030204" pitchFamily="49" charset="0"/>
              </a:rPr>
              <a:t>std::vector::back()</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Наступна програма повинна </a:t>
            </a:r>
            <a:r>
              <a:rPr lang="uk-UA" sz="1800" dirty="0" err="1"/>
              <a:t>скомпілюватися</a:t>
            </a:r>
            <a:r>
              <a:rPr lang="uk-UA" sz="1800" dirty="0"/>
              <a:t> без помилок:</a:t>
            </a:r>
          </a:p>
        </p:txBody>
      </p:sp>
      <p:pic>
        <p:nvPicPr>
          <p:cNvPr id="5" name="Рисунок 4">
            <a:extLst>
              <a:ext uri="{FF2B5EF4-FFF2-40B4-BE49-F238E27FC236}">
                <a16:creationId xmlns:a16="http://schemas.microsoft.com/office/drawing/2014/main" id="{3ED4C1EB-B388-442E-B701-0D482F175166}"/>
              </a:ext>
            </a:extLst>
          </p:cNvPr>
          <p:cNvPicPr>
            <a:picLocks noChangeAspect="1"/>
          </p:cNvPicPr>
          <p:nvPr/>
        </p:nvPicPr>
        <p:blipFill>
          <a:blip r:embed="rId2"/>
          <a:stretch>
            <a:fillRect/>
          </a:stretch>
        </p:blipFill>
        <p:spPr>
          <a:xfrm>
            <a:off x="2924535" y="3429000"/>
            <a:ext cx="6342927" cy="3350981"/>
          </a:xfrm>
          <a:prstGeom prst="rect">
            <a:avLst/>
          </a:prstGeom>
        </p:spPr>
      </p:pic>
    </p:spTree>
    <p:extLst>
      <p:ext uri="{BB962C8B-B14F-4D97-AF65-F5344CB8AC3E}">
        <p14:creationId xmlns:p14="http://schemas.microsoft.com/office/powerpoint/2010/main" val="258418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Вкладені</a:t>
            </a:r>
            <a:r>
              <a:rPr lang="ru-RU" sz="3600" b="1" dirty="0"/>
              <a:t> </a:t>
            </a:r>
            <a:r>
              <a:rPr lang="ru-RU" sz="3600" b="1" dirty="0" err="1"/>
              <a:t>користувацькі</a:t>
            </a:r>
            <a:r>
              <a:rPr lang="ru-RU" sz="3600" b="1" dirty="0"/>
              <a:t> типи </a:t>
            </a:r>
            <a:r>
              <a:rPr lang="ru-RU" sz="3600" b="1" dirty="0" err="1"/>
              <a:t>даних</a:t>
            </a:r>
            <a:r>
              <a:rPr lang="ru-RU" sz="3600" b="1" dirty="0"/>
              <a:t> в </a:t>
            </a:r>
            <a:r>
              <a:rPr lang="ru-RU" sz="3600" b="1" dirty="0" err="1"/>
              <a:t>класах</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6891188" cy="6000307"/>
          </a:xfrm>
        </p:spPr>
        <p:txBody>
          <a:bodyPr>
            <a:normAutofit/>
          </a:bodyPr>
          <a:lstStyle/>
          <a:p>
            <a:pPr marL="540000" indent="360000">
              <a:lnSpc>
                <a:spcPct val="150000"/>
              </a:lnSpc>
              <a:spcBef>
                <a:spcPts val="0"/>
              </a:spcBef>
              <a:buNone/>
            </a:pPr>
            <a:r>
              <a:rPr lang="uk-UA" sz="1800" dirty="0"/>
              <a:t>На відміну від функцій, які не можуть бути вкладені (знаходитися всередині одна одної), </a:t>
            </a:r>
            <a:r>
              <a:rPr lang="uk-UA" sz="1800" b="1" dirty="0">
                <a:highlight>
                  <a:srgbClr val="00FF00"/>
                </a:highlight>
              </a:rPr>
              <a:t>в мові </a:t>
            </a:r>
            <a:r>
              <a:rPr lang="en-US" sz="1800" b="1" dirty="0">
                <a:highlight>
                  <a:srgbClr val="00FF00"/>
                </a:highlight>
              </a:rPr>
              <a:t>C++ </a:t>
            </a:r>
            <a:r>
              <a:rPr lang="uk-UA" sz="1800" b="1" dirty="0">
                <a:highlight>
                  <a:srgbClr val="00FF00"/>
                </a:highlight>
              </a:rPr>
              <a:t>користувацькі типи даних можуть бути визначені всередині класу (бути вкладеними)</a:t>
            </a:r>
            <a:r>
              <a:rPr lang="uk-UA" sz="1800" dirty="0"/>
              <a:t>. Для цього потрібно просто визначити користувацький тип всередині класу під відповідним специфікатором доступу.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Ось вищенаведена програма, але вже з </a:t>
            </a:r>
            <a:r>
              <a:rPr lang="en-US" sz="1800" dirty="0" err="1">
                <a:solidFill>
                  <a:schemeClr val="accent5">
                    <a:lumMod val="75000"/>
                  </a:schemeClr>
                </a:solidFill>
                <a:latin typeface="Consolas" panose="020B0609020204030204" pitchFamily="49" charset="0"/>
              </a:rPr>
              <a:t>FruitList</a:t>
            </a:r>
            <a:r>
              <a:rPr lang="en-US" sz="1800" dirty="0"/>
              <a:t>, </a:t>
            </a:r>
            <a:r>
              <a:rPr lang="uk-UA" sz="1800" dirty="0"/>
              <a:t>визначеним всередині класу:</a:t>
            </a:r>
          </a:p>
        </p:txBody>
      </p:sp>
      <p:pic>
        <p:nvPicPr>
          <p:cNvPr id="5" name="Рисунок 4">
            <a:extLst>
              <a:ext uri="{FF2B5EF4-FFF2-40B4-BE49-F238E27FC236}">
                <a16:creationId xmlns:a16="http://schemas.microsoft.com/office/drawing/2014/main" id="{CD274815-9585-4AA7-9E48-DC6D2A90161F}"/>
              </a:ext>
            </a:extLst>
          </p:cNvPr>
          <p:cNvPicPr>
            <a:picLocks noChangeAspect="1"/>
          </p:cNvPicPr>
          <p:nvPr/>
        </p:nvPicPr>
        <p:blipFill>
          <a:blip r:embed="rId2"/>
          <a:stretch>
            <a:fillRect/>
          </a:stretch>
        </p:blipFill>
        <p:spPr>
          <a:xfrm>
            <a:off x="6891188" y="-1"/>
            <a:ext cx="5300812" cy="6858000"/>
          </a:xfrm>
          <a:prstGeom prst="rect">
            <a:avLst/>
          </a:prstGeom>
        </p:spPr>
      </p:pic>
    </p:spTree>
    <p:extLst>
      <p:ext uri="{BB962C8B-B14F-4D97-AF65-F5344CB8AC3E}">
        <p14:creationId xmlns:p14="http://schemas.microsoft.com/office/powerpoint/2010/main" val="8739494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39DA225-4F78-4C3A-B2E0-06281924E841}"/>
              </a:ext>
            </a:extLst>
          </p:cNvPr>
          <p:cNvPicPr>
            <a:picLocks noChangeAspect="1"/>
          </p:cNvPicPr>
          <p:nvPr/>
        </p:nvPicPr>
        <p:blipFill>
          <a:blip r:embed="rId2"/>
          <a:stretch>
            <a:fillRect/>
          </a:stretch>
        </p:blipFill>
        <p:spPr>
          <a:xfrm>
            <a:off x="4211533" y="0"/>
            <a:ext cx="3768931" cy="6858000"/>
          </a:xfrm>
          <a:prstGeom prst="rect">
            <a:avLst/>
          </a:prstGeom>
        </p:spPr>
      </p:pic>
    </p:spTree>
    <p:extLst>
      <p:ext uri="{BB962C8B-B14F-4D97-AF65-F5344CB8AC3E}">
        <p14:creationId xmlns:p14="http://schemas.microsoft.com/office/powerpoint/2010/main" val="28452188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Перевантаження оператора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Всі</a:t>
            </a:r>
            <a:r>
              <a:rPr lang="ru-RU" sz="1800" dirty="0"/>
              <a:t> </a:t>
            </a:r>
            <a:r>
              <a:rPr lang="ru-RU" sz="1800" dirty="0" err="1"/>
              <a:t>оператори</a:t>
            </a:r>
            <a:r>
              <a:rPr lang="ru-RU" sz="1800" dirty="0"/>
              <a:t>, </a:t>
            </a:r>
            <a:r>
              <a:rPr lang="ru-RU" sz="1800" dirty="0" err="1"/>
              <a:t>перевантаження</a:t>
            </a:r>
            <a:r>
              <a:rPr lang="ru-RU" sz="1800" dirty="0"/>
              <a:t> </a:t>
            </a:r>
            <a:r>
              <a:rPr lang="ru-RU" sz="1800" dirty="0" err="1"/>
              <a:t>яких</a:t>
            </a:r>
            <a:r>
              <a:rPr lang="ru-RU" sz="1800" dirty="0"/>
              <a:t> ми </a:t>
            </a:r>
            <a:r>
              <a:rPr lang="ru-RU" sz="1800" dirty="0" err="1"/>
              <a:t>розглядали</a:t>
            </a:r>
            <a:r>
              <a:rPr lang="ru-RU" sz="1800" dirty="0"/>
              <a:t> </a:t>
            </a:r>
            <a:r>
              <a:rPr lang="ru-RU" sz="1800" dirty="0" err="1"/>
              <a:t>дотепер</a:t>
            </a:r>
            <a:r>
              <a:rPr lang="ru-RU" sz="1800" dirty="0"/>
              <a:t>, дозволяли нам </a:t>
            </a:r>
            <a:r>
              <a:rPr lang="ru-RU" sz="1800" dirty="0" err="1"/>
              <a:t>самостійно</a:t>
            </a:r>
            <a:r>
              <a:rPr lang="ru-RU" sz="1800" dirty="0"/>
              <a:t> </a:t>
            </a:r>
            <a:r>
              <a:rPr lang="ru-RU" sz="1800" dirty="0" err="1"/>
              <a:t>визначати</a:t>
            </a:r>
            <a:r>
              <a:rPr lang="ru-RU" sz="1800" dirty="0"/>
              <a:t> тип </a:t>
            </a:r>
            <a:r>
              <a:rPr lang="ru-RU" sz="1800" dirty="0" err="1"/>
              <a:t>параметрів</a:t>
            </a:r>
            <a:r>
              <a:rPr lang="ru-RU" sz="1800" dirty="0"/>
              <a:t> в </a:t>
            </a:r>
            <a:r>
              <a:rPr lang="ru-RU" sz="1800" dirty="0" err="1"/>
              <a:t>функції</a:t>
            </a:r>
            <a:r>
              <a:rPr lang="ru-RU" sz="1800" dirty="0"/>
              <a:t> </a:t>
            </a:r>
            <a:r>
              <a:rPr lang="ru-RU" sz="1800" dirty="0" err="1"/>
              <a:t>перевантаження</a:t>
            </a:r>
            <a:r>
              <a:rPr lang="ru-RU" sz="1800" dirty="0"/>
              <a:t> оператора, але не </a:t>
            </a:r>
            <a:r>
              <a:rPr lang="ru-RU" sz="1800" dirty="0" err="1"/>
              <a:t>їх</a:t>
            </a:r>
            <a:r>
              <a:rPr lang="ru-RU" sz="1800" dirty="0"/>
              <a:t> </a:t>
            </a:r>
            <a:r>
              <a:rPr lang="ru-RU" sz="1800" dirty="0" err="1"/>
              <a:t>кількість</a:t>
            </a:r>
            <a:r>
              <a:rPr lang="ru-RU" sz="1800" dirty="0"/>
              <a:t>. </a:t>
            </a:r>
            <a:r>
              <a:rPr lang="ru-RU" sz="1800" dirty="0" err="1"/>
              <a:t>Наприклад</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a:t>
            </a:r>
            <a:r>
              <a:rPr lang="ru-RU" sz="1800" dirty="0" err="1"/>
              <a:t>завжди</a:t>
            </a:r>
            <a:r>
              <a:rPr lang="ru-RU" sz="1800" dirty="0"/>
              <a:t> </a:t>
            </a:r>
            <a:r>
              <a:rPr lang="ru-RU" sz="1800" dirty="0" err="1"/>
              <a:t>приймає</a:t>
            </a:r>
            <a:r>
              <a:rPr lang="ru-RU" sz="1800" dirty="0"/>
              <a:t> два </a:t>
            </a:r>
            <a:r>
              <a:rPr lang="ru-RU" sz="1800" dirty="0" err="1"/>
              <a:t>параметри</a:t>
            </a:r>
            <a:r>
              <a:rPr lang="ru-RU" sz="1800" dirty="0"/>
              <a:t>, </a:t>
            </a:r>
            <a:r>
              <a:rPr lang="ru-RU" sz="1800" dirty="0" err="1"/>
              <a:t>тоді</a:t>
            </a:r>
            <a:r>
              <a:rPr lang="ru-RU" sz="1800" dirty="0"/>
              <a:t> як оператор </a:t>
            </a:r>
            <a:r>
              <a:rPr lang="ru-RU" sz="1800" dirty="0">
                <a:solidFill>
                  <a:schemeClr val="accent5">
                    <a:lumMod val="75000"/>
                  </a:schemeClr>
                </a:solidFill>
                <a:latin typeface="Consolas" panose="020B0609020204030204" pitchFamily="49" charset="0"/>
              </a:rPr>
              <a:t>!</a:t>
            </a:r>
            <a:r>
              <a:rPr lang="ru-RU" sz="1800" dirty="0"/>
              <a:t> </a:t>
            </a:r>
            <a:r>
              <a:rPr lang="ru-RU" sz="1800" dirty="0" err="1"/>
              <a:t>завжди</a:t>
            </a:r>
            <a:r>
              <a:rPr lang="ru-RU" sz="1800" dirty="0"/>
              <a:t> </a:t>
            </a:r>
            <a:r>
              <a:rPr lang="ru-RU" sz="1800" dirty="0" err="1"/>
              <a:t>приймає</a:t>
            </a:r>
            <a:r>
              <a:rPr lang="ru-RU" sz="1800" dirty="0"/>
              <a:t> один параметр. </a:t>
            </a:r>
            <a:r>
              <a:rPr lang="ru-RU" sz="1800" b="1" dirty="0">
                <a:highlight>
                  <a:srgbClr val="00FF00"/>
                </a:highlight>
              </a:rPr>
              <a:t>Оператор </a:t>
            </a:r>
            <a:r>
              <a:rPr lang="ru-RU" sz="1800" b="1" dirty="0">
                <a:solidFill>
                  <a:schemeClr val="accent5">
                    <a:lumMod val="75000"/>
                  </a:schemeClr>
                </a:solidFill>
                <a:highlight>
                  <a:srgbClr val="00FF00"/>
                </a:highlight>
                <a:latin typeface="Consolas" panose="020B0609020204030204" pitchFamily="49" charset="0"/>
              </a:rPr>
              <a:t>()</a:t>
            </a:r>
            <a:r>
              <a:rPr lang="ru-RU" sz="1800" b="1" dirty="0">
                <a:highlight>
                  <a:srgbClr val="00FF00"/>
                </a:highlight>
              </a:rPr>
              <a:t> є особливо </a:t>
            </a:r>
            <a:r>
              <a:rPr lang="ru-RU" sz="1800" b="1" dirty="0" err="1">
                <a:highlight>
                  <a:srgbClr val="00FF00"/>
                </a:highlight>
              </a:rPr>
              <a:t>цікавим</a:t>
            </a:r>
            <a:r>
              <a:rPr lang="ru-RU" sz="1800" b="1" dirty="0">
                <a:highlight>
                  <a:srgbClr val="00FF00"/>
                </a:highlight>
              </a:rPr>
              <a:t>, </a:t>
            </a:r>
            <a:r>
              <a:rPr lang="ru-RU" sz="1800" b="1" dirty="0" err="1">
                <a:highlight>
                  <a:srgbClr val="00FF00"/>
                </a:highlight>
              </a:rPr>
              <a:t>оскільки</a:t>
            </a:r>
            <a:r>
              <a:rPr lang="ru-RU" sz="1800" b="1" dirty="0">
                <a:highlight>
                  <a:srgbClr val="00FF00"/>
                </a:highlight>
              </a:rPr>
              <a:t> </a:t>
            </a:r>
            <a:r>
              <a:rPr lang="ru-RU" sz="1800" b="1" dirty="0" err="1">
                <a:highlight>
                  <a:srgbClr val="00FF00"/>
                </a:highlight>
              </a:rPr>
              <a:t>дозволяє</a:t>
            </a:r>
            <a:r>
              <a:rPr lang="ru-RU" sz="1800" b="1" dirty="0">
                <a:highlight>
                  <a:srgbClr val="00FF00"/>
                </a:highlight>
              </a:rPr>
              <a:t> </a:t>
            </a:r>
            <a:r>
              <a:rPr lang="ru-RU" sz="1800" b="1" dirty="0" err="1">
                <a:highlight>
                  <a:srgbClr val="00FF00"/>
                </a:highlight>
              </a:rPr>
              <a:t>змінювати</a:t>
            </a:r>
            <a:r>
              <a:rPr lang="ru-RU" sz="1800" b="1" dirty="0">
                <a:highlight>
                  <a:srgbClr val="00FF00"/>
                </a:highlight>
              </a:rPr>
              <a:t> як тип </a:t>
            </a:r>
            <a:r>
              <a:rPr lang="ru-RU" sz="1800" b="1" dirty="0" err="1">
                <a:highlight>
                  <a:srgbClr val="00FF00"/>
                </a:highlight>
              </a:rPr>
              <a:t>параметрів</a:t>
            </a:r>
            <a:r>
              <a:rPr lang="ru-RU" sz="1800" b="1" dirty="0">
                <a:highlight>
                  <a:srgbClr val="00FF00"/>
                </a:highlight>
              </a:rPr>
              <a:t>, так і </a:t>
            </a:r>
            <a:r>
              <a:rPr lang="ru-RU" sz="1800" b="1" dirty="0" err="1">
                <a:highlight>
                  <a:srgbClr val="00FF00"/>
                </a:highlight>
              </a:rPr>
              <a:t>їх</a:t>
            </a:r>
            <a:r>
              <a:rPr lang="ru-RU" sz="1800" b="1" dirty="0">
                <a:highlight>
                  <a:srgbClr val="00FF00"/>
                </a:highlight>
              </a:rPr>
              <a:t> </a:t>
            </a:r>
            <a:r>
              <a:rPr lang="ru-RU" sz="1800" b="1" dirty="0" err="1">
                <a:highlight>
                  <a:srgbClr val="00FF00"/>
                </a:highlight>
              </a:rPr>
              <a:t>кількість</a:t>
            </a:r>
            <a:r>
              <a:rPr lang="ru-RU" sz="1800" b="1" dirty="0">
                <a:highlight>
                  <a:srgbClr val="00FF00"/>
                </a:highlight>
              </a:rPr>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00FF00"/>
                </a:highlight>
              </a:rPr>
              <a:t>Але </a:t>
            </a:r>
            <a:r>
              <a:rPr lang="ru-RU" sz="1800" b="1" dirty="0" err="1">
                <a:highlight>
                  <a:srgbClr val="00FF00"/>
                </a:highlight>
              </a:rPr>
              <a:t>слід</a:t>
            </a:r>
            <a:r>
              <a:rPr lang="ru-RU" sz="1800" b="1" dirty="0">
                <a:highlight>
                  <a:srgbClr val="00FF00"/>
                </a:highlight>
              </a:rPr>
              <a:t> </a:t>
            </a:r>
            <a:r>
              <a:rPr lang="ru-RU" sz="1800" b="1" dirty="0" err="1">
                <a:highlight>
                  <a:srgbClr val="00FF00"/>
                </a:highlight>
              </a:rPr>
              <a:t>пам’ятати</a:t>
            </a:r>
            <a:r>
              <a:rPr lang="ru-RU" sz="1800" b="1" dirty="0">
                <a:highlight>
                  <a:srgbClr val="00FF00"/>
                </a:highlight>
              </a:rPr>
              <a:t> про </a:t>
            </a:r>
            <a:r>
              <a:rPr lang="ru-RU" sz="1800" b="1" dirty="0" err="1">
                <a:highlight>
                  <a:srgbClr val="00FF00"/>
                </a:highlight>
              </a:rPr>
              <a:t>дві</a:t>
            </a:r>
            <a:r>
              <a:rPr lang="ru-RU" sz="1800" b="1" dirty="0">
                <a:highlight>
                  <a:srgbClr val="00FF00"/>
                </a:highlight>
              </a:rPr>
              <a:t> </a:t>
            </a:r>
            <a:r>
              <a:rPr lang="ru-RU" sz="1800" b="1" dirty="0" err="1">
                <a:highlight>
                  <a:srgbClr val="00FF00"/>
                </a:highlight>
              </a:rPr>
              <a:t>речі</a:t>
            </a:r>
            <a:r>
              <a:rPr lang="ru-RU" sz="1800" b="1" dirty="0">
                <a:highlight>
                  <a:srgbClr val="00FF00"/>
                </a:highlight>
              </a:rPr>
              <a:t>:</a:t>
            </a:r>
          </a:p>
          <a:p>
            <a:pPr marL="540000" indent="360000">
              <a:lnSpc>
                <a:spcPct val="150000"/>
              </a:lnSpc>
              <a:spcBef>
                <a:spcPts val="0"/>
              </a:spcBef>
              <a:buNone/>
            </a:pPr>
            <a:r>
              <a:rPr lang="ru-RU" sz="1800" dirty="0"/>
              <a:t>   </a:t>
            </a:r>
            <a:r>
              <a:rPr lang="ru-RU" sz="1800" dirty="0" err="1"/>
              <a:t>По-перше</a:t>
            </a:r>
            <a:r>
              <a:rPr lang="ru-RU" sz="1800" dirty="0"/>
              <a:t>, </a:t>
            </a:r>
            <a:r>
              <a:rPr lang="ru-RU" sz="1800" dirty="0" err="1"/>
              <a:t>перевантаження</a:t>
            </a:r>
            <a:r>
              <a:rPr lang="ru-RU" sz="1800" dirty="0"/>
              <a:t> </a:t>
            </a:r>
            <a:r>
              <a:rPr lang="ru-RU" sz="1800" dirty="0" err="1"/>
              <a:t>круглих</a:t>
            </a:r>
            <a:r>
              <a:rPr lang="ru-RU" sz="1800" dirty="0"/>
              <a:t> </a:t>
            </a:r>
            <a:r>
              <a:rPr lang="ru-RU" sz="1800" dirty="0" err="1"/>
              <a:t>дужок</a:t>
            </a:r>
            <a:r>
              <a:rPr lang="ru-RU" sz="1800" dirty="0"/>
              <a:t> </a:t>
            </a:r>
            <a:r>
              <a:rPr lang="ru-RU" sz="1800" dirty="0" err="1"/>
              <a:t>повинне</a:t>
            </a:r>
            <a:r>
              <a:rPr lang="ru-RU" sz="1800" dirty="0"/>
              <a:t> </a:t>
            </a:r>
            <a:r>
              <a:rPr lang="ru-RU" sz="1800" dirty="0" err="1"/>
              <a:t>здійснюватися</a:t>
            </a:r>
            <a:r>
              <a:rPr lang="ru-RU" sz="1800" dirty="0"/>
              <a:t> через метод </a:t>
            </a:r>
            <a:r>
              <a:rPr lang="ru-RU" sz="1800" dirty="0" err="1"/>
              <a:t>класу</a:t>
            </a:r>
            <a:r>
              <a:rPr lang="ru-RU" sz="1800" dirty="0"/>
              <a:t>.</a:t>
            </a:r>
          </a:p>
          <a:p>
            <a:pPr marL="540000" indent="360000">
              <a:lnSpc>
                <a:spcPct val="150000"/>
              </a:lnSpc>
              <a:spcBef>
                <a:spcPts val="0"/>
              </a:spcBef>
              <a:buNone/>
            </a:pPr>
            <a:r>
              <a:rPr lang="ru-RU" sz="1800" dirty="0"/>
              <a:t>   </a:t>
            </a:r>
            <a:r>
              <a:rPr lang="ru-RU" sz="1800" dirty="0" err="1"/>
              <a:t>По-друге</a:t>
            </a:r>
            <a:r>
              <a:rPr lang="ru-RU" sz="1800" dirty="0"/>
              <a:t>, в не </a:t>
            </a:r>
            <a:r>
              <a:rPr lang="ru-RU" sz="1800" dirty="0" err="1"/>
              <a:t>об’єктно-орієнтованому</a:t>
            </a:r>
            <a:r>
              <a:rPr lang="ru-RU" sz="1800" dirty="0"/>
              <a:t> С++ оператор </a:t>
            </a:r>
            <a:r>
              <a:rPr lang="ru-RU" sz="1800" dirty="0">
                <a:solidFill>
                  <a:schemeClr val="accent5">
                    <a:lumMod val="75000"/>
                  </a:schemeClr>
                </a:solidFill>
                <a:latin typeface="Consolas" panose="020B0609020204030204" pitchFamily="49" charset="0"/>
              </a:rPr>
              <a:t>()</a:t>
            </a:r>
            <a:r>
              <a:rPr lang="ru-RU" sz="1800" dirty="0"/>
              <a:t> є оператором </a:t>
            </a:r>
            <a:r>
              <a:rPr lang="ru-RU" sz="1800" dirty="0" err="1"/>
              <a:t>виклику</a:t>
            </a:r>
            <a:r>
              <a:rPr lang="ru-RU" sz="1800" dirty="0"/>
              <a:t> </a:t>
            </a:r>
            <a:r>
              <a:rPr lang="ru-RU" sz="1800" dirty="0" err="1"/>
              <a:t>функції</a:t>
            </a:r>
            <a:r>
              <a:rPr lang="ru-RU" sz="1800" dirty="0"/>
              <a:t>. У </a:t>
            </a:r>
            <a:r>
              <a:rPr lang="ru-RU" sz="1800" dirty="0" err="1"/>
              <a:t>випадку</a:t>
            </a:r>
            <a:r>
              <a:rPr lang="ru-RU" sz="1800" dirty="0"/>
              <a:t> з </a:t>
            </a:r>
            <a:r>
              <a:rPr lang="ru-RU" sz="1800" dirty="0" err="1"/>
              <a:t>класами</a:t>
            </a:r>
            <a:r>
              <a:rPr lang="ru-RU" sz="1800" dirty="0"/>
              <a:t> </a:t>
            </a:r>
            <a:r>
              <a:rPr lang="ru-RU" sz="1800" dirty="0" err="1"/>
              <a:t>перевантаження</a:t>
            </a:r>
            <a:r>
              <a:rPr lang="ru-RU" sz="1800" dirty="0"/>
              <a:t> </a:t>
            </a:r>
            <a:r>
              <a:rPr lang="ru-RU" sz="1800" dirty="0" err="1"/>
              <a:t>круглих</a:t>
            </a:r>
            <a:r>
              <a:rPr lang="ru-RU" sz="1800" dirty="0"/>
              <a:t> </a:t>
            </a:r>
            <a:r>
              <a:rPr lang="ru-RU" sz="1800" dirty="0" err="1"/>
              <a:t>дужок</a:t>
            </a:r>
            <a:r>
              <a:rPr lang="ru-RU" sz="1800" dirty="0"/>
              <a:t> </a:t>
            </a:r>
            <a:r>
              <a:rPr lang="ru-RU" sz="1800" dirty="0" err="1"/>
              <a:t>виконується</a:t>
            </a:r>
            <a:r>
              <a:rPr lang="ru-RU" sz="1800" dirty="0"/>
              <a:t> в </a:t>
            </a:r>
            <a:r>
              <a:rPr lang="ru-RU" sz="1800" dirty="0" err="1"/>
              <a:t>методі</a:t>
            </a:r>
            <a:r>
              <a:rPr lang="ru-RU" sz="1800" dirty="0"/>
              <a:t> </a:t>
            </a:r>
            <a:r>
              <a:rPr lang="ru-RU" sz="1800" dirty="0" err="1">
                <a:solidFill>
                  <a:schemeClr val="accent5">
                    <a:lumMod val="75000"/>
                  </a:schemeClr>
                </a:solidFill>
                <a:latin typeface="Consolas" panose="020B0609020204030204" pitchFamily="49" charset="0"/>
              </a:rPr>
              <a:t>operator</a:t>
            </a:r>
            <a:r>
              <a:rPr lang="ru-RU" sz="1800" dirty="0">
                <a:solidFill>
                  <a:schemeClr val="accent5">
                    <a:lumMod val="75000"/>
                  </a:schemeClr>
                </a:solidFill>
                <a:latin typeface="Consolas" panose="020B0609020204030204" pitchFamily="49" charset="0"/>
              </a:rPr>
              <a:t>()(){} </a:t>
            </a:r>
            <a:r>
              <a:rPr lang="ru-RU" sz="1800" dirty="0"/>
              <a:t>(в </a:t>
            </a:r>
            <a:r>
              <a:rPr lang="ru-RU" sz="1800" dirty="0" err="1"/>
              <a:t>оголошенні</a:t>
            </a:r>
            <a:r>
              <a:rPr lang="ru-RU" sz="1800" dirty="0"/>
              <a:t> </a:t>
            </a:r>
            <a:r>
              <a:rPr lang="ru-RU" sz="1800" dirty="0" err="1"/>
              <a:t>функції</a:t>
            </a:r>
            <a:r>
              <a:rPr lang="ru-RU" sz="1800" dirty="0"/>
              <a:t> </a:t>
            </a:r>
            <a:r>
              <a:rPr lang="ru-RU" sz="1800" dirty="0" err="1"/>
              <a:t>перевантаження</a:t>
            </a:r>
            <a:r>
              <a:rPr lang="ru-RU" sz="1800" dirty="0"/>
              <a:t> </a:t>
            </a:r>
            <a:r>
              <a:rPr lang="ru-RU" sz="1800" dirty="0" err="1"/>
              <a:t>знаходяться</a:t>
            </a:r>
            <a:r>
              <a:rPr lang="ru-RU" sz="1800" dirty="0"/>
              <a:t> </a:t>
            </a:r>
            <a:r>
              <a:rPr lang="ru-RU" sz="1800" dirty="0" err="1"/>
              <a:t>дві</a:t>
            </a:r>
            <a:r>
              <a:rPr lang="ru-RU" sz="1800" dirty="0"/>
              <a:t> пари </a:t>
            </a:r>
            <a:r>
              <a:rPr lang="ru-RU" sz="1800" dirty="0" err="1"/>
              <a:t>круглих</a:t>
            </a:r>
            <a:r>
              <a:rPr lang="ru-RU" sz="1800" dirty="0"/>
              <a:t> </a:t>
            </a:r>
            <a:r>
              <a:rPr lang="ru-RU" sz="1800" dirty="0" err="1"/>
              <a:t>дужок</a:t>
            </a:r>
            <a:r>
              <a:rPr lang="ru-RU" sz="1800" dirty="0"/>
              <a:t>).</a:t>
            </a:r>
            <a:endParaRPr lang="uk-UA" sz="1800" dirty="0"/>
          </a:p>
        </p:txBody>
      </p:sp>
    </p:spTree>
    <p:extLst>
      <p:ext uri="{BB962C8B-B14F-4D97-AF65-F5344CB8AC3E}">
        <p14:creationId xmlns:p14="http://schemas.microsoft.com/office/powerpoint/2010/main" val="31370833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7D72443-9244-49D3-A647-7D6673B5E217}"/>
              </a:ext>
            </a:extLst>
          </p:cNvPr>
          <p:cNvPicPr>
            <a:picLocks noChangeAspect="1"/>
          </p:cNvPicPr>
          <p:nvPr/>
        </p:nvPicPr>
        <p:blipFill>
          <a:blip r:embed="rId2"/>
          <a:stretch>
            <a:fillRect/>
          </a:stretch>
        </p:blipFill>
        <p:spPr>
          <a:xfrm>
            <a:off x="612321" y="0"/>
            <a:ext cx="10967357" cy="6858000"/>
          </a:xfrm>
          <a:prstGeom prst="rect">
            <a:avLst/>
          </a:prstGeom>
        </p:spPr>
      </p:pic>
    </p:spTree>
    <p:extLst>
      <p:ext uri="{BB962C8B-B14F-4D97-AF65-F5344CB8AC3E}">
        <p14:creationId xmlns:p14="http://schemas.microsoft.com/office/powerpoint/2010/main" val="28286812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Матриці</a:t>
            </a:r>
            <a:r>
              <a:rPr lang="ru-RU" sz="1800" dirty="0"/>
              <a:t> є </a:t>
            </a:r>
            <a:r>
              <a:rPr lang="ru-RU" sz="1800" dirty="0" err="1"/>
              <a:t>ключовою</a:t>
            </a:r>
            <a:r>
              <a:rPr lang="ru-RU" sz="1800" dirty="0"/>
              <a:t> </a:t>
            </a:r>
            <a:r>
              <a:rPr lang="ru-RU" sz="1800" dirty="0" err="1"/>
              <a:t>концепцією</a:t>
            </a:r>
            <a:r>
              <a:rPr lang="ru-RU" sz="1800" dirty="0"/>
              <a:t> в </a:t>
            </a:r>
            <a:r>
              <a:rPr lang="ru-RU" sz="1800" dirty="0" err="1"/>
              <a:t>лінійній</a:t>
            </a:r>
            <a:r>
              <a:rPr lang="ru-RU" sz="1800" dirty="0"/>
              <a:t> </a:t>
            </a:r>
            <a:r>
              <a:rPr lang="ru-RU" sz="1800" dirty="0" err="1"/>
              <a:t>алгебрі</a:t>
            </a:r>
            <a:r>
              <a:rPr lang="ru-RU" sz="1800" dirty="0"/>
              <a:t> та часто </a:t>
            </a:r>
            <a:r>
              <a:rPr lang="ru-RU" sz="1800" dirty="0" err="1"/>
              <a:t>використовуються</a:t>
            </a:r>
            <a:r>
              <a:rPr lang="ru-RU" sz="1800" dirty="0"/>
              <a:t> в геометричному </a:t>
            </a:r>
            <a:r>
              <a:rPr lang="ru-RU" sz="1800" dirty="0" err="1"/>
              <a:t>моделюванні</a:t>
            </a:r>
            <a:r>
              <a:rPr lang="ru-RU" sz="1800" dirty="0"/>
              <a:t> і в 3D-графіці. Все, </a:t>
            </a:r>
            <a:r>
              <a:rPr lang="ru-RU" sz="1800" dirty="0" err="1"/>
              <a:t>що</a:t>
            </a:r>
            <a:r>
              <a:rPr lang="ru-RU" sz="1800" dirty="0"/>
              <a:t> вам </a:t>
            </a:r>
            <a:r>
              <a:rPr lang="ru-RU" sz="1800" dirty="0" err="1"/>
              <a:t>потрібно</a:t>
            </a:r>
            <a:r>
              <a:rPr lang="ru-RU" sz="1800" dirty="0"/>
              <a:t> зараз знати — </a:t>
            </a:r>
            <a:r>
              <a:rPr lang="ru-RU" sz="1800" dirty="0" err="1"/>
              <a:t>це</a:t>
            </a:r>
            <a:r>
              <a:rPr lang="ru-RU" sz="1800" dirty="0"/>
              <a:t> те, </a:t>
            </a:r>
            <a:r>
              <a:rPr lang="ru-RU" sz="1800" dirty="0" err="1"/>
              <a:t>що</a:t>
            </a:r>
            <a:r>
              <a:rPr lang="ru-RU" sz="1800" dirty="0"/>
              <a:t> </a:t>
            </a:r>
            <a:r>
              <a:rPr lang="ru-RU" sz="1800" dirty="0" err="1"/>
              <a:t>клас</a:t>
            </a:r>
            <a:r>
              <a:rPr lang="ru-RU" sz="1800" dirty="0"/>
              <a:t> Matrix є </a:t>
            </a:r>
            <a:r>
              <a:rPr lang="ru-RU" sz="1800" dirty="0" err="1"/>
              <a:t>двовимірним</a:t>
            </a:r>
            <a:r>
              <a:rPr lang="ru-RU" sz="1800" dirty="0"/>
              <a:t> </a:t>
            </a:r>
            <a:r>
              <a:rPr lang="ru-RU" sz="1800" dirty="0" err="1"/>
              <a:t>масивом</a:t>
            </a:r>
            <a:r>
              <a:rPr lang="ru-RU" sz="1800" dirty="0"/>
              <a:t> (5×5 типу </a:t>
            </a:r>
            <a:r>
              <a:rPr lang="ru-RU" sz="1800" dirty="0" err="1"/>
              <a:t>double</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перевантаження</a:t>
            </a:r>
            <a:r>
              <a:rPr lang="ru-RU" sz="1800" dirty="0"/>
              <a:t> оператора </a:t>
            </a:r>
            <a:r>
              <a:rPr lang="ru-RU" sz="1800" dirty="0" err="1"/>
              <a:t>індексації</a:t>
            </a:r>
            <a:r>
              <a:rPr lang="ru-RU" sz="1800" dirty="0"/>
              <a:t> ми </a:t>
            </a:r>
            <a:r>
              <a:rPr lang="ru-RU" sz="1800" dirty="0" err="1"/>
              <a:t>використовували</a:t>
            </a:r>
            <a:r>
              <a:rPr lang="ru-RU" sz="1800" dirty="0"/>
              <a:t> оператор [] для прямого доступу до </a:t>
            </a:r>
            <a:r>
              <a:rPr lang="ru-RU" sz="1800" dirty="0" err="1"/>
              <a:t>елементів</a:t>
            </a:r>
            <a:r>
              <a:rPr lang="ru-RU" sz="1800" dirty="0"/>
              <a:t> </a:t>
            </a:r>
            <a:r>
              <a:rPr lang="ru-RU" sz="1800" dirty="0" err="1"/>
              <a:t>закритого</a:t>
            </a:r>
            <a:r>
              <a:rPr lang="ru-RU" sz="1800" dirty="0"/>
              <a:t> </a:t>
            </a:r>
            <a:r>
              <a:rPr lang="ru-RU" sz="1800" dirty="0" err="1"/>
              <a:t>одновимірного</a:t>
            </a:r>
            <a:r>
              <a:rPr lang="ru-RU" sz="1800" dirty="0"/>
              <a:t> </a:t>
            </a:r>
            <a:r>
              <a:rPr lang="ru-RU" sz="1800" dirty="0" err="1"/>
              <a:t>масиву</a:t>
            </a:r>
            <a:r>
              <a:rPr lang="ru-RU" sz="1800" dirty="0"/>
              <a:t>. Тут же нам </a:t>
            </a:r>
            <a:r>
              <a:rPr lang="ru-RU" sz="1800" dirty="0" err="1"/>
              <a:t>потрібен</a:t>
            </a:r>
            <a:r>
              <a:rPr lang="ru-RU" sz="1800" dirty="0"/>
              <a:t> доступ до </a:t>
            </a:r>
            <a:r>
              <a:rPr lang="ru-RU" sz="1800" dirty="0" err="1"/>
              <a:t>елементів</a:t>
            </a:r>
            <a:r>
              <a:rPr lang="ru-RU" sz="1800" dirty="0"/>
              <a:t> </a:t>
            </a:r>
            <a:r>
              <a:rPr lang="ru-RU" sz="1800" dirty="0" err="1"/>
              <a:t>двовимірного</a:t>
            </a:r>
            <a:r>
              <a:rPr lang="ru-RU" sz="1800" dirty="0"/>
              <a:t> </a:t>
            </a:r>
            <a:r>
              <a:rPr lang="ru-RU" sz="1800" dirty="0" err="1"/>
              <a:t>масиву</a:t>
            </a:r>
            <a:r>
              <a:rPr lang="ru-RU" sz="1800" dirty="0"/>
              <a:t>. </a:t>
            </a:r>
            <a:r>
              <a:rPr lang="ru-RU" sz="1800" dirty="0" err="1"/>
              <a:t>Оскільки</a:t>
            </a:r>
            <a:r>
              <a:rPr lang="ru-RU" sz="1800" dirty="0"/>
              <a:t> оператор [] </a:t>
            </a:r>
            <a:r>
              <a:rPr lang="ru-RU" sz="1800" dirty="0" err="1"/>
              <a:t>обмежений</a:t>
            </a:r>
            <a:r>
              <a:rPr lang="ru-RU" sz="1800" dirty="0"/>
              <a:t> </a:t>
            </a:r>
            <a:r>
              <a:rPr lang="ru-RU" sz="1800" dirty="0" err="1"/>
              <a:t>лише</a:t>
            </a:r>
            <a:r>
              <a:rPr lang="ru-RU" sz="1800" dirty="0"/>
              <a:t> одним параметром, то </a:t>
            </a:r>
            <a:r>
              <a:rPr lang="ru-RU" sz="1800" dirty="0" err="1"/>
              <a:t>його</a:t>
            </a:r>
            <a:r>
              <a:rPr lang="ru-RU" sz="1800" dirty="0"/>
              <a:t> </a:t>
            </a:r>
            <a:r>
              <a:rPr lang="ru-RU" sz="1800" dirty="0" err="1"/>
              <a:t>функціональності</a:t>
            </a:r>
            <a:r>
              <a:rPr lang="ru-RU" sz="1800" dirty="0"/>
              <a:t> </a:t>
            </a:r>
            <a:r>
              <a:rPr lang="ru-RU" sz="1800" dirty="0" err="1"/>
              <a:t>недостатньо</a:t>
            </a:r>
            <a:r>
              <a:rPr lang="ru-RU" sz="1800" dirty="0"/>
              <a:t> для доступу до </a:t>
            </a:r>
            <a:r>
              <a:rPr lang="ru-RU" sz="1800" dirty="0" err="1"/>
              <a:t>двовимірного</a:t>
            </a:r>
            <a:r>
              <a:rPr lang="ru-RU" sz="1800" dirty="0"/>
              <a:t> </a:t>
            </a:r>
            <a:r>
              <a:rPr lang="ru-RU" sz="1800" dirty="0" err="1"/>
              <a:t>масиву</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Однак</a:t>
            </a:r>
            <a:r>
              <a:rPr lang="ru-RU" sz="1800" dirty="0"/>
              <a:t>, </a:t>
            </a:r>
            <a:r>
              <a:rPr lang="ru-RU" sz="1800" dirty="0" err="1"/>
              <a:t>оскільки</a:t>
            </a:r>
            <a:r>
              <a:rPr lang="ru-RU" sz="1800" dirty="0"/>
              <a:t> оператор () </a:t>
            </a:r>
            <a:r>
              <a:rPr lang="ru-RU" sz="1800" dirty="0" err="1"/>
              <a:t>може</a:t>
            </a:r>
            <a:r>
              <a:rPr lang="ru-RU" sz="1800" dirty="0"/>
              <a:t> </a:t>
            </a:r>
            <a:r>
              <a:rPr lang="ru-RU" sz="1800" dirty="0" err="1"/>
              <a:t>приймати</a:t>
            </a:r>
            <a:r>
              <a:rPr lang="ru-RU" sz="1800" dirty="0"/>
              <a:t> </a:t>
            </a:r>
            <a:r>
              <a:rPr lang="ru-RU" sz="1800" dirty="0" err="1"/>
              <a:t>різну</a:t>
            </a:r>
            <a:r>
              <a:rPr lang="ru-RU" sz="1800" dirty="0"/>
              <a:t> </a:t>
            </a:r>
            <a:r>
              <a:rPr lang="ru-RU" sz="1800" dirty="0" err="1"/>
              <a:t>кількість</a:t>
            </a:r>
            <a:r>
              <a:rPr lang="ru-RU" sz="1800" dirty="0"/>
              <a:t> </a:t>
            </a:r>
            <a:r>
              <a:rPr lang="ru-RU" sz="1800" dirty="0" err="1"/>
              <a:t>параметрів</a:t>
            </a:r>
            <a:r>
              <a:rPr lang="ru-RU" sz="1800" dirty="0"/>
              <a:t>, ми </a:t>
            </a:r>
            <a:r>
              <a:rPr lang="ru-RU" sz="1800" dirty="0" err="1"/>
              <a:t>можемо</a:t>
            </a:r>
            <a:r>
              <a:rPr lang="ru-RU" sz="1800" dirty="0"/>
              <a:t> </a:t>
            </a:r>
            <a:r>
              <a:rPr lang="ru-RU" sz="1800" dirty="0" err="1"/>
              <a:t>оголосити</a:t>
            </a:r>
            <a:r>
              <a:rPr lang="ru-RU" sz="1800" dirty="0"/>
              <a:t> </a:t>
            </a:r>
            <a:r>
              <a:rPr lang="ru-RU" sz="1800" dirty="0" err="1"/>
              <a:t>версію</a:t>
            </a:r>
            <a:r>
              <a:rPr lang="ru-RU" sz="1800" dirty="0"/>
              <a:t> </a:t>
            </a:r>
            <a:r>
              <a:rPr lang="ru-RU" sz="1800" dirty="0" err="1"/>
              <a:t>operator</a:t>
            </a:r>
            <a:r>
              <a:rPr lang="ru-RU" sz="1800" dirty="0"/>
              <a:t>(), яка </a:t>
            </a:r>
            <a:r>
              <a:rPr lang="ru-RU" sz="1800" dirty="0" err="1"/>
              <a:t>прийматиме</a:t>
            </a:r>
            <a:r>
              <a:rPr lang="ru-RU" sz="1800" dirty="0"/>
              <a:t> два </a:t>
            </a:r>
            <a:r>
              <a:rPr lang="ru-RU" sz="1800" dirty="0" err="1"/>
              <a:t>цілочисельних</a:t>
            </a:r>
            <a:r>
              <a:rPr lang="ru-RU" sz="1800" dirty="0"/>
              <a:t> </a:t>
            </a:r>
            <a:r>
              <a:rPr lang="ru-RU" sz="1800" dirty="0" err="1"/>
              <a:t>параметри</a:t>
            </a:r>
            <a:r>
              <a:rPr lang="ru-RU" sz="1800" dirty="0"/>
              <a:t> (два </a:t>
            </a:r>
            <a:r>
              <a:rPr lang="ru-RU" sz="1800" dirty="0" err="1"/>
              <a:t>індекси</a:t>
            </a:r>
            <a:r>
              <a:rPr lang="ru-RU" sz="1800" dirty="0"/>
              <a:t>), і </a:t>
            </a:r>
            <a:r>
              <a:rPr lang="ru-RU" sz="1800" dirty="0" err="1"/>
              <a:t>використовуватиме</a:t>
            </a:r>
            <a:r>
              <a:rPr lang="ru-RU" sz="1800" dirty="0"/>
              <a:t> </a:t>
            </a:r>
            <a:r>
              <a:rPr lang="ru-RU" sz="1800" dirty="0" err="1"/>
              <a:t>ці</a:t>
            </a:r>
            <a:r>
              <a:rPr lang="ru-RU" sz="1800" dirty="0"/>
              <a:t> </a:t>
            </a:r>
            <a:r>
              <a:rPr lang="ru-RU" sz="1800" dirty="0" err="1"/>
              <a:t>індекси</a:t>
            </a:r>
            <a:r>
              <a:rPr lang="ru-RU" sz="1800" dirty="0"/>
              <a:t> для доступу до </a:t>
            </a:r>
            <a:r>
              <a:rPr lang="ru-RU" sz="1800" dirty="0" err="1"/>
              <a:t>елементів</a:t>
            </a:r>
            <a:r>
              <a:rPr lang="ru-RU" sz="1800" dirty="0"/>
              <a:t> </a:t>
            </a:r>
            <a:r>
              <a:rPr lang="ru-RU" sz="1800" dirty="0" err="1"/>
              <a:t>нашого</a:t>
            </a:r>
            <a:r>
              <a:rPr lang="ru-RU" sz="1800" dirty="0"/>
              <a:t> </a:t>
            </a:r>
            <a:r>
              <a:rPr lang="ru-RU" sz="1800" dirty="0" err="1"/>
              <a:t>двовимірного</a:t>
            </a:r>
            <a:r>
              <a:rPr lang="ru-RU" sz="1800" dirty="0"/>
              <a:t> </a:t>
            </a:r>
            <a:r>
              <a:rPr lang="ru-RU" sz="1800" dirty="0" err="1"/>
              <a:t>масиву</a:t>
            </a:r>
            <a:r>
              <a:rPr lang="ru-RU" sz="1800" dirty="0"/>
              <a:t>. </a:t>
            </a:r>
            <a:r>
              <a:rPr lang="ru-RU" sz="1800" dirty="0" err="1"/>
              <a:t>Наприклад</a:t>
            </a:r>
            <a:r>
              <a:rPr lang="ru-RU" sz="1800" dirty="0"/>
              <a:t>:</a:t>
            </a:r>
            <a:endParaRPr lang="uk-UA" sz="1800" dirty="0"/>
          </a:p>
        </p:txBody>
      </p:sp>
    </p:spTree>
    <p:extLst>
      <p:ext uri="{BB962C8B-B14F-4D97-AF65-F5344CB8AC3E}">
        <p14:creationId xmlns:p14="http://schemas.microsoft.com/office/powerpoint/2010/main" val="9306534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7B441CB-9461-467B-A833-A79A6A1C0AB7}"/>
              </a:ext>
            </a:extLst>
          </p:cNvPr>
          <p:cNvPicPr>
            <a:picLocks noChangeAspect="1"/>
          </p:cNvPicPr>
          <p:nvPr/>
        </p:nvPicPr>
        <p:blipFill>
          <a:blip r:embed="rId2"/>
          <a:stretch>
            <a:fillRect/>
          </a:stretch>
        </p:blipFill>
        <p:spPr>
          <a:xfrm>
            <a:off x="3677113" y="-1"/>
            <a:ext cx="4837774" cy="6858000"/>
          </a:xfrm>
          <a:prstGeom prst="rect">
            <a:avLst/>
          </a:prstGeom>
        </p:spPr>
      </p:pic>
      <p:pic>
        <p:nvPicPr>
          <p:cNvPr id="7" name="Рисунок 6">
            <a:extLst>
              <a:ext uri="{FF2B5EF4-FFF2-40B4-BE49-F238E27FC236}">
                <a16:creationId xmlns:a16="http://schemas.microsoft.com/office/drawing/2014/main" id="{32C26164-E90E-48F6-A157-F1DC43C61F13}"/>
              </a:ext>
            </a:extLst>
          </p:cNvPr>
          <p:cNvPicPr>
            <a:picLocks noChangeAspect="1"/>
          </p:cNvPicPr>
          <p:nvPr/>
        </p:nvPicPr>
        <p:blipFill>
          <a:blip r:embed="rId3"/>
          <a:stretch>
            <a:fillRect/>
          </a:stretch>
        </p:blipFill>
        <p:spPr>
          <a:xfrm>
            <a:off x="7586071" y="6172104"/>
            <a:ext cx="619211" cy="457264"/>
          </a:xfrm>
          <a:prstGeom prst="rect">
            <a:avLst/>
          </a:prstGeom>
        </p:spPr>
      </p:pic>
    </p:spTree>
    <p:extLst>
      <p:ext uri="{BB962C8B-B14F-4D97-AF65-F5344CB8AC3E}">
        <p14:creationId xmlns:p14="http://schemas.microsoft.com/office/powerpoint/2010/main" val="38163441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FBE64E5-664E-43EA-B7C3-EFDBCBE35E2F}"/>
              </a:ext>
            </a:extLst>
          </p:cNvPr>
          <p:cNvPicPr>
            <a:picLocks noChangeAspect="1"/>
          </p:cNvPicPr>
          <p:nvPr/>
        </p:nvPicPr>
        <p:blipFill>
          <a:blip r:embed="rId2"/>
          <a:stretch>
            <a:fillRect/>
          </a:stretch>
        </p:blipFill>
        <p:spPr>
          <a:xfrm>
            <a:off x="4627156" y="-1"/>
            <a:ext cx="2937685" cy="6858000"/>
          </a:xfrm>
          <a:prstGeom prst="rect">
            <a:avLst/>
          </a:prstGeom>
        </p:spPr>
      </p:pic>
      <p:pic>
        <p:nvPicPr>
          <p:cNvPr id="7" name="Рисунок 6">
            <a:extLst>
              <a:ext uri="{FF2B5EF4-FFF2-40B4-BE49-F238E27FC236}">
                <a16:creationId xmlns:a16="http://schemas.microsoft.com/office/drawing/2014/main" id="{9035A2A1-9CFC-4879-87FE-1381EACF4BEE}"/>
              </a:ext>
            </a:extLst>
          </p:cNvPr>
          <p:cNvPicPr>
            <a:picLocks noChangeAspect="1"/>
          </p:cNvPicPr>
          <p:nvPr/>
        </p:nvPicPr>
        <p:blipFill>
          <a:blip r:embed="rId3"/>
          <a:stretch>
            <a:fillRect/>
          </a:stretch>
        </p:blipFill>
        <p:spPr>
          <a:xfrm>
            <a:off x="8833201" y="5499633"/>
            <a:ext cx="428685" cy="419158"/>
          </a:xfrm>
          <a:prstGeom prst="rect">
            <a:avLst/>
          </a:prstGeom>
        </p:spPr>
      </p:pic>
    </p:spTree>
    <p:extLst>
      <p:ext uri="{BB962C8B-B14F-4D97-AF65-F5344CB8AC3E}">
        <p14:creationId xmlns:p14="http://schemas.microsoft.com/office/powerpoint/2010/main" val="728730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оператор () є дуже гнучким, то може виникнути спокуса використати його для самих різних цілей. Однак це не рекомендується робити, оскільки оператор () є не дуже інформативним і часто може бути не зрозуміло, що він робить. У прикладі, наведеному вище, функцію очищення масиву краще було б записати у вигляді методу </a:t>
            </a:r>
            <a:r>
              <a:rPr lang="en-US" sz="1800" dirty="0"/>
              <a:t>clear() </a:t>
            </a:r>
            <a:r>
              <a:rPr lang="uk-UA" sz="1800" dirty="0"/>
              <a:t>або </a:t>
            </a:r>
            <a:r>
              <a:rPr lang="en-US" sz="1800" dirty="0"/>
              <a:t>erase(), </a:t>
            </a:r>
            <a:r>
              <a:rPr lang="uk-UA" sz="1800" dirty="0"/>
              <a:t>оскільки </a:t>
            </a:r>
            <a:r>
              <a:rPr lang="en-US" sz="1800" dirty="0" err="1"/>
              <a:t>matrix.erase</a:t>
            </a:r>
            <a:r>
              <a:rPr lang="en-US" sz="1800" dirty="0"/>
              <a:t>() </a:t>
            </a:r>
            <a:r>
              <a:rPr lang="uk-UA" sz="1800" dirty="0"/>
              <a:t>виглядає набагато інформативніше, ніж </a:t>
            </a:r>
            <a:r>
              <a:rPr lang="en-US" sz="1800" dirty="0"/>
              <a:t>matrix().</a:t>
            </a:r>
            <a:endParaRPr lang="uk-UA" sz="1800" dirty="0"/>
          </a:p>
        </p:txBody>
      </p:sp>
    </p:spTree>
    <p:extLst>
      <p:ext uri="{BB962C8B-B14F-4D97-AF65-F5344CB8AC3E}">
        <p14:creationId xmlns:p14="http://schemas.microsoft.com/office/powerpoint/2010/main" val="1672680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err="1"/>
              <a:t>Функтори</a:t>
            </a:r>
            <a:r>
              <a:rPr lang="uk-UA" b="1" dirty="0"/>
              <a:t> в </a:t>
            </a:r>
            <a:r>
              <a:rPr lang="en-US" b="1" dirty="0"/>
              <a:t>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Перевантаження оператора () використовується в реалізації </a:t>
            </a:r>
            <a:r>
              <a:rPr lang="uk-UA" sz="1800" b="1" dirty="0" err="1">
                <a:highlight>
                  <a:srgbClr val="00FF00"/>
                </a:highlight>
              </a:rPr>
              <a:t>функторів</a:t>
            </a:r>
            <a:r>
              <a:rPr lang="uk-UA" sz="1800" dirty="0"/>
              <a:t> (або “функціональних об’єктів”) — класи, які працюють як функції. Перевага </a:t>
            </a:r>
            <a:r>
              <a:rPr lang="uk-UA" sz="1800" dirty="0" err="1"/>
              <a:t>функтора</a:t>
            </a:r>
            <a:r>
              <a:rPr lang="uk-UA" sz="1800" dirty="0"/>
              <a:t> над звичайною функцією полягає в тому, що </a:t>
            </a:r>
            <a:r>
              <a:rPr lang="uk-UA" sz="1800" dirty="0" err="1"/>
              <a:t>функтори</a:t>
            </a:r>
            <a:r>
              <a:rPr lang="uk-UA" sz="1800" dirty="0"/>
              <a:t> можуть зберігати дані в полях (оскільки вони самі є класами). Ось приклад використання простого </a:t>
            </a:r>
            <a:r>
              <a:rPr lang="uk-UA" sz="1800" dirty="0" err="1"/>
              <a:t>функтора</a:t>
            </a:r>
            <a:endParaRPr lang="uk-UA" sz="1800" dirty="0"/>
          </a:p>
        </p:txBody>
      </p:sp>
      <p:pic>
        <p:nvPicPr>
          <p:cNvPr id="5" name="Рисунок 4">
            <a:extLst>
              <a:ext uri="{FF2B5EF4-FFF2-40B4-BE49-F238E27FC236}">
                <a16:creationId xmlns:a16="http://schemas.microsoft.com/office/drawing/2014/main" id="{57A95381-931E-4861-8A95-500AF836965A}"/>
              </a:ext>
            </a:extLst>
          </p:cNvPr>
          <p:cNvPicPr>
            <a:picLocks noChangeAspect="1"/>
          </p:cNvPicPr>
          <p:nvPr/>
        </p:nvPicPr>
        <p:blipFill>
          <a:blip r:embed="rId2"/>
          <a:stretch>
            <a:fillRect/>
          </a:stretch>
        </p:blipFill>
        <p:spPr>
          <a:xfrm>
            <a:off x="3873859" y="2287741"/>
            <a:ext cx="4444279" cy="4561577"/>
          </a:xfrm>
          <a:prstGeom prst="rect">
            <a:avLst/>
          </a:prstGeom>
        </p:spPr>
      </p:pic>
    </p:spTree>
    <p:extLst>
      <p:ext uri="{BB962C8B-B14F-4D97-AF65-F5344CB8AC3E}">
        <p14:creationId xmlns:p14="http://schemas.microsoft.com/office/powerpoint/2010/main" val="41822862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використання класу </a:t>
            </a:r>
            <a:r>
              <a:rPr lang="en-US" sz="1800" dirty="0"/>
              <a:t>Accumulator </a:t>
            </a:r>
            <a:r>
              <a:rPr lang="uk-UA" sz="1800" dirty="0"/>
              <a:t>виглядає так само, як і виклик звичайної функції, але наш об’єкт класу </a:t>
            </a:r>
            <a:r>
              <a:rPr lang="en-US" sz="1800" dirty="0"/>
              <a:t>Accumulator </a:t>
            </a:r>
            <a:r>
              <a:rPr lang="uk-UA" sz="1800" dirty="0"/>
              <a:t>може зберігати значення, яке збільшується.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Ви можете запитати: “Навіщо використовувати клас, якщо все можна реалізувати і через звичайну функцію зі статичною локальною змінною?”. Можна зробити і через </a:t>
            </a:r>
            <a:r>
              <a:rPr lang="en-US" sz="1800" dirty="0"/>
              <a:t>static, </a:t>
            </a:r>
            <a:r>
              <a:rPr lang="uk-UA" sz="1800" dirty="0"/>
              <a:t>але, оскільки функції представлені тільки одним глобальним екземпляром (тобто не можна створити кілька об’єктів функції), використовувати цю функцію ми можемо тільки для виконання чогось одного за раз. За допомогою </a:t>
            </a:r>
            <a:r>
              <a:rPr lang="uk-UA" sz="1800" dirty="0" err="1"/>
              <a:t>функторів</a:t>
            </a:r>
            <a:r>
              <a:rPr lang="uk-UA" sz="1800" dirty="0"/>
              <a:t> ми можемо створити будь-яку кількість окремих функціональних об’єктів, які нам потрібні, і використовувати їх одночасно.</a:t>
            </a:r>
          </a:p>
        </p:txBody>
      </p:sp>
    </p:spTree>
    <p:extLst>
      <p:ext uri="{BB962C8B-B14F-4D97-AF65-F5344CB8AC3E}">
        <p14:creationId xmlns:p14="http://schemas.microsoft.com/office/powerpoint/2010/main" val="28342583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Перевантаження</a:t>
            </a:r>
            <a:r>
              <a:rPr lang="ru-RU" sz="1800" dirty="0"/>
              <a:t> оператора () з </a:t>
            </a:r>
            <a:r>
              <a:rPr lang="ru-RU" sz="1800" dirty="0" err="1"/>
              <a:t>двома</a:t>
            </a:r>
            <a:r>
              <a:rPr lang="ru-RU" sz="1800" dirty="0"/>
              <a:t> параметрами </a:t>
            </a:r>
            <a:r>
              <a:rPr lang="ru-RU" sz="1800" dirty="0" err="1"/>
              <a:t>використовується</a:t>
            </a:r>
            <a:r>
              <a:rPr lang="ru-RU" sz="1800" dirty="0"/>
              <a:t> для </a:t>
            </a:r>
            <a:r>
              <a:rPr lang="ru-RU" sz="1800" dirty="0" err="1"/>
              <a:t>отримання</a:t>
            </a:r>
            <a:r>
              <a:rPr lang="ru-RU" sz="1800" dirty="0"/>
              <a:t> доступу до </a:t>
            </a:r>
            <a:r>
              <a:rPr lang="ru-RU" sz="1800" dirty="0" err="1"/>
              <a:t>двовимірних</a:t>
            </a:r>
            <a:r>
              <a:rPr lang="ru-RU" sz="1800" dirty="0"/>
              <a:t> </a:t>
            </a:r>
            <a:r>
              <a:rPr lang="ru-RU" sz="1800" dirty="0" err="1"/>
              <a:t>масивів</a:t>
            </a:r>
            <a:r>
              <a:rPr lang="ru-RU" sz="1800" dirty="0"/>
              <a:t> </a:t>
            </a:r>
            <a:r>
              <a:rPr lang="ru-RU" sz="1800" dirty="0" err="1"/>
              <a:t>або</a:t>
            </a:r>
            <a:r>
              <a:rPr lang="ru-RU" sz="1800" dirty="0"/>
              <a:t> для </a:t>
            </a:r>
            <a:r>
              <a:rPr lang="ru-RU" sz="1800" dirty="0" err="1"/>
              <a:t>повернення</a:t>
            </a:r>
            <a:r>
              <a:rPr lang="ru-RU" sz="1800" dirty="0"/>
              <a:t> </a:t>
            </a:r>
            <a:r>
              <a:rPr lang="ru-RU" sz="1800" dirty="0" err="1"/>
              <a:t>підмножин</a:t>
            </a:r>
            <a:r>
              <a:rPr lang="ru-RU" sz="1800" dirty="0"/>
              <a:t> </a:t>
            </a:r>
            <a:r>
              <a:rPr lang="ru-RU" sz="1800" dirty="0" err="1"/>
              <a:t>одновимірного</a:t>
            </a:r>
            <a:r>
              <a:rPr lang="ru-RU" sz="1800" dirty="0"/>
              <a:t> </a:t>
            </a:r>
            <a:r>
              <a:rPr lang="ru-RU" sz="1800" dirty="0" err="1"/>
              <a:t>масиву</a:t>
            </a:r>
            <a:r>
              <a:rPr lang="ru-RU" sz="1800" dirty="0"/>
              <a:t> (два </a:t>
            </a:r>
            <a:r>
              <a:rPr lang="ru-RU" sz="1800" dirty="0" err="1"/>
              <a:t>параметри</a:t>
            </a:r>
            <a:r>
              <a:rPr lang="ru-RU" sz="1800" dirty="0"/>
              <a:t> </a:t>
            </a:r>
            <a:r>
              <a:rPr lang="ru-RU" sz="1800" dirty="0" err="1"/>
              <a:t>конкретизуватимуть</a:t>
            </a:r>
            <a:r>
              <a:rPr lang="ru-RU" sz="1800" dirty="0"/>
              <a:t> </a:t>
            </a:r>
            <a:r>
              <a:rPr lang="ru-RU" sz="1800" dirty="0" err="1"/>
              <a:t>умови</a:t>
            </a:r>
            <a:r>
              <a:rPr lang="ru-RU" sz="1800" dirty="0"/>
              <a:t> </a:t>
            </a:r>
            <a:r>
              <a:rPr lang="ru-RU" sz="1800" dirty="0" err="1"/>
              <a:t>відбору</a:t>
            </a:r>
            <a:r>
              <a:rPr lang="ru-RU" sz="1800" dirty="0"/>
              <a:t> </a:t>
            </a:r>
            <a:r>
              <a:rPr lang="ru-RU" sz="1800" dirty="0" err="1"/>
              <a:t>елементів</a:t>
            </a:r>
            <a:r>
              <a:rPr lang="ru-RU" sz="1800" dirty="0"/>
              <a:t> </a:t>
            </a:r>
            <a:r>
              <a:rPr lang="ru-RU" sz="1800" dirty="0" err="1"/>
              <a:t>підмножини</a:t>
            </a:r>
            <a:r>
              <a:rPr lang="ru-RU" sz="1800" dirty="0"/>
              <a:t>). Все </a:t>
            </a:r>
            <a:r>
              <a:rPr lang="ru-RU" sz="1800" dirty="0" err="1"/>
              <a:t>інше</a:t>
            </a:r>
            <a:r>
              <a:rPr lang="ru-RU" sz="1800" dirty="0"/>
              <a:t> </a:t>
            </a:r>
            <a:r>
              <a:rPr lang="ru-RU" sz="1800" dirty="0" err="1"/>
              <a:t>краще</a:t>
            </a:r>
            <a:r>
              <a:rPr lang="ru-RU" sz="1800" dirty="0"/>
              <a:t> </a:t>
            </a:r>
            <a:r>
              <a:rPr lang="ru-RU" sz="1800" dirty="0" err="1"/>
              <a:t>реалізувати</a:t>
            </a:r>
            <a:r>
              <a:rPr lang="ru-RU" sz="1800" dirty="0"/>
              <a:t> через </a:t>
            </a:r>
            <a:r>
              <a:rPr lang="ru-RU" sz="1800" dirty="0" err="1"/>
              <a:t>окремі</a:t>
            </a:r>
            <a:r>
              <a:rPr lang="ru-RU" sz="1800" dirty="0"/>
              <a:t> </a:t>
            </a:r>
            <a:r>
              <a:rPr lang="ru-RU" sz="1800" dirty="0" err="1"/>
              <a:t>методи</a:t>
            </a:r>
            <a:r>
              <a:rPr lang="ru-RU" sz="1800" dirty="0"/>
              <a:t> з </a:t>
            </a:r>
            <a:r>
              <a:rPr lang="ru-RU" sz="1800" dirty="0" err="1"/>
              <a:t>більш</a:t>
            </a:r>
            <a:r>
              <a:rPr lang="ru-RU" sz="1800" dirty="0"/>
              <a:t> </a:t>
            </a:r>
            <a:r>
              <a:rPr lang="ru-RU" sz="1800" dirty="0" err="1"/>
              <a:t>інформативними</a:t>
            </a:r>
            <a:r>
              <a:rPr lang="ru-RU" sz="1800" dirty="0"/>
              <a:t> </a:t>
            </a:r>
            <a:r>
              <a:rPr lang="ru-RU" sz="1800" dirty="0" err="1"/>
              <a:t>назвами</a:t>
            </a:r>
            <a:r>
              <a:rPr lang="ru-RU" sz="1800" dirty="0"/>
              <a:t>, </a:t>
            </a:r>
            <a:r>
              <a:rPr lang="ru-RU" sz="1800" dirty="0" err="1"/>
              <a:t>ніж</a:t>
            </a:r>
            <a:r>
              <a:rPr lang="ru-RU" sz="1800" dirty="0"/>
              <a:t> через </a:t>
            </a:r>
            <a:r>
              <a:rPr lang="ru-RU" sz="1800" dirty="0" err="1"/>
              <a:t>перевантаження</a:t>
            </a:r>
            <a:r>
              <a:rPr lang="ru-RU" sz="1800" dirty="0"/>
              <a:t> оператора ().</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Перевантаження</a:t>
            </a:r>
            <a:r>
              <a:rPr lang="ru-RU" sz="1800" dirty="0"/>
              <a:t> оператора () </a:t>
            </a:r>
            <a:r>
              <a:rPr lang="ru-RU" sz="1800" dirty="0" err="1"/>
              <a:t>також</a:t>
            </a:r>
            <a:r>
              <a:rPr lang="ru-RU" sz="1800" dirty="0"/>
              <a:t> часто </a:t>
            </a:r>
            <a:r>
              <a:rPr lang="ru-RU" sz="1800" dirty="0" err="1"/>
              <a:t>використовується</a:t>
            </a:r>
            <a:r>
              <a:rPr lang="ru-RU" sz="1800" dirty="0"/>
              <a:t> при </a:t>
            </a:r>
            <a:r>
              <a:rPr lang="ru-RU" sz="1800" dirty="0" err="1"/>
              <a:t>створенні</a:t>
            </a:r>
            <a:r>
              <a:rPr lang="ru-RU" sz="1800" dirty="0"/>
              <a:t> </a:t>
            </a:r>
            <a:r>
              <a:rPr lang="ru-RU" sz="1800" b="1" dirty="0" err="1">
                <a:highlight>
                  <a:srgbClr val="00FF00"/>
                </a:highlight>
              </a:rPr>
              <a:t>функторів</a:t>
            </a:r>
            <a:r>
              <a:rPr lang="ru-RU" sz="1800" dirty="0"/>
              <a:t>. </a:t>
            </a:r>
            <a:r>
              <a:rPr lang="ru-RU" sz="1800" dirty="0" err="1"/>
              <a:t>Хоча</a:t>
            </a:r>
            <a:r>
              <a:rPr lang="ru-RU" sz="1800" dirty="0"/>
              <a:t> </a:t>
            </a:r>
            <a:r>
              <a:rPr lang="ru-RU" sz="1800" dirty="0" err="1"/>
              <a:t>функтори</a:t>
            </a:r>
            <a:r>
              <a:rPr lang="ru-RU" sz="1800" dirty="0"/>
              <a:t>, </a:t>
            </a:r>
            <a:r>
              <a:rPr lang="ru-RU" sz="1800" dirty="0" err="1"/>
              <a:t>які</a:t>
            </a:r>
            <a:r>
              <a:rPr lang="ru-RU" sz="1800" dirty="0"/>
              <a:t> ми </a:t>
            </a:r>
            <a:r>
              <a:rPr lang="ru-RU" sz="1800" dirty="0" err="1"/>
              <a:t>використовували</a:t>
            </a:r>
            <a:r>
              <a:rPr lang="ru-RU" sz="1800" dirty="0"/>
              <a:t> </a:t>
            </a:r>
            <a:r>
              <a:rPr lang="ru-RU" sz="1800" dirty="0" err="1"/>
              <a:t>вище</a:t>
            </a:r>
            <a:r>
              <a:rPr lang="ru-RU" sz="1800" dirty="0"/>
              <a:t>, є </a:t>
            </a:r>
            <a:r>
              <a:rPr lang="ru-RU" sz="1800" dirty="0" err="1"/>
              <a:t>досить</a:t>
            </a:r>
            <a:r>
              <a:rPr lang="ru-RU" sz="1800" dirty="0"/>
              <a:t> </a:t>
            </a:r>
            <a:r>
              <a:rPr lang="ru-RU" sz="1800" dirty="0" err="1"/>
              <a:t>простими</a:t>
            </a:r>
            <a:r>
              <a:rPr lang="ru-RU" sz="1800" dirty="0"/>
              <a:t> і </a:t>
            </a:r>
            <a:r>
              <a:rPr lang="ru-RU" sz="1800" dirty="0" err="1"/>
              <a:t>зрозумілими</a:t>
            </a:r>
            <a:r>
              <a:rPr lang="ru-RU" sz="1800" dirty="0"/>
              <a:t>, але </a:t>
            </a:r>
            <a:r>
              <a:rPr lang="ru-RU" sz="1800" dirty="0" err="1"/>
              <a:t>зазвичай</a:t>
            </a:r>
            <a:r>
              <a:rPr lang="ru-RU" sz="1800" dirty="0"/>
              <a:t> вони </a:t>
            </a:r>
            <a:r>
              <a:rPr lang="ru-RU" sz="1800" dirty="0" err="1"/>
              <a:t>використовуються</a:t>
            </a:r>
            <a:r>
              <a:rPr lang="ru-RU" sz="1800" dirty="0"/>
              <a:t> в </a:t>
            </a:r>
            <a:r>
              <a:rPr lang="ru-RU" sz="1800" dirty="0" err="1"/>
              <a:t>більш</a:t>
            </a:r>
            <a:r>
              <a:rPr lang="ru-RU" sz="1800" dirty="0"/>
              <a:t> </a:t>
            </a:r>
            <a:r>
              <a:rPr lang="ru-RU" sz="1800" dirty="0" err="1"/>
              <a:t>просунутих</a:t>
            </a:r>
            <a:r>
              <a:rPr lang="ru-RU" sz="1800" dirty="0"/>
              <a:t>/</a:t>
            </a:r>
            <a:r>
              <a:rPr lang="ru-RU" sz="1800" dirty="0" err="1"/>
              <a:t>складних</a:t>
            </a:r>
            <a:r>
              <a:rPr lang="ru-RU" sz="1800" dirty="0"/>
              <a:t> темах </a:t>
            </a:r>
            <a:r>
              <a:rPr lang="ru-RU" sz="1800" dirty="0" err="1"/>
              <a:t>програмування</a:t>
            </a:r>
            <a:r>
              <a:rPr lang="ru-RU" sz="1800" dirty="0"/>
              <a:t> і </a:t>
            </a:r>
            <a:r>
              <a:rPr lang="ru-RU" sz="1800" dirty="0" err="1"/>
              <a:t>заслуговують</a:t>
            </a:r>
            <a:r>
              <a:rPr lang="ru-RU" sz="1800" dirty="0"/>
              <a:t> </a:t>
            </a:r>
            <a:r>
              <a:rPr lang="ru-RU" sz="1800" dirty="0" err="1"/>
              <a:t>окремого</a:t>
            </a:r>
            <a:r>
              <a:rPr lang="en-US" sz="1800" dirty="0"/>
              <a:t> </a:t>
            </a:r>
            <a:r>
              <a:rPr lang="ru-RU" sz="1800" dirty="0" err="1"/>
              <a:t>огляду</a:t>
            </a:r>
            <a:r>
              <a:rPr lang="ru-RU" sz="1800" dirty="0"/>
              <a:t>.</a:t>
            </a:r>
            <a:endParaRPr lang="uk-UA" sz="1800" dirty="0"/>
          </a:p>
        </p:txBody>
      </p:sp>
    </p:spTree>
    <p:extLst>
      <p:ext uri="{BB962C8B-B14F-4D97-AF65-F5344CB8AC3E}">
        <p14:creationId xmlns:p14="http://schemas.microsoft.com/office/powerpoint/2010/main" val="32790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Вкладені</a:t>
            </a:r>
            <a:r>
              <a:rPr lang="ru-RU" sz="3600" b="1" dirty="0"/>
              <a:t> </a:t>
            </a:r>
            <a:r>
              <a:rPr lang="ru-RU" sz="3600" b="1" dirty="0" err="1"/>
              <a:t>користувацькі</a:t>
            </a:r>
            <a:r>
              <a:rPr lang="ru-RU" sz="3600" b="1" dirty="0"/>
              <a:t> типи </a:t>
            </a:r>
            <a:r>
              <a:rPr lang="ru-RU" sz="3600" b="1" dirty="0" err="1"/>
              <a:t>даних</a:t>
            </a:r>
            <a:r>
              <a:rPr lang="ru-RU" sz="3600" b="1" dirty="0"/>
              <a:t> в </a:t>
            </a:r>
            <a:r>
              <a:rPr lang="ru-RU" sz="3600" b="1" dirty="0" err="1"/>
              <a:t>класах</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a:t>
            </a:r>
          </a:p>
          <a:p>
            <a:pPr marL="540000" indent="360000">
              <a:lnSpc>
                <a:spcPct val="150000"/>
              </a:lnSpc>
              <a:spcBef>
                <a:spcPts val="0"/>
              </a:spcBef>
              <a:buNone/>
            </a:pPr>
            <a:r>
              <a:rPr lang="uk-UA" sz="1800" b="1" dirty="0">
                <a:highlight>
                  <a:srgbClr val="00FF00"/>
                </a:highlight>
              </a:rPr>
              <a:t>   По-перше</a:t>
            </a:r>
            <a:r>
              <a:rPr lang="uk-UA" sz="1800" dirty="0"/>
              <a:t>, </a:t>
            </a:r>
            <a:r>
              <a:rPr lang="en-US" sz="1800" dirty="0" err="1">
                <a:solidFill>
                  <a:schemeClr val="accent5">
                    <a:lumMod val="75000"/>
                  </a:schemeClr>
                </a:solidFill>
                <a:latin typeface="Consolas" panose="020B0609020204030204" pitchFamily="49" charset="0"/>
              </a:rPr>
              <a:t>FruitList</a:t>
            </a:r>
            <a:r>
              <a:rPr lang="en-US" sz="1800" dirty="0"/>
              <a:t> </a:t>
            </a:r>
            <a:r>
              <a:rPr lang="uk-UA" sz="1800" dirty="0"/>
              <a:t>тепер визначений всередині тіла класу.</a:t>
            </a:r>
          </a:p>
          <a:p>
            <a:pPr marL="540000" indent="360000">
              <a:lnSpc>
                <a:spcPct val="150000"/>
              </a:lnSpc>
              <a:spcBef>
                <a:spcPts val="0"/>
              </a:spcBef>
              <a:buNone/>
            </a:pPr>
            <a:r>
              <a:rPr lang="uk-UA" sz="1800" b="1" dirty="0">
                <a:highlight>
                  <a:srgbClr val="00FF00"/>
                </a:highlight>
              </a:rPr>
              <a:t>   По-друге</a:t>
            </a:r>
            <a:r>
              <a:rPr lang="uk-UA" sz="1800" dirty="0"/>
              <a:t>, ми визначили його під специфікатором доступу </a:t>
            </a:r>
            <a:r>
              <a:rPr lang="en-US" sz="1800" dirty="0">
                <a:solidFill>
                  <a:schemeClr val="accent5">
                    <a:lumMod val="75000"/>
                  </a:schemeClr>
                </a:solidFill>
                <a:latin typeface="Consolas" panose="020B0609020204030204" pitchFamily="49" charset="0"/>
              </a:rPr>
              <a:t>public</a:t>
            </a:r>
            <a:r>
              <a:rPr lang="en-US" sz="1800" dirty="0"/>
              <a:t>, </a:t>
            </a:r>
            <a:r>
              <a:rPr lang="uk-UA" sz="1800" dirty="0"/>
              <a:t>тобто зробили доступ до </a:t>
            </a:r>
            <a:r>
              <a:rPr lang="en-US" sz="1800" dirty="0" err="1">
                <a:solidFill>
                  <a:schemeClr val="accent5">
                    <a:lumMod val="75000"/>
                  </a:schemeClr>
                </a:solidFill>
                <a:latin typeface="Consolas" panose="020B0609020204030204" pitchFamily="49" charset="0"/>
              </a:rPr>
              <a:t>FruitList</a:t>
            </a:r>
            <a:r>
              <a:rPr lang="en-US" sz="1800" dirty="0"/>
              <a:t> </a:t>
            </a:r>
            <a:r>
              <a:rPr lang="uk-UA" sz="1800" b="1" dirty="0">
                <a:highlight>
                  <a:srgbClr val="00FFFF"/>
                </a:highlight>
              </a:rPr>
              <a:t>відкритим</a:t>
            </a:r>
            <a:r>
              <a:rPr lang="uk-UA" sz="1800" dirty="0"/>
              <a:t>.</a:t>
            </a:r>
          </a:p>
          <a:p>
            <a:pPr marL="540000" indent="360000">
              <a:lnSpc>
                <a:spcPct val="150000"/>
              </a:lnSpc>
              <a:spcBef>
                <a:spcPts val="0"/>
              </a:spcBef>
              <a:buNone/>
            </a:pPr>
            <a:r>
              <a:rPr lang="uk-UA" sz="1800" b="1" dirty="0">
                <a:highlight>
                  <a:srgbClr val="FFFF00"/>
                </a:highlight>
              </a:rPr>
              <a:t>По суті, класи працюють як простори імен для будь-яких вкладених типів даних</a:t>
            </a:r>
            <a:r>
              <a:rPr lang="uk-UA" sz="1800" dirty="0"/>
              <a:t>. У першому прикладі ми маємо доступ до </a:t>
            </a:r>
            <a:r>
              <a:rPr lang="uk-UA" sz="1800" dirty="0" err="1"/>
              <a:t>енумератора</a:t>
            </a:r>
            <a:r>
              <a:rPr lang="uk-UA" sz="1800" dirty="0"/>
              <a:t> </a:t>
            </a:r>
            <a:r>
              <a:rPr lang="en-US" sz="1800" dirty="0">
                <a:solidFill>
                  <a:schemeClr val="accent5">
                    <a:lumMod val="75000"/>
                  </a:schemeClr>
                </a:solidFill>
                <a:latin typeface="Consolas" panose="020B0609020204030204" pitchFamily="49" charset="0"/>
              </a:rPr>
              <a:t>AVOCADO</a:t>
            </a:r>
            <a:r>
              <a:rPr lang="en-US" sz="1800" dirty="0"/>
              <a:t> </a:t>
            </a:r>
            <a:r>
              <a:rPr lang="uk-UA" sz="1800" dirty="0"/>
              <a:t>напряму, так як </a:t>
            </a:r>
            <a:r>
              <a:rPr lang="en-US" sz="1800" dirty="0">
                <a:solidFill>
                  <a:schemeClr val="accent5">
                    <a:lumMod val="75000"/>
                  </a:schemeClr>
                </a:solidFill>
                <a:latin typeface="Consolas" panose="020B0609020204030204" pitchFamily="49" charset="0"/>
              </a:rPr>
              <a:t>AVOCADO</a:t>
            </a:r>
            <a:r>
              <a:rPr lang="en-US" sz="1800" dirty="0"/>
              <a:t> </a:t>
            </a:r>
            <a:r>
              <a:rPr lang="uk-UA" sz="1800" dirty="0"/>
              <a:t>визначений в глобальній області видимості (ми могли б запобігти цьому, використовуючи клас </a:t>
            </a:r>
            <a:r>
              <a:rPr lang="en-US" sz="1800" dirty="0" err="1">
                <a:solidFill>
                  <a:schemeClr val="accent5">
                    <a:lumMod val="75000"/>
                  </a:schemeClr>
                </a:solidFill>
                <a:latin typeface="Consolas" panose="020B0609020204030204" pitchFamily="49" charset="0"/>
              </a:rPr>
              <a:t>enum</a:t>
            </a:r>
            <a:r>
              <a:rPr lang="en-US" sz="1800" dirty="0"/>
              <a:t> </a:t>
            </a:r>
            <a:r>
              <a:rPr lang="uk-UA" sz="1800" dirty="0"/>
              <a:t>замість звичайного </a:t>
            </a:r>
            <a:r>
              <a:rPr lang="en-US" sz="1800" dirty="0" err="1">
                <a:solidFill>
                  <a:schemeClr val="accent5">
                    <a:lumMod val="75000"/>
                  </a:schemeClr>
                </a:solidFill>
                <a:latin typeface="Consolas" panose="020B0609020204030204" pitchFamily="49" charset="0"/>
              </a:rPr>
              <a:t>enum</a:t>
            </a:r>
            <a:r>
              <a:rPr lang="en-US" sz="1800" dirty="0"/>
              <a:t>, </a:t>
            </a:r>
            <a:r>
              <a:rPr lang="uk-UA" sz="1800" dirty="0"/>
              <a:t>і тоді доступ до </a:t>
            </a:r>
            <a:r>
              <a:rPr lang="en-US" sz="1800" dirty="0">
                <a:solidFill>
                  <a:schemeClr val="accent5">
                    <a:lumMod val="75000"/>
                  </a:schemeClr>
                </a:solidFill>
                <a:latin typeface="Consolas" panose="020B0609020204030204" pitchFamily="49" charset="0"/>
              </a:rPr>
              <a:t>AVOCADO</a:t>
            </a:r>
            <a:r>
              <a:rPr lang="en-US" sz="1800" dirty="0"/>
              <a:t> </a:t>
            </a:r>
            <a:r>
              <a:rPr lang="uk-UA" sz="1800" dirty="0"/>
              <a:t>здійснювався б через </a:t>
            </a:r>
            <a:r>
              <a:rPr lang="en-US" sz="1800" dirty="0" err="1">
                <a:solidFill>
                  <a:schemeClr val="accent5">
                    <a:lumMod val="75000"/>
                  </a:schemeClr>
                </a:solidFill>
                <a:latin typeface="Consolas" panose="020B0609020204030204" pitchFamily="49" charset="0"/>
              </a:rPr>
              <a:t>FruitList</a:t>
            </a:r>
            <a:r>
              <a:rPr lang="en-US" sz="1800" dirty="0">
                <a:solidFill>
                  <a:schemeClr val="accent5">
                    <a:lumMod val="75000"/>
                  </a:schemeClr>
                </a:solidFill>
                <a:latin typeface="Consolas" panose="020B0609020204030204" pitchFamily="49" charset="0"/>
              </a:rPr>
              <a:t>::AVOCADO</a:t>
            </a:r>
            <a:r>
              <a:rPr lang="en-US" sz="1800" dirty="0"/>
              <a:t>). </a:t>
            </a:r>
            <a:r>
              <a:rPr lang="uk-UA" sz="1800" dirty="0"/>
              <a:t>Тепер, оскільки </a:t>
            </a:r>
            <a:r>
              <a:rPr lang="en-US" sz="1800" dirty="0" err="1">
                <a:solidFill>
                  <a:schemeClr val="accent5">
                    <a:lumMod val="75000"/>
                  </a:schemeClr>
                </a:solidFill>
                <a:latin typeface="Consolas" panose="020B0609020204030204" pitchFamily="49" charset="0"/>
              </a:rPr>
              <a:t>FruitList</a:t>
            </a:r>
            <a:r>
              <a:rPr lang="en-US" sz="1800" dirty="0"/>
              <a:t> </a:t>
            </a:r>
            <a:r>
              <a:rPr lang="uk-UA" sz="1800" dirty="0"/>
              <a:t>рахується частиною класу, доступ до </a:t>
            </a:r>
            <a:r>
              <a:rPr lang="uk-UA" sz="1800" dirty="0" err="1"/>
              <a:t>енумератора</a:t>
            </a:r>
            <a:r>
              <a:rPr lang="uk-UA" sz="1800" dirty="0"/>
              <a:t> </a:t>
            </a:r>
            <a:r>
              <a:rPr lang="en-US" sz="1800" dirty="0">
                <a:solidFill>
                  <a:schemeClr val="accent5">
                    <a:lumMod val="75000"/>
                  </a:schemeClr>
                </a:solidFill>
                <a:latin typeface="Consolas" panose="020B0609020204030204" pitchFamily="49" charset="0"/>
              </a:rPr>
              <a:t>AVOCADO</a:t>
            </a:r>
            <a:r>
              <a:rPr lang="en-US" sz="1800" dirty="0"/>
              <a:t> </a:t>
            </a:r>
            <a:r>
              <a:rPr lang="uk-UA" sz="1800" dirty="0"/>
              <a:t>здійснюється через ім’я класу, наприклад, </a:t>
            </a:r>
            <a:r>
              <a:rPr lang="en-US" sz="1800" dirty="0">
                <a:solidFill>
                  <a:schemeClr val="accent5">
                    <a:lumMod val="75000"/>
                  </a:schemeClr>
                </a:solidFill>
                <a:latin typeface="Consolas" panose="020B0609020204030204" pitchFamily="49" charset="0"/>
              </a:rPr>
              <a:t>Fruit::AVOCADO</a:t>
            </a:r>
            <a:r>
              <a:rPr lang="en-US" sz="1800" dirty="0"/>
              <a:t>.</a:t>
            </a:r>
          </a:p>
          <a:p>
            <a:pPr marL="540000" indent="360000">
              <a:lnSpc>
                <a:spcPct val="150000"/>
              </a:lnSpc>
              <a:spcBef>
                <a:spcPts val="0"/>
              </a:spcBef>
              <a:buNone/>
            </a:pPr>
            <a:r>
              <a:rPr lang="uk-UA" sz="1800" dirty="0"/>
              <a:t>Зверніть увагу, </a:t>
            </a:r>
            <a:r>
              <a:rPr lang="uk-UA" sz="1800" b="1" dirty="0">
                <a:highlight>
                  <a:srgbClr val="00FFFF"/>
                </a:highlight>
              </a:rPr>
              <a:t>оскільки класи </a:t>
            </a:r>
            <a:r>
              <a:rPr lang="en-US" sz="1800" b="1" dirty="0" err="1">
                <a:highlight>
                  <a:srgbClr val="00FFFF"/>
                </a:highlight>
              </a:rPr>
              <a:t>enum</a:t>
            </a:r>
            <a:r>
              <a:rPr lang="en-US" sz="1800" b="1" dirty="0">
                <a:highlight>
                  <a:srgbClr val="00FFFF"/>
                </a:highlight>
              </a:rPr>
              <a:t> </a:t>
            </a:r>
            <a:r>
              <a:rPr lang="uk-UA" sz="1800" b="1" dirty="0">
                <a:highlight>
                  <a:srgbClr val="00FFFF"/>
                </a:highlight>
              </a:rPr>
              <a:t>також працюють як простори імен</a:t>
            </a:r>
            <a:r>
              <a:rPr lang="uk-UA" sz="1800" dirty="0"/>
              <a:t>, і якщо б ми помістили клас </a:t>
            </a:r>
            <a:r>
              <a:rPr lang="en-US" sz="1800" dirty="0" err="1">
                <a:solidFill>
                  <a:schemeClr val="accent5">
                    <a:lumMod val="75000"/>
                  </a:schemeClr>
                </a:solidFill>
                <a:latin typeface="Consolas" panose="020B0609020204030204" pitchFamily="49" charset="0"/>
              </a:rPr>
              <a:t>enum</a:t>
            </a:r>
            <a:r>
              <a:rPr lang="en-US" sz="1800" dirty="0"/>
              <a:t> (</a:t>
            </a:r>
            <a:r>
              <a:rPr lang="uk-UA" sz="1800" dirty="0"/>
              <a:t>замість звичайного </a:t>
            </a:r>
            <a:r>
              <a:rPr lang="en-US" sz="1800" dirty="0" err="1">
                <a:solidFill>
                  <a:schemeClr val="accent5">
                    <a:lumMod val="75000"/>
                  </a:schemeClr>
                </a:solidFill>
                <a:latin typeface="Consolas" panose="020B0609020204030204" pitchFamily="49" charset="0"/>
              </a:rPr>
              <a:t>enum</a:t>
            </a:r>
            <a:r>
              <a:rPr lang="en-US" sz="1800" dirty="0"/>
              <a:t>) </a:t>
            </a:r>
            <a:r>
              <a:rPr lang="uk-UA" sz="1800" dirty="0"/>
              <a:t>з ім’ям </a:t>
            </a:r>
            <a:r>
              <a:rPr lang="en-US" sz="1800" dirty="0" err="1">
                <a:solidFill>
                  <a:schemeClr val="accent5">
                    <a:lumMod val="75000"/>
                  </a:schemeClr>
                </a:solidFill>
                <a:latin typeface="Consolas" panose="020B0609020204030204" pitchFamily="49" charset="0"/>
              </a:rPr>
              <a:t>FruitList</a:t>
            </a:r>
            <a:r>
              <a:rPr lang="en-US" sz="1800" dirty="0"/>
              <a:t> </a:t>
            </a:r>
            <a:r>
              <a:rPr lang="uk-UA" sz="1800" dirty="0"/>
              <a:t>всередину класу </a:t>
            </a:r>
            <a:r>
              <a:rPr lang="en-US" sz="1800" dirty="0">
                <a:solidFill>
                  <a:schemeClr val="accent5">
                    <a:lumMod val="75000"/>
                  </a:schemeClr>
                </a:solidFill>
                <a:latin typeface="Consolas" panose="020B0609020204030204" pitchFamily="49" charset="0"/>
              </a:rPr>
              <a:t>Fruit</a:t>
            </a:r>
            <a:r>
              <a:rPr lang="en-US" sz="1800" dirty="0"/>
              <a:t>, </a:t>
            </a:r>
            <a:r>
              <a:rPr lang="uk-UA" sz="1800" dirty="0"/>
              <a:t>то доступ до </a:t>
            </a:r>
            <a:r>
              <a:rPr lang="uk-UA" sz="1800" dirty="0" err="1"/>
              <a:t>енумератора</a:t>
            </a:r>
            <a:r>
              <a:rPr lang="uk-UA" sz="1800" dirty="0"/>
              <a:t> </a:t>
            </a:r>
            <a:r>
              <a:rPr lang="en-US" sz="1800" dirty="0">
                <a:solidFill>
                  <a:schemeClr val="accent5">
                    <a:lumMod val="75000"/>
                  </a:schemeClr>
                </a:solidFill>
                <a:latin typeface="Consolas" panose="020B0609020204030204" pitchFamily="49" charset="0"/>
              </a:rPr>
              <a:t>AVOCADO</a:t>
            </a:r>
            <a:r>
              <a:rPr lang="en-US" sz="1800" dirty="0"/>
              <a:t> </a:t>
            </a:r>
            <a:r>
              <a:rPr lang="uk-UA" sz="1800" dirty="0"/>
              <a:t>здійснювався б через </a:t>
            </a:r>
            <a:r>
              <a:rPr lang="en-US" sz="1800" dirty="0">
                <a:solidFill>
                  <a:schemeClr val="accent5">
                    <a:lumMod val="75000"/>
                  </a:schemeClr>
                </a:solidFill>
                <a:latin typeface="Consolas" panose="020B0609020204030204" pitchFamily="49" charset="0"/>
              </a:rPr>
              <a:t>Fruit::</a:t>
            </a:r>
            <a:r>
              <a:rPr lang="en-US" sz="1800" dirty="0" err="1">
                <a:solidFill>
                  <a:schemeClr val="accent5">
                    <a:lumMod val="75000"/>
                  </a:schemeClr>
                </a:solidFill>
                <a:latin typeface="Consolas" panose="020B0609020204030204" pitchFamily="49" charset="0"/>
              </a:rPr>
              <a:t>FruitList</a:t>
            </a:r>
            <a:r>
              <a:rPr lang="en-US" sz="1800" dirty="0">
                <a:solidFill>
                  <a:schemeClr val="accent5">
                    <a:lumMod val="75000"/>
                  </a:schemeClr>
                </a:solidFill>
                <a:latin typeface="Consolas" panose="020B0609020204030204" pitchFamily="49" charset="0"/>
              </a:rPr>
              <a:t>::AVOCADO</a:t>
            </a:r>
            <a:r>
              <a:rPr lang="en-US" sz="1800" dirty="0"/>
              <a:t>.</a:t>
            </a:r>
            <a:endParaRPr lang="uk-UA" sz="1800" dirty="0"/>
          </a:p>
        </p:txBody>
      </p:sp>
    </p:spTree>
    <p:extLst>
      <p:ext uri="{BB962C8B-B14F-4D97-AF65-F5344CB8AC3E}">
        <p14:creationId xmlns:p14="http://schemas.microsoft.com/office/powerpoint/2010/main" val="18490855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№7</a:t>
            </a:r>
            <a:r>
              <a:rPr lang="en-US"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Напишіть</a:t>
            </a:r>
            <a:r>
              <a:rPr lang="ru-RU" sz="1800" dirty="0"/>
              <a:t> </a:t>
            </a:r>
            <a:r>
              <a:rPr lang="ru-RU" sz="1800" dirty="0" err="1"/>
              <a:t>клас</a:t>
            </a:r>
            <a:r>
              <a:rPr lang="ru-RU" sz="1800" dirty="0"/>
              <a:t>, полем </a:t>
            </a:r>
            <a:r>
              <a:rPr lang="ru-RU" sz="1800" dirty="0" err="1"/>
              <a:t>якого</a:t>
            </a:r>
            <a:r>
              <a:rPr lang="ru-RU" sz="1800" dirty="0"/>
              <a:t> є рядок. </a:t>
            </a:r>
            <a:r>
              <a:rPr lang="ru-RU" sz="1800" dirty="0" err="1"/>
              <a:t>Виконайте</a:t>
            </a:r>
            <a:r>
              <a:rPr lang="ru-RU" sz="1800" dirty="0"/>
              <a:t> </a:t>
            </a:r>
            <a:r>
              <a:rPr lang="ru-RU" sz="1800" dirty="0" err="1"/>
              <a:t>перевантаження</a:t>
            </a:r>
            <a:r>
              <a:rPr lang="ru-RU" sz="1800" dirty="0"/>
              <a:t> оператора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повернення</a:t>
            </a:r>
            <a:r>
              <a:rPr lang="ru-RU" sz="1800" dirty="0"/>
              <a:t> </a:t>
            </a:r>
            <a:r>
              <a:rPr lang="ru-RU" sz="1800" dirty="0" err="1"/>
              <a:t>підрядка</a:t>
            </a:r>
            <a:r>
              <a:rPr lang="ru-RU" sz="1800" dirty="0"/>
              <a:t>, </a:t>
            </a:r>
            <a:r>
              <a:rPr lang="ru-RU" sz="1800" dirty="0" err="1"/>
              <a:t>який</a:t>
            </a:r>
            <a:r>
              <a:rPr lang="ru-RU" sz="1800" dirty="0"/>
              <a:t> </a:t>
            </a:r>
            <a:r>
              <a:rPr lang="ru-RU" sz="1800" dirty="0" err="1"/>
              <a:t>починається</a:t>
            </a:r>
            <a:r>
              <a:rPr lang="ru-RU" sz="1800" dirty="0"/>
              <a:t> з </a:t>
            </a:r>
            <a:r>
              <a:rPr lang="ru-RU" sz="1800" dirty="0" err="1"/>
              <a:t>індексу</a:t>
            </a:r>
            <a:r>
              <a:rPr lang="ru-RU" sz="1800" dirty="0"/>
              <a:t>, </a:t>
            </a:r>
            <a:r>
              <a:rPr lang="ru-RU" sz="1800" dirty="0" err="1"/>
              <a:t>вказаного</a:t>
            </a:r>
            <a:r>
              <a:rPr lang="ru-RU" sz="1800" dirty="0"/>
              <a:t> в </a:t>
            </a:r>
            <a:r>
              <a:rPr lang="ru-RU" sz="1800" dirty="0" err="1"/>
              <a:t>значенні</a:t>
            </a:r>
            <a:r>
              <a:rPr lang="ru-RU" sz="1800" dirty="0"/>
              <a:t> </a:t>
            </a:r>
            <a:r>
              <a:rPr lang="ru-RU" sz="1800" dirty="0" err="1"/>
              <a:t>першого</a:t>
            </a:r>
            <a:r>
              <a:rPr lang="ru-RU" sz="1800" dirty="0"/>
              <a:t> параметру. </a:t>
            </a:r>
            <a:r>
              <a:rPr lang="ru-RU" sz="1800" dirty="0" err="1"/>
              <a:t>Другий</a:t>
            </a:r>
            <a:r>
              <a:rPr lang="ru-RU" sz="1800" dirty="0"/>
              <a:t> параметр повинен </a:t>
            </a:r>
            <a:r>
              <a:rPr lang="ru-RU" sz="1800" dirty="0" err="1"/>
              <a:t>вказувати</a:t>
            </a:r>
            <a:r>
              <a:rPr lang="ru-RU" sz="1800" dirty="0"/>
              <a:t> </a:t>
            </a:r>
            <a:r>
              <a:rPr lang="ru-RU" sz="1800" dirty="0" err="1"/>
              <a:t>необхідну</a:t>
            </a:r>
            <a:r>
              <a:rPr lang="ru-RU" sz="1800" dirty="0"/>
              <a:t> </a:t>
            </a:r>
            <a:r>
              <a:rPr lang="ru-RU" sz="1800" dirty="0" err="1"/>
              <a:t>довжину</a:t>
            </a:r>
            <a:r>
              <a:rPr lang="ru-RU" sz="1800" dirty="0"/>
              <a:t> </a:t>
            </a:r>
            <a:r>
              <a:rPr lang="ru-RU" sz="1800" dirty="0" err="1"/>
              <a:t>підрядка</a:t>
            </a:r>
            <a:r>
              <a:rPr lang="ru-RU" sz="1800" dirty="0"/>
              <a:t>.</a:t>
            </a:r>
            <a:endParaRPr lang="en-US" sz="1800" dirty="0"/>
          </a:p>
          <a:p>
            <a:pPr marL="540000" indent="360000">
              <a:lnSpc>
                <a:spcPct val="150000"/>
              </a:lnSpc>
              <a:spcBef>
                <a:spcPts val="0"/>
              </a:spcBef>
              <a:buNone/>
            </a:pPr>
            <a:r>
              <a:rPr lang="ru-RU" sz="1800" dirty="0" err="1"/>
              <a:t>Підказки</a:t>
            </a:r>
            <a:r>
              <a:rPr lang="ru-RU" sz="1800" dirty="0"/>
              <a:t>:</a:t>
            </a:r>
          </a:p>
          <a:p>
            <a:pPr marL="540000" indent="360000">
              <a:lnSpc>
                <a:spcPct val="150000"/>
              </a:lnSpc>
              <a:spcBef>
                <a:spcPts val="0"/>
              </a:spcBef>
              <a:buNone/>
            </a:pPr>
            <a:r>
              <a:rPr lang="ru-RU" sz="1800" dirty="0"/>
              <a:t>   Ви можете </a:t>
            </a:r>
            <a:r>
              <a:rPr lang="ru-RU" sz="1800" dirty="0" err="1"/>
              <a:t>використати</a:t>
            </a:r>
            <a:r>
              <a:rPr lang="ru-RU" sz="1800" dirty="0"/>
              <a:t> </a:t>
            </a:r>
            <a:r>
              <a:rPr lang="ru-RU" sz="1800" dirty="0" err="1"/>
              <a:t>індекс</a:t>
            </a:r>
            <a:r>
              <a:rPr lang="ru-RU" sz="1800" dirty="0"/>
              <a:t> </a:t>
            </a:r>
            <a:r>
              <a:rPr lang="ru-RU" sz="1800" dirty="0" err="1"/>
              <a:t>масиву</a:t>
            </a:r>
            <a:r>
              <a:rPr lang="ru-RU" sz="1800" dirty="0"/>
              <a:t> </a:t>
            </a:r>
            <a:r>
              <a:rPr lang="ru-RU" sz="1800" dirty="0">
                <a:solidFill>
                  <a:schemeClr val="accent5">
                    <a:lumMod val="75000"/>
                  </a:schemeClr>
                </a:solidFill>
                <a:latin typeface="Consolas" panose="020B0609020204030204" pitchFamily="49" charset="0"/>
              </a:rPr>
              <a:t>[]</a:t>
            </a:r>
            <a:r>
              <a:rPr lang="ru-RU" sz="1800" dirty="0"/>
              <a:t> для доступу до </a:t>
            </a:r>
            <a:r>
              <a:rPr lang="ru-RU" sz="1800" dirty="0" err="1"/>
              <a:t>окремих</a:t>
            </a:r>
            <a:r>
              <a:rPr lang="ru-RU" sz="1800" dirty="0"/>
              <a:t> </a:t>
            </a:r>
            <a:r>
              <a:rPr lang="ru-RU" sz="1800" dirty="0" err="1"/>
              <a:t>символів</a:t>
            </a:r>
            <a:r>
              <a:rPr lang="ru-RU" sz="1800" dirty="0"/>
              <a:t> рядка.</a:t>
            </a:r>
          </a:p>
          <a:p>
            <a:pPr marL="540000" indent="360000">
              <a:lnSpc>
                <a:spcPct val="150000"/>
              </a:lnSpc>
              <a:spcBef>
                <a:spcPts val="0"/>
              </a:spcBef>
              <a:buNone/>
            </a:pPr>
            <a:r>
              <a:rPr lang="ru-RU" sz="1800" dirty="0"/>
              <a:t>   Ви можете </a:t>
            </a:r>
            <a:r>
              <a:rPr lang="ru-RU" sz="1800" dirty="0" err="1"/>
              <a:t>використати</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додавання</a:t>
            </a:r>
            <a:r>
              <a:rPr lang="ru-RU" sz="1800" dirty="0"/>
              <a:t> </a:t>
            </a:r>
            <a:r>
              <a:rPr lang="ru-RU" sz="1800" dirty="0" err="1"/>
              <a:t>чого-небудь</a:t>
            </a:r>
            <a:r>
              <a:rPr lang="ru-RU" sz="1800" dirty="0"/>
              <a:t> до рядка.</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7377A32D-FA86-4C14-AC50-70DD32BB1644}"/>
              </a:ext>
            </a:extLst>
          </p:cNvPr>
          <p:cNvPicPr>
            <a:picLocks noChangeAspect="1"/>
          </p:cNvPicPr>
          <p:nvPr/>
        </p:nvPicPr>
        <p:blipFill>
          <a:blip r:embed="rId2"/>
          <a:stretch>
            <a:fillRect/>
          </a:stretch>
        </p:blipFill>
        <p:spPr>
          <a:xfrm>
            <a:off x="0" y="3624052"/>
            <a:ext cx="12192000" cy="2735060"/>
          </a:xfrm>
          <a:prstGeom prst="rect">
            <a:avLst/>
          </a:prstGeom>
        </p:spPr>
      </p:pic>
      <p:pic>
        <p:nvPicPr>
          <p:cNvPr id="7" name="Рисунок 6">
            <a:extLst>
              <a:ext uri="{FF2B5EF4-FFF2-40B4-BE49-F238E27FC236}">
                <a16:creationId xmlns:a16="http://schemas.microsoft.com/office/drawing/2014/main" id="{3D3E22A9-9AD7-422D-8684-186943D41349}"/>
              </a:ext>
            </a:extLst>
          </p:cNvPr>
          <p:cNvPicPr>
            <a:picLocks noChangeAspect="1"/>
          </p:cNvPicPr>
          <p:nvPr/>
        </p:nvPicPr>
        <p:blipFill>
          <a:blip r:embed="rId3"/>
          <a:stretch>
            <a:fillRect/>
          </a:stretch>
        </p:blipFill>
        <p:spPr>
          <a:xfrm>
            <a:off x="5600630" y="5509351"/>
            <a:ext cx="990738" cy="514422"/>
          </a:xfrm>
          <a:prstGeom prst="rect">
            <a:avLst/>
          </a:prstGeom>
        </p:spPr>
      </p:pic>
    </p:spTree>
    <p:extLst>
      <p:ext uri="{BB962C8B-B14F-4D97-AF65-F5344CB8AC3E}">
        <p14:creationId xmlns:p14="http://schemas.microsoft.com/office/powerpoint/2010/main" val="25549489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№7</a:t>
            </a:r>
            <a:r>
              <a:rPr lang="en-US"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D140AC5A-9543-47A7-92B1-5F14972632BC}"/>
              </a:ext>
            </a:extLst>
          </p:cNvPr>
          <p:cNvPicPr>
            <a:picLocks noChangeAspect="1"/>
          </p:cNvPicPr>
          <p:nvPr/>
        </p:nvPicPr>
        <p:blipFill>
          <a:blip r:embed="rId2"/>
          <a:stretch>
            <a:fillRect/>
          </a:stretch>
        </p:blipFill>
        <p:spPr>
          <a:xfrm>
            <a:off x="2211439" y="717629"/>
            <a:ext cx="7769121" cy="6140370"/>
          </a:xfrm>
          <a:prstGeom prst="rect">
            <a:avLst/>
          </a:prstGeom>
        </p:spPr>
      </p:pic>
    </p:spTree>
    <p:extLst>
      <p:ext uri="{BB962C8B-B14F-4D97-AF65-F5344CB8AC3E}">
        <p14:creationId xmlns:p14="http://schemas.microsoft.com/office/powerpoint/2010/main" val="14279573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операцій</a:t>
            </a:r>
            <a:r>
              <a:rPr lang="ru-RU" b="1" dirty="0"/>
              <a:t> </a:t>
            </a:r>
            <a:r>
              <a:rPr lang="ru-RU" b="1" dirty="0" err="1"/>
              <a:t>конвертації</a:t>
            </a:r>
            <a:r>
              <a:rPr lang="ru-RU" b="1" dirty="0"/>
              <a:t> </a:t>
            </a:r>
            <a:r>
              <a:rPr lang="ru-RU" b="1" dirty="0" err="1"/>
              <a:t>типів</a:t>
            </a:r>
            <a:r>
              <a:rPr lang="ru-RU" b="1" dirty="0"/>
              <a:t> </a:t>
            </a:r>
            <a:r>
              <a:rPr lang="ru-RU" b="1" dirty="0" err="1"/>
              <a:t>даних</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Як ми </a:t>
            </a:r>
            <a:r>
              <a:rPr lang="ru-RU" sz="1800" dirty="0" err="1"/>
              <a:t>вже</a:t>
            </a:r>
            <a:r>
              <a:rPr lang="ru-RU" sz="1800" dirty="0"/>
              <a:t> </a:t>
            </a:r>
            <a:r>
              <a:rPr lang="ru-RU" sz="1800" dirty="0" err="1"/>
              <a:t>знаємо</a:t>
            </a:r>
            <a:r>
              <a:rPr lang="ru-RU" sz="1800" dirty="0"/>
              <a:t> з уроку про </a:t>
            </a:r>
            <a:r>
              <a:rPr lang="ru-RU" sz="1800" dirty="0" err="1"/>
              <a:t>неявну</a:t>
            </a:r>
            <a:r>
              <a:rPr lang="ru-RU" sz="1800" dirty="0"/>
              <a:t> </a:t>
            </a:r>
            <a:r>
              <a:rPr lang="ru-RU" sz="1800" dirty="0" err="1"/>
              <a:t>конвертацію</a:t>
            </a:r>
            <a:r>
              <a:rPr lang="ru-RU" sz="1800" dirty="0"/>
              <a:t> </a:t>
            </a:r>
            <a:r>
              <a:rPr lang="ru-RU" sz="1800" dirty="0" err="1"/>
              <a:t>типів</a:t>
            </a:r>
            <a:r>
              <a:rPr lang="ru-RU" sz="1800" dirty="0"/>
              <a:t> </a:t>
            </a:r>
            <a:r>
              <a:rPr lang="ru-RU" sz="1800" dirty="0" err="1"/>
              <a:t>даних</a:t>
            </a:r>
            <a:r>
              <a:rPr lang="ru-RU" sz="1800" dirty="0"/>
              <a:t>, </a:t>
            </a:r>
            <a:r>
              <a:rPr lang="ru-RU" sz="1800" dirty="0" err="1"/>
              <a:t>мова</a:t>
            </a:r>
            <a:r>
              <a:rPr lang="ru-RU" sz="1800" dirty="0"/>
              <a:t> C++ </a:t>
            </a:r>
            <a:r>
              <a:rPr lang="ru-RU" sz="1800" dirty="0" err="1"/>
              <a:t>дозволяє</a:t>
            </a:r>
            <a:r>
              <a:rPr lang="ru-RU" sz="1800" dirty="0"/>
              <a:t> </a:t>
            </a:r>
            <a:r>
              <a:rPr lang="ru-RU" sz="1800" dirty="0" err="1"/>
              <a:t>конвертувати</a:t>
            </a:r>
            <a:r>
              <a:rPr lang="ru-RU" sz="1800" dirty="0"/>
              <a:t> </a:t>
            </a:r>
            <a:r>
              <a:rPr lang="ru-RU" sz="1800" dirty="0" err="1"/>
              <a:t>значення</a:t>
            </a:r>
            <a:r>
              <a:rPr lang="ru-RU" sz="1800" dirty="0"/>
              <a:t> з одного типу </a:t>
            </a:r>
            <a:r>
              <a:rPr lang="ru-RU" sz="1800" dirty="0" err="1"/>
              <a:t>даних</a:t>
            </a:r>
            <a:r>
              <a:rPr lang="ru-RU" sz="1800" dirty="0"/>
              <a:t> в </a:t>
            </a:r>
            <a:r>
              <a:rPr lang="ru-RU" sz="1800" dirty="0" err="1"/>
              <a:t>інший</a:t>
            </a:r>
            <a:r>
              <a:rPr lang="ru-RU" sz="1800" dirty="0"/>
              <a:t>. </a:t>
            </a:r>
            <a:r>
              <a:rPr lang="ru-RU" sz="1800" dirty="0" err="1"/>
              <a:t>Наприклад</a:t>
            </a:r>
            <a:r>
              <a:rPr lang="ru-RU" sz="1800" dirty="0"/>
              <a:t>, </a:t>
            </a:r>
            <a:r>
              <a:rPr lang="ru-RU" sz="1800" dirty="0" err="1"/>
              <a:t>перетворимо</a:t>
            </a:r>
            <a:r>
              <a:rPr lang="ru-RU" sz="1800" dirty="0"/>
              <a:t> </a:t>
            </a:r>
            <a:r>
              <a:rPr lang="ru-RU" sz="1800" dirty="0" err="1"/>
              <a:t>значення</a:t>
            </a:r>
            <a:r>
              <a:rPr lang="ru-RU" sz="1800" dirty="0"/>
              <a:t> типу </a:t>
            </a:r>
            <a:r>
              <a:rPr lang="ru-RU" sz="1800" dirty="0" err="1">
                <a:solidFill>
                  <a:schemeClr val="accent5">
                    <a:lumMod val="75000"/>
                  </a:schemeClr>
                </a:solidFill>
                <a:latin typeface="Consolas" panose="020B0609020204030204" pitchFamily="49" charset="0"/>
              </a:rPr>
              <a:t>int</a:t>
            </a:r>
            <a:r>
              <a:rPr lang="ru-RU" sz="1800" dirty="0"/>
              <a:t> в </a:t>
            </a:r>
            <a:r>
              <a:rPr lang="ru-RU" sz="1800" dirty="0" err="1"/>
              <a:t>значення</a:t>
            </a:r>
            <a:r>
              <a:rPr lang="ru-RU" sz="1800" dirty="0"/>
              <a:t> типу </a:t>
            </a:r>
            <a:r>
              <a:rPr lang="ru-RU" sz="1800" dirty="0" err="1">
                <a:solidFill>
                  <a:schemeClr val="accent5">
                    <a:lumMod val="75000"/>
                  </a:schemeClr>
                </a:solidFill>
                <a:latin typeface="Consolas" panose="020B0609020204030204" pitchFamily="49" charset="0"/>
              </a:rPr>
              <a:t>double</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Мова</a:t>
            </a:r>
            <a:r>
              <a:rPr lang="ru-RU" sz="1800" dirty="0"/>
              <a:t> C++ за </a:t>
            </a:r>
            <a:r>
              <a:rPr lang="ru-RU" sz="1800" dirty="0" err="1"/>
              <a:t>замовчуванням</a:t>
            </a:r>
            <a:r>
              <a:rPr lang="ru-RU" sz="1800" dirty="0"/>
              <a:t> </a:t>
            </a:r>
            <a:r>
              <a:rPr lang="ru-RU" sz="1800" dirty="0" err="1"/>
              <a:t>знає</a:t>
            </a:r>
            <a:r>
              <a:rPr lang="ru-RU" sz="1800" dirty="0"/>
              <a:t>, як </a:t>
            </a:r>
            <a:r>
              <a:rPr lang="ru-RU" sz="1800" dirty="0" err="1"/>
              <a:t>виконувати</a:t>
            </a:r>
            <a:r>
              <a:rPr lang="ru-RU" sz="1800" dirty="0"/>
              <a:t> </a:t>
            </a:r>
            <a:r>
              <a:rPr lang="ru-RU" sz="1800" dirty="0" err="1"/>
              <a:t>конвертацію</a:t>
            </a:r>
            <a:r>
              <a:rPr lang="ru-RU" sz="1800" dirty="0"/>
              <a:t> </a:t>
            </a:r>
            <a:r>
              <a:rPr lang="ru-RU" sz="1800" dirty="0" err="1"/>
              <a:t>вбудованих</a:t>
            </a:r>
            <a:r>
              <a:rPr lang="ru-RU" sz="1800" dirty="0"/>
              <a:t> </a:t>
            </a:r>
            <a:r>
              <a:rPr lang="ru-RU" sz="1800" dirty="0" err="1"/>
              <a:t>типів</a:t>
            </a:r>
            <a:r>
              <a:rPr lang="ru-RU" sz="1800" dirty="0"/>
              <a:t> </a:t>
            </a:r>
            <a:r>
              <a:rPr lang="ru-RU" sz="1800" dirty="0" err="1"/>
              <a:t>даних</a:t>
            </a:r>
            <a:r>
              <a:rPr lang="ru-RU" sz="1800" dirty="0"/>
              <a:t>. </a:t>
            </a:r>
            <a:r>
              <a:rPr lang="ru-RU" sz="1800" dirty="0" err="1"/>
              <a:t>Однак</a:t>
            </a:r>
            <a:r>
              <a:rPr lang="ru-RU" sz="1800" dirty="0"/>
              <a:t> вона не </a:t>
            </a:r>
            <a:r>
              <a:rPr lang="ru-RU" sz="1800" dirty="0" err="1"/>
              <a:t>знає</a:t>
            </a:r>
            <a:r>
              <a:rPr lang="ru-RU" sz="1800" dirty="0"/>
              <a:t>, як </a:t>
            </a:r>
            <a:r>
              <a:rPr lang="ru-RU" sz="1800" dirty="0" err="1"/>
              <a:t>виконувати</a:t>
            </a:r>
            <a:r>
              <a:rPr lang="ru-RU" sz="1800" dirty="0"/>
              <a:t> </a:t>
            </a:r>
            <a:r>
              <a:rPr lang="ru-RU" sz="1800" dirty="0" err="1"/>
              <a:t>конвертацію</a:t>
            </a:r>
            <a:r>
              <a:rPr lang="ru-RU" sz="1800" dirty="0"/>
              <a:t> з </a:t>
            </a:r>
            <a:r>
              <a:rPr lang="ru-RU" sz="1800" dirty="0" err="1"/>
              <a:t>користувацькими</a:t>
            </a:r>
            <a:r>
              <a:rPr lang="ru-RU" sz="1800" dirty="0"/>
              <a:t> типами </a:t>
            </a:r>
            <a:r>
              <a:rPr lang="ru-RU" sz="1800" dirty="0" err="1"/>
              <a:t>даних</a:t>
            </a:r>
            <a:r>
              <a:rPr lang="ru-RU" sz="1800" dirty="0"/>
              <a:t> (</a:t>
            </a:r>
            <a:r>
              <a:rPr lang="ru-RU" sz="1800" dirty="0" err="1"/>
              <a:t>наприклад</a:t>
            </a:r>
            <a:r>
              <a:rPr lang="ru-RU" sz="1800" dirty="0"/>
              <a:t>, з </a:t>
            </a:r>
            <a:r>
              <a:rPr lang="ru-RU" sz="1800" dirty="0" err="1"/>
              <a:t>класами</a:t>
            </a:r>
            <a:r>
              <a:rPr lang="ru-RU" sz="1800" dirty="0"/>
              <a:t>). </a:t>
            </a:r>
            <a:r>
              <a:rPr lang="ru-RU" sz="1800" dirty="0" err="1"/>
              <a:t>Саме</a:t>
            </a:r>
            <a:r>
              <a:rPr lang="ru-RU" sz="1800" dirty="0"/>
              <a:t> тут </a:t>
            </a:r>
            <a:r>
              <a:rPr lang="ru-RU" sz="1800" dirty="0" err="1"/>
              <a:t>вступає</a:t>
            </a:r>
            <a:r>
              <a:rPr lang="ru-RU" sz="1800" dirty="0"/>
              <a:t> в </a:t>
            </a:r>
            <a:r>
              <a:rPr lang="ru-RU" sz="1800" dirty="0" err="1"/>
              <a:t>гру</a:t>
            </a:r>
            <a:r>
              <a:rPr lang="ru-RU" sz="1800" dirty="0"/>
              <a:t> </a:t>
            </a:r>
            <a:r>
              <a:rPr lang="ru-RU" sz="1800" dirty="0" err="1"/>
              <a:t>перевантаження</a:t>
            </a:r>
            <a:r>
              <a:rPr lang="ru-RU" sz="1800" dirty="0"/>
              <a:t> </a:t>
            </a:r>
            <a:r>
              <a:rPr lang="ru-RU" sz="1800" dirty="0" err="1"/>
              <a:t>операцій</a:t>
            </a:r>
            <a:r>
              <a:rPr lang="ru-RU" sz="1800" dirty="0"/>
              <a:t> </a:t>
            </a:r>
            <a:r>
              <a:rPr lang="ru-RU" sz="1800" dirty="0" err="1"/>
              <a:t>конвертації</a:t>
            </a:r>
            <a:r>
              <a:rPr lang="ru-RU" sz="1800" dirty="0"/>
              <a:t> </a:t>
            </a:r>
            <a:r>
              <a:rPr lang="ru-RU" sz="1800" dirty="0" err="1"/>
              <a:t>типів</a:t>
            </a:r>
            <a:r>
              <a:rPr lang="ru-RU" sz="1800" dirty="0"/>
              <a:t> </a:t>
            </a:r>
            <a:r>
              <a:rPr lang="ru-RU" sz="1800" dirty="0" err="1"/>
              <a:t>даних</a:t>
            </a:r>
            <a:r>
              <a:rPr lang="ru-RU" sz="1800" dirty="0"/>
              <a:t>. </a:t>
            </a:r>
            <a:r>
              <a:rPr lang="ru-RU" sz="1800" dirty="0" err="1"/>
              <a:t>Розглянемо</a:t>
            </a:r>
            <a:r>
              <a:rPr lang="ru-RU" sz="1800" dirty="0"/>
              <a:t> </a:t>
            </a:r>
            <a:r>
              <a:rPr lang="ru-RU" sz="1800" dirty="0" err="1"/>
              <a:t>наступний</a:t>
            </a:r>
            <a:r>
              <a:rPr lang="ru-RU" sz="1800" dirty="0"/>
              <a:t> </a:t>
            </a:r>
            <a:r>
              <a:rPr lang="ru-RU" sz="1800" dirty="0" err="1"/>
              <a:t>клас</a:t>
            </a:r>
            <a:r>
              <a:rPr lang="ru-RU" sz="1800" dirty="0"/>
              <a:t>:</a:t>
            </a:r>
            <a:endParaRPr lang="uk-UA" sz="1800" dirty="0"/>
          </a:p>
        </p:txBody>
      </p:sp>
      <p:pic>
        <p:nvPicPr>
          <p:cNvPr id="5" name="Рисунок 4">
            <a:extLst>
              <a:ext uri="{FF2B5EF4-FFF2-40B4-BE49-F238E27FC236}">
                <a16:creationId xmlns:a16="http://schemas.microsoft.com/office/drawing/2014/main" id="{90DEE478-066E-4432-BB2E-3C96C1F95B78}"/>
              </a:ext>
            </a:extLst>
          </p:cNvPr>
          <p:cNvPicPr>
            <a:picLocks noChangeAspect="1"/>
          </p:cNvPicPr>
          <p:nvPr/>
        </p:nvPicPr>
        <p:blipFill>
          <a:blip r:embed="rId2"/>
          <a:stretch>
            <a:fillRect/>
          </a:stretch>
        </p:blipFill>
        <p:spPr>
          <a:xfrm>
            <a:off x="1752712" y="1736202"/>
            <a:ext cx="8686574" cy="1096427"/>
          </a:xfrm>
          <a:prstGeom prst="rect">
            <a:avLst/>
          </a:prstGeom>
        </p:spPr>
      </p:pic>
    </p:spTree>
    <p:extLst>
      <p:ext uri="{BB962C8B-B14F-4D97-AF65-F5344CB8AC3E}">
        <p14:creationId xmlns:p14="http://schemas.microsoft.com/office/powerpoint/2010/main" val="27029994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операцій</a:t>
            </a:r>
            <a:r>
              <a:rPr lang="ru-RU" b="1" dirty="0"/>
              <a:t> </a:t>
            </a:r>
            <a:r>
              <a:rPr lang="ru-RU" b="1" dirty="0" err="1"/>
              <a:t>конвертації</a:t>
            </a:r>
            <a:r>
              <a:rPr lang="ru-RU" b="1" dirty="0"/>
              <a:t> </a:t>
            </a:r>
            <a:r>
              <a:rPr lang="ru-RU" b="1" dirty="0" err="1"/>
              <a:t>типів</a:t>
            </a:r>
            <a:r>
              <a:rPr lang="ru-RU" b="1" dirty="0"/>
              <a:t> </a:t>
            </a:r>
            <a:r>
              <a:rPr lang="ru-RU" b="1" dirty="0" err="1"/>
              <a:t>даних</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Клас </a:t>
            </a:r>
            <a:r>
              <a:rPr lang="en-US" sz="1800" dirty="0">
                <a:solidFill>
                  <a:schemeClr val="accent5">
                    <a:lumMod val="75000"/>
                  </a:schemeClr>
                </a:solidFill>
                <a:latin typeface="Consolas" panose="020B0609020204030204" pitchFamily="49" charset="0"/>
              </a:rPr>
              <a:t>Dollars</a:t>
            </a:r>
            <a:r>
              <a:rPr lang="en-US" sz="1800" dirty="0"/>
              <a:t> </a:t>
            </a:r>
            <a:r>
              <a:rPr lang="uk-UA" sz="1800" dirty="0"/>
              <a:t>містить певну кількість доларів у вигляді цілого числа (змінна-член </a:t>
            </a:r>
            <a:r>
              <a:rPr lang="en-US" sz="1800" dirty="0" err="1">
                <a:solidFill>
                  <a:schemeClr val="accent5">
                    <a:lumMod val="75000"/>
                  </a:schemeClr>
                </a:solidFill>
                <a:latin typeface="Consolas" panose="020B0609020204030204" pitchFamily="49" charset="0"/>
              </a:rPr>
              <a:t>m_dollars</a:t>
            </a:r>
            <a:r>
              <a:rPr lang="en-US" sz="1800" dirty="0"/>
              <a:t>) </a:t>
            </a:r>
            <a:r>
              <a:rPr lang="uk-UA" sz="1800" dirty="0"/>
              <a:t>і надає функції доступу для отримання і встановлення значення </a:t>
            </a:r>
            <a:r>
              <a:rPr lang="en-US" sz="1800" dirty="0" err="1">
                <a:solidFill>
                  <a:schemeClr val="accent5">
                    <a:lumMod val="75000"/>
                  </a:schemeClr>
                </a:solidFill>
                <a:latin typeface="Consolas" panose="020B0609020204030204" pitchFamily="49" charset="0"/>
              </a:rPr>
              <a:t>m_dollars</a:t>
            </a:r>
            <a:r>
              <a:rPr lang="en-US" sz="1800" dirty="0"/>
              <a:t>. </a:t>
            </a:r>
            <a:r>
              <a:rPr lang="uk-UA" sz="1800" dirty="0"/>
              <a:t>У ньому також є конструктор для конвертації значень типу </a:t>
            </a:r>
            <a:r>
              <a:rPr lang="en-US" sz="1800" dirty="0">
                <a:solidFill>
                  <a:schemeClr val="accent5">
                    <a:lumMod val="75000"/>
                  </a:schemeClr>
                </a:solidFill>
                <a:latin typeface="Consolas" panose="020B0609020204030204" pitchFamily="49" charset="0"/>
              </a:rPr>
              <a:t>int</a:t>
            </a:r>
            <a:r>
              <a:rPr lang="en-US" sz="1800" dirty="0"/>
              <a:t> </a:t>
            </a:r>
            <a:r>
              <a:rPr lang="uk-UA" sz="1800" dirty="0"/>
              <a:t>в тип </a:t>
            </a:r>
            <a:r>
              <a:rPr lang="en-US" sz="1800" dirty="0">
                <a:solidFill>
                  <a:schemeClr val="accent5">
                    <a:lumMod val="75000"/>
                  </a:schemeClr>
                </a:solidFill>
                <a:latin typeface="Consolas" panose="020B0609020204030204" pitchFamily="49" charset="0"/>
              </a:rPr>
              <a:t>Dollars</a:t>
            </a:r>
            <a:r>
              <a:rPr lang="en-US" sz="1800" dirty="0"/>
              <a:t> (</a:t>
            </a:r>
            <a:r>
              <a:rPr lang="uk-UA" sz="1800" dirty="0"/>
              <a:t>при створенні об’єкту користувач передає в якості аргументу значення типу </a:t>
            </a:r>
            <a:r>
              <a:rPr lang="en-US" sz="1800" dirty="0"/>
              <a:t>int, </a:t>
            </a:r>
            <a:r>
              <a:rPr lang="uk-UA" sz="1800" dirty="0"/>
              <a:t>яке потім перетворюється в значення типу </a:t>
            </a:r>
            <a:r>
              <a:rPr lang="en-US" sz="1800" dirty="0">
                <a:solidFill>
                  <a:schemeClr val="accent5">
                    <a:lumMod val="75000"/>
                  </a:schemeClr>
                </a:solidFill>
                <a:latin typeface="Consolas" panose="020B0609020204030204" pitchFamily="49" charset="0"/>
              </a:rPr>
              <a:t>Dollars</a:t>
            </a:r>
            <a:r>
              <a:rPr lang="en-US" sz="1800" dirty="0"/>
              <a:t>).</a:t>
            </a:r>
          </a:p>
          <a:p>
            <a:pPr marL="540000" indent="360000">
              <a:lnSpc>
                <a:spcPct val="150000"/>
              </a:lnSpc>
              <a:spcBef>
                <a:spcPts val="0"/>
              </a:spcBef>
              <a:buNone/>
            </a:pPr>
            <a:r>
              <a:rPr lang="uk-UA" sz="1800" dirty="0"/>
              <a:t>Якщо ми можемо конвертувати </a:t>
            </a:r>
            <a:r>
              <a:rPr lang="en-US" sz="1800" dirty="0">
                <a:solidFill>
                  <a:schemeClr val="accent5">
                    <a:lumMod val="75000"/>
                  </a:schemeClr>
                </a:solidFill>
                <a:latin typeface="Consolas" panose="020B0609020204030204" pitchFamily="49" charset="0"/>
              </a:rPr>
              <a:t>int</a:t>
            </a:r>
            <a:r>
              <a:rPr lang="en-US" sz="1800" dirty="0"/>
              <a:t> </a:t>
            </a:r>
            <a:r>
              <a:rPr lang="uk-UA" sz="1800" dirty="0"/>
              <a:t>в </a:t>
            </a:r>
            <a:r>
              <a:rPr lang="en-US" sz="1800" dirty="0">
                <a:solidFill>
                  <a:schemeClr val="accent5">
                    <a:lumMod val="75000"/>
                  </a:schemeClr>
                </a:solidFill>
                <a:latin typeface="Consolas" panose="020B0609020204030204" pitchFamily="49" charset="0"/>
              </a:rPr>
              <a:t>Dollars</a:t>
            </a:r>
            <a:r>
              <a:rPr lang="en-US" sz="1800" dirty="0"/>
              <a:t>, </a:t>
            </a:r>
            <a:r>
              <a:rPr lang="uk-UA" sz="1800" dirty="0"/>
              <a:t>то логічно було б, якби ми могли конвертувати і </a:t>
            </a:r>
            <a:r>
              <a:rPr lang="en-US" sz="1800" dirty="0">
                <a:solidFill>
                  <a:schemeClr val="accent5">
                    <a:lumMod val="75000"/>
                  </a:schemeClr>
                </a:solidFill>
                <a:latin typeface="Consolas" panose="020B0609020204030204" pitchFamily="49" charset="0"/>
              </a:rPr>
              <a:t>Dollars</a:t>
            </a:r>
            <a:r>
              <a:rPr lang="en-US" sz="1800" dirty="0"/>
              <a:t> </a:t>
            </a:r>
            <a:r>
              <a:rPr lang="uk-UA" sz="1800" dirty="0"/>
              <a:t>назад в </a:t>
            </a:r>
            <a:r>
              <a:rPr lang="en-US" sz="1800" dirty="0">
                <a:solidFill>
                  <a:schemeClr val="accent5">
                    <a:lumMod val="75000"/>
                  </a:schemeClr>
                </a:solidFill>
                <a:latin typeface="Consolas" panose="020B0609020204030204" pitchFamily="49" charset="0"/>
              </a:rPr>
              <a:t>int</a:t>
            </a:r>
            <a:r>
              <a:rPr lang="en-US" sz="1800" dirty="0"/>
              <a:t>, </a:t>
            </a:r>
            <a:r>
              <a:rPr lang="uk-UA" sz="1800" dirty="0"/>
              <a:t>чи не так? Іноді це може бути корисно.</a:t>
            </a:r>
          </a:p>
        </p:txBody>
      </p:sp>
      <p:pic>
        <p:nvPicPr>
          <p:cNvPr id="5" name="Рисунок 4">
            <a:extLst>
              <a:ext uri="{FF2B5EF4-FFF2-40B4-BE49-F238E27FC236}">
                <a16:creationId xmlns:a16="http://schemas.microsoft.com/office/drawing/2014/main" id="{F3107815-334F-4352-AC11-578AB62CDC12}"/>
              </a:ext>
            </a:extLst>
          </p:cNvPr>
          <p:cNvPicPr>
            <a:picLocks noChangeAspect="1"/>
          </p:cNvPicPr>
          <p:nvPr/>
        </p:nvPicPr>
        <p:blipFill>
          <a:blip r:embed="rId2"/>
          <a:stretch>
            <a:fillRect/>
          </a:stretch>
        </p:blipFill>
        <p:spPr>
          <a:xfrm>
            <a:off x="2565564" y="-138753"/>
            <a:ext cx="7060869" cy="4348335"/>
          </a:xfrm>
          <a:prstGeom prst="rect">
            <a:avLst/>
          </a:prstGeom>
        </p:spPr>
      </p:pic>
    </p:spTree>
    <p:extLst>
      <p:ext uri="{BB962C8B-B14F-4D97-AF65-F5344CB8AC3E}">
        <p14:creationId xmlns:p14="http://schemas.microsoft.com/office/powerpoint/2010/main" val="3142572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операцій</a:t>
            </a:r>
            <a:r>
              <a:rPr lang="ru-RU" b="1" dirty="0"/>
              <a:t> </a:t>
            </a:r>
            <a:r>
              <a:rPr lang="ru-RU" b="1" dirty="0" err="1"/>
              <a:t>конвертації</a:t>
            </a:r>
            <a:r>
              <a:rPr lang="ru-RU" b="1" dirty="0"/>
              <a:t> </a:t>
            </a:r>
            <a:r>
              <a:rPr lang="ru-RU" b="1" dirty="0" err="1"/>
              <a:t>типів</a:t>
            </a:r>
            <a:r>
              <a:rPr lang="ru-RU" b="1" dirty="0"/>
              <a:t> </a:t>
            </a:r>
            <a:r>
              <a:rPr lang="ru-RU" b="1" dirty="0" err="1"/>
              <a:t>даних</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наступному прикладі ми використовуємо метод </a:t>
            </a:r>
            <a:r>
              <a:rPr lang="en-US" sz="1800" dirty="0" err="1">
                <a:solidFill>
                  <a:schemeClr val="accent5">
                    <a:lumMod val="75000"/>
                  </a:schemeClr>
                </a:solidFill>
                <a:latin typeface="Consolas" panose="020B0609020204030204" pitchFamily="49" charset="0"/>
              </a:rPr>
              <a:t>getDollars</a:t>
            </a:r>
            <a:r>
              <a:rPr lang="en-US" sz="1800" dirty="0">
                <a:solidFill>
                  <a:schemeClr val="accent5">
                    <a:lumMod val="75000"/>
                  </a:schemeClr>
                </a:solidFill>
                <a:latin typeface="Consolas" panose="020B0609020204030204" pitchFamily="49" charset="0"/>
              </a:rPr>
              <a:t>()</a:t>
            </a:r>
            <a:r>
              <a:rPr lang="en-US" sz="1800" dirty="0"/>
              <a:t> </a:t>
            </a:r>
            <a:r>
              <a:rPr lang="uk-UA" sz="1800" dirty="0"/>
              <a:t>для конвертації значення типу </a:t>
            </a:r>
            <a:r>
              <a:rPr lang="en-US" sz="1800" dirty="0">
                <a:solidFill>
                  <a:schemeClr val="accent5">
                    <a:lumMod val="75000"/>
                  </a:schemeClr>
                </a:solidFill>
                <a:latin typeface="Consolas" panose="020B0609020204030204" pitchFamily="49" charset="0"/>
              </a:rPr>
              <a:t>Dollars</a:t>
            </a:r>
            <a:r>
              <a:rPr lang="en-US" sz="1800" dirty="0"/>
              <a:t> </a:t>
            </a:r>
            <a:r>
              <a:rPr lang="uk-UA" sz="1800" dirty="0"/>
              <a:t>в тип </a:t>
            </a:r>
            <a:r>
              <a:rPr lang="en-US" sz="1800" dirty="0">
                <a:solidFill>
                  <a:schemeClr val="accent5">
                    <a:lumMod val="75000"/>
                  </a:schemeClr>
                </a:solidFill>
                <a:latin typeface="Consolas" panose="020B0609020204030204" pitchFamily="49" charset="0"/>
              </a:rPr>
              <a:t>int</a:t>
            </a:r>
            <a:r>
              <a:rPr lang="en-US" sz="1800" dirty="0"/>
              <a:t> </a:t>
            </a:r>
            <a:r>
              <a:rPr lang="uk-UA" sz="1800" dirty="0"/>
              <a:t>для його подальшого виводу через функцію </a:t>
            </a:r>
            <a:r>
              <a:rPr lang="en-US" sz="1800" dirty="0" err="1">
                <a:solidFill>
                  <a:schemeClr val="accent5">
                    <a:lumMod val="75000"/>
                  </a:schemeClr>
                </a:solidFill>
                <a:latin typeface="Consolas" panose="020B0609020204030204" pitchFamily="49" charset="0"/>
              </a:rPr>
              <a:t>printInt</a:t>
            </a:r>
            <a:r>
              <a:rPr lang="en-US" sz="1800" dirty="0">
                <a:solidFill>
                  <a:schemeClr val="accent5">
                    <a:lumMod val="75000"/>
                  </a:schemeClr>
                </a:solidFill>
                <a:latin typeface="Consolas" panose="020B0609020204030204" pitchFamily="49" charset="0"/>
              </a:rPr>
              <a: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Погодьтеся</a:t>
            </a:r>
            <a:r>
              <a:rPr lang="ru-RU" sz="1800" dirty="0"/>
              <a:t>, </a:t>
            </a:r>
            <a:r>
              <a:rPr lang="ru-RU" sz="1800" dirty="0" err="1"/>
              <a:t>викликати</a:t>
            </a:r>
            <a:r>
              <a:rPr lang="ru-RU" sz="1800" dirty="0"/>
              <a:t> кожного разу метод </a:t>
            </a:r>
            <a:r>
              <a:rPr lang="ru-RU" sz="1800" dirty="0" err="1">
                <a:solidFill>
                  <a:schemeClr val="accent5">
                    <a:lumMod val="75000"/>
                  </a:schemeClr>
                </a:solidFill>
                <a:latin typeface="Consolas" panose="020B0609020204030204" pitchFamily="49" charset="0"/>
              </a:rPr>
              <a:t>getDollars</a:t>
            </a:r>
            <a:r>
              <a:rPr lang="ru-RU" sz="1800" dirty="0">
                <a:solidFill>
                  <a:schemeClr val="accent5">
                    <a:lumMod val="75000"/>
                  </a:schemeClr>
                </a:solidFill>
                <a:latin typeface="Consolas" panose="020B0609020204030204" pitchFamily="49" charset="0"/>
              </a:rPr>
              <a:t>()</a:t>
            </a:r>
            <a:r>
              <a:rPr lang="ru-RU" sz="1800" dirty="0">
                <a:solidFill>
                  <a:schemeClr val="accent5">
                    <a:lumMod val="75000"/>
                  </a:schemeClr>
                </a:solidFill>
              </a:rPr>
              <a:t> </a:t>
            </a:r>
            <a:r>
              <a:rPr lang="ru-RU" sz="1800" dirty="0"/>
              <a:t>не </a:t>
            </a:r>
            <a:r>
              <a:rPr lang="ru-RU" sz="1800" dirty="0" err="1"/>
              <a:t>дуже</a:t>
            </a:r>
            <a:r>
              <a:rPr lang="ru-RU" sz="1800" dirty="0"/>
              <a:t> </a:t>
            </a:r>
            <a:r>
              <a:rPr lang="ru-RU" sz="1800" dirty="0" err="1"/>
              <a:t>зручно</a:t>
            </a:r>
            <a:r>
              <a:rPr lang="ru-RU" sz="1800" dirty="0"/>
              <a:t>. </a:t>
            </a:r>
            <a:r>
              <a:rPr lang="ru-RU" sz="1800" dirty="0" err="1"/>
              <a:t>Було</a:t>
            </a:r>
            <a:r>
              <a:rPr lang="ru-RU" sz="1800" dirty="0"/>
              <a:t> б </a:t>
            </a:r>
            <a:r>
              <a:rPr lang="ru-RU" sz="1800" dirty="0" err="1"/>
              <a:t>простіше</a:t>
            </a:r>
            <a:r>
              <a:rPr lang="ru-RU" sz="1800" dirty="0"/>
              <a:t> </a:t>
            </a:r>
            <a:r>
              <a:rPr lang="ru-RU" sz="1800" dirty="0" err="1"/>
              <a:t>перевантажити</a:t>
            </a:r>
            <a:r>
              <a:rPr lang="ru-RU" sz="1800" dirty="0"/>
              <a:t> </a:t>
            </a:r>
            <a:r>
              <a:rPr lang="ru-RU" sz="1800" dirty="0" err="1"/>
              <a:t>операцію</a:t>
            </a:r>
            <a:r>
              <a:rPr lang="ru-RU" sz="1800" dirty="0"/>
              <a:t> </a:t>
            </a:r>
            <a:r>
              <a:rPr lang="ru-RU" sz="1800" dirty="0" err="1"/>
              <a:t>конвертації</a:t>
            </a:r>
            <a:r>
              <a:rPr lang="ru-RU" sz="1800" dirty="0"/>
              <a:t> </a:t>
            </a:r>
            <a:r>
              <a:rPr lang="ru-RU" sz="1800" dirty="0" err="1"/>
              <a:t>значень</a:t>
            </a:r>
            <a:r>
              <a:rPr lang="ru-RU" sz="1800" dirty="0"/>
              <a:t> типу </a:t>
            </a:r>
            <a:r>
              <a:rPr lang="ru-RU" sz="1800" dirty="0" err="1">
                <a:solidFill>
                  <a:schemeClr val="accent5">
                    <a:lumMod val="75000"/>
                  </a:schemeClr>
                </a:solidFill>
                <a:latin typeface="Consolas" panose="020B0609020204030204" pitchFamily="49" charset="0"/>
              </a:rPr>
              <a:t>Dollars</a:t>
            </a:r>
            <a:r>
              <a:rPr lang="ru-RU" sz="1800" dirty="0"/>
              <a:t> в тип </a:t>
            </a:r>
            <a:r>
              <a:rPr lang="ru-RU" sz="1800" dirty="0" err="1">
                <a:solidFill>
                  <a:schemeClr val="accent5">
                    <a:lumMod val="75000"/>
                  </a:schemeClr>
                </a:solidFill>
                <a:latin typeface="Consolas" panose="020B0609020204030204" pitchFamily="49" charset="0"/>
              </a:rPr>
              <a:t>int</a:t>
            </a:r>
            <a:r>
              <a:rPr lang="ru-RU" sz="1800" dirty="0"/>
              <a:t>. Робиться </a:t>
            </a:r>
            <a:r>
              <a:rPr lang="ru-RU" sz="1800" dirty="0" err="1"/>
              <a:t>це</a:t>
            </a:r>
            <a:r>
              <a:rPr lang="ru-RU" sz="1800" dirty="0"/>
              <a:t> </a:t>
            </a:r>
            <a:r>
              <a:rPr lang="ru-RU" sz="1800" dirty="0" err="1"/>
              <a:t>наступним</a:t>
            </a:r>
            <a:r>
              <a:rPr lang="ru-RU" sz="1800" dirty="0"/>
              <a:t> чином:</a:t>
            </a:r>
            <a:endParaRPr lang="uk-UA" sz="1800" dirty="0"/>
          </a:p>
        </p:txBody>
      </p:sp>
      <p:pic>
        <p:nvPicPr>
          <p:cNvPr id="5" name="Рисунок 4">
            <a:extLst>
              <a:ext uri="{FF2B5EF4-FFF2-40B4-BE49-F238E27FC236}">
                <a16:creationId xmlns:a16="http://schemas.microsoft.com/office/drawing/2014/main" id="{1E93E0D8-E33C-4E99-A963-78F6EFE38949}"/>
              </a:ext>
            </a:extLst>
          </p:cNvPr>
          <p:cNvPicPr>
            <a:picLocks noChangeAspect="1"/>
          </p:cNvPicPr>
          <p:nvPr/>
        </p:nvPicPr>
        <p:blipFill>
          <a:blip r:embed="rId2"/>
          <a:stretch>
            <a:fillRect/>
          </a:stretch>
        </p:blipFill>
        <p:spPr>
          <a:xfrm>
            <a:off x="3716568" y="1732621"/>
            <a:ext cx="4758861" cy="3007212"/>
          </a:xfrm>
          <a:prstGeom prst="rect">
            <a:avLst/>
          </a:prstGeom>
        </p:spPr>
      </p:pic>
    </p:spTree>
    <p:extLst>
      <p:ext uri="{BB962C8B-B14F-4D97-AF65-F5344CB8AC3E}">
        <p14:creationId xmlns:p14="http://schemas.microsoft.com/office/powerpoint/2010/main" val="377161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E277656-89E8-487A-8906-055D515B5E62}"/>
              </a:ext>
            </a:extLst>
          </p:cNvPr>
          <p:cNvPicPr>
            <a:picLocks noChangeAspect="1"/>
          </p:cNvPicPr>
          <p:nvPr/>
        </p:nvPicPr>
        <p:blipFill>
          <a:blip r:embed="rId2"/>
          <a:stretch>
            <a:fillRect/>
          </a:stretch>
        </p:blipFill>
        <p:spPr>
          <a:xfrm>
            <a:off x="0" y="225263"/>
            <a:ext cx="12192000" cy="6407474"/>
          </a:xfrm>
          <a:prstGeom prst="rect">
            <a:avLst/>
          </a:prstGeom>
        </p:spPr>
      </p:pic>
    </p:spTree>
    <p:extLst>
      <p:ext uri="{BB962C8B-B14F-4D97-AF65-F5344CB8AC3E}">
        <p14:creationId xmlns:p14="http://schemas.microsoft.com/office/powerpoint/2010/main" val="9947284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є дві речі, на які слід звернути увагу:</a:t>
            </a:r>
          </a:p>
          <a:p>
            <a:pPr marL="882900" indent="-342900">
              <a:lnSpc>
                <a:spcPct val="150000"/>
              </a:lnSpc>
              <a:spcBef>
                <a:spcPts val="0"/>
              </a:spcBef>
              <a:buFont typeface="+mj-lt"/>
              <a:buAutoNum type="arabicPeriod"/>
            </a:pPr>
            <a:r>
              <a:rPr lang="uk-UA" sz="1800" dirty="0"/>
              <a:t>   В якості функції перевантаження використовується метод </a:t>
            </a:r>
            <a:r>
              <a:rPr lang="en-US" sz="1800" dirty="0">
                <a:solidFill>
                  <a:schemeClr val="accent5">
                    <a:lumMod val="75000"/>
                  </a:schemeClr>
                </a:solidFill>
                <a:latin typeface="Consolas" panose="020B0609020204030204" pitchFamily="49" charset="0"/>
              </a:rPr>
              <a:t>operator int()</a:t>
            </a:r>
            <a:r>
              <a:rPr lang="en-US" sz="1800" dirty="0"/>
              <a:t>. </a:t>
            </a:r>
            <a:r>
              <a:rPr lang="uk-UA" sz="1800" dirty="0"/>
              <a:t>Зверніть увагу, між словом </a:t>
            </a:r>
            <a:r>
              <a:rPr lang="en-US" sz="1800" dirty="0">
                <a:solidFill>
                  <a:schemeClr val="accent5">
                    <a:lumMod val="75000"/>
                  </a:schemeClr>
                </a:solidFill>
                <a:latin typeface="Consolas" panose="020B0609020204030204" pitchFamily="49" charset="0"/>
              </a:rPr>
              <a:t>operator</a:t>
            </a:r>
            <a:r>
              <a:rPr lang="en-US" sz="1800" dirty="0"/>
              <a:t> </a:t>
            </a:r>
            <a:r>
              <a:rPr lang="uk-UA" sz="1800" dirty="0"/>
              <a:t>і типом, в який ми хочемо виконати конвертацію (в даному випадку, тип </a:t>
            </a:r>
            <a:r>
              <a:rPr lang="en-US" sz="1800" dirty="0">
                <a:solidFill>
                  <a:schemeClr val="accent5">
                    <a:lumMod val="75000"/>
                  </a:schemeClr>
                </a:solidFill>
                <a:latin typeface="Consolas" panose="020B0609020204030204" pitchFamily="49" charset="0"/>
              </a:rPr>
              <a:t>int</a:t>
            </a:r>
            <a:r>
              <a:rPr lang="en-US" sz="1800" dirty="0"/>
              <a:t>), </a:t>
            </a:r>
            <a:r>
              <a:rPr lang="uk-UA" sz="1800" dirty="0"/>
              <a:t>знаходиться </a:t>
            </a:r>
            <a:r>
              <a:rPr lang="uk-UA" sz="1800" dirty="0">
                <a:solidFill>
                  <a:schemeClr val="accent5">
                    <a:lumMod val="75000"/>
                  </a:schemeClr>
                </a:solidFill>
                <a:latin typeface="Consolas" panose="020B0609020204030204" pitchFamily="49" charset="0"/>
              </a:rPr>
              <a:t>пробіл</a:t>
            </a:r>
            <a:r>
              <a:rPr lang="uk-UA" sz="1800" dirty="0"/>
              <a:t>.</a:t>
            </a:r>
          </a:p>
          <a:p>
            <a:pPr marL="882900" indent="-342900">
              <a:lnSpc>
                <a:spcPct val="150000"/>
              </a:lnSpc>
              <a:spcBef>
                <a:spcPts val="0"/>
              </a:spcBef>
              <a:buFont typeface="+mj-lt"/>
              <a:buAutoNum type="arabicPeriod"/>
            </a:pPr>
            <a:r>
              <a:rPr lang="uk-UA" sz="1800" dirty="0"/>
              <a:t>   Функція перевантаження не має типу повернення. Мова </a:t>
            </a:r>
            <a:r>
              <a:rPr lang="en-US" sz="1800" dirty="0"/>
              <a:t>C++ </a:t>
            </a:r>
            <a:r>
              <a:rPr lang="uk-UA" sz="1800" dirty="0"/>
              <a:t>передбачає, що ви повертатимете коректний тип.</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Тепер функція </a:t>
            </a:r>
            <a:r>
              <a:rPr lang="en-US" sz="1800" dirty="0" err="1">
                <a:solidFill>
                  <a:schemeClr val="accent5">
                    <a:lumMod val="75000"/>
                  </a:schemeClr>
                </a:solidFill>
                <a:latin typeface="Consolas" panose="020B0609020204030204" pitchFamily="49" charset="0"/>
              </a:rPr>
              <a:t>printInt</a:t>
            </a:r>
            <a:r>
              <a:rPr lang="en-US" sz="1800" dirty="0">
                <a:solidFill>
                  <a:schemeClr val="accent5">
                    <a:lumMod val="75000"/>
                  </a:schemeClr>
                </a:solidFill>
                <a:latin typeface="Consolas" panose="020B0609020204030204" pitchFamily="49" charset="0"/>
              </a:rPr>
              <a:t>() </a:t>
            </a:r>
            <a:r>
              <a:rPr lang="uk-UA" sz="1800" dirty="0"/>
              <a:t>викликається простіше:</a:t>
            </a:r>
          </a:p>
        </p:txBody>
      </p:sp>
      <p:pic>
        <p:nvPicPr>
          <p:cNvPr id="5" name="Рисунок 4">
            <a:extLst>
              <a:ext uri="{FF2B5EF4-FFF2-40B4-BE49-F238E27FC236}">
                <a16:creationId xmlns:a16="http://schemas.microsoft.com/office/drawing/2014/main" id="{56127059-D6AF-4FD7-BCE3-BAED57D396CC}"/>
              </a:ext>
            </a:extLst>
          </p:cNvPr>
          <p:cNvPicPr>
            <a:picLocks noChangeAspect="1"/>
          </p:cNvPicPr>
          <p:nvPr/>
        </p:nvPicPr>
        <p:blipFill>
          <a:blip r:embed="rId2"/>
          <a:stretch>
            <a:fillRect/>
          </a:stretch>
        </p:blipFill>
        <p:spPr>
          <a:xfrm>
            <a:off x="3798424" y="4234031"/>
            <a:ext cx="4595149" cy="2429324"/>
          </a:xfrm>
          <a:prstGeom prst="rect">
            <a:avLst/>
          </a:prstGeom>
        </p:spPr>
      </p:pic>
    </p:spTree>
    <p:extLst>
      <p:ext uri="{BB962C8B-B14F-4D97-AF65-F5344CB8AC3E}">
        <p14:creationId xmlns:p14="http://schemas.microsoft.com/office/powerpoint/2010/main" val="17106365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Спочатку компілятор бачить (з визначення </a:t>
            </a:r>
            <a:r>
              <a:rPr lang="en-US" sz="1800" dirty="0" err="1"/>
              <a:t>printInt</a:t>
            </a:r>
            <a:r>
              <a:rPr lang="en-US" sz="1800" dirty="0"/>
              <a:t>()), </a:t>
            </a:r>
            <a:r>
              <a:rPr lang="uk-UA" sz="1800" dirty="0"/>
              <a:t>що функція </a:t>
            </a:r>
            <a:r>
              <a:rPr lang="en-US" sz="1800" dirty="0" err="1"/>
              <a:t>printInt</a:t>
            </a:r>
            <a:r>
              <a:rPr lang="en-US" sz="1800" dirty="0"/>
              <a:t>() </a:t>
            </a:r>
            <a:r>
              <a:rPr lang="uk-UA" sz="1800" dirty="0"/>
              <a:t>повинна приймати </a:t>
            </a:r>
            <a:r>
              <a:rPr lang="uk-UA" sz="1800" dirty="0" err="1"/>
              <a:t>цілочисельний</a:t>
            </a:r>
            <a:r>
              <a:rPr lang="uk-UA" sz="1800" dirty="0"/>
              <a:t> параметр. Потім він бачить, що змінна </a:t>
            </a:r>
            <a:r>
              <a:rPr lang="en-US" sz="1800" dirty="0"/>
              <a:t>dollars </a:t>
            </a:r>
            <a:r>
              <a:rPr lang="uk-UA" sz="1800" dirty="0"/>
              <a:t>не є типу </a:t>
            </a:r>
            <a:r>
              <a:rPr lang="en-US" sz="1800" dirty="0"/>
              <a:t>int. </a:t>
            </a:r>
            <a:r>
              <a:rPr lang="uk-UA" sz="1800" dirty="0"/>
              <a:t>Він дивиться, чи надали ми спосіб конвертації значення типу </a:t>
            </a:r>
            <a:r>
              <a:rPr lang="en-US" sz="1800" dirty="0"/>
              <a:t>Dollars </a:t>
            </a:r>
            <a:r>
              <a:rPr lang="uk-UA" sz="1800" dirty="0"/>
              <a:t>в тип </a:t>
            </a:r>
            <a:r>
              <a:rPr lang="en-US" sz="1800" dirty="0"/>
              <a:t>int. </a:t>
            </a:r>
            <a:r>
              <a:rPr lang="uk-UA" sz="1800" dirty="0"/>
              <a:t>Так як це у нас є, то викликається </a:t>
            </a:r>
            <a:r>
              <a:rPr lang="en-US" sz="1800" dirty="0"/>
              <a:t>operator int(), </a:t>
            </a:r>
            <a:r>
              <a:rPr lang="uk-UA" sz="1800" dirty="0"/>
              <a:t>який повертає значення типу </a:t>
            </a:r>
            <a:r>
              <a:rPr lang="en-US" sz="1800" dirty="0"/>
              <a:t>int, </a:t>
            </a:r>
            <a:r>
              <a:rPr lang="uk-UA" sz="1800" dirty="0"/>
              <a:t>і це значення передається в </a:t>
            </a:r>
            <a:r>
              <a:rPr lang="en-US" sz="1800" dirty="0" err="1"/>
              <a:t>printInt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Тепер ми можемо явно конвертувати об’єкт класу </a:t>
            </a:r>
            <a:r>
              <a:rPr lang="en-US" sz="1800" dirty="0"/>
              <a:t>Dollars </a:t>
            </a:r>
            <a:r>
              <a:rPr lang="uk-UA" sz="1800" dirty="0"/>
              <a:t>в тип </a:t>
            </a:r>
            <a:r>
              <a:rPr lang="en-US" sz="1800" dirty="0"/>
              <a:t>int: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b="1" dirty="0">
              <a:highlight>
                <a:srgbClr val="00FF00"/>
              </a:highlight>
            </a:endParaRPr>
          </a:p>
          <a:p>
            <a:pPr marL="540000" indent="360000">
              <a:lnSpc>
                <a:spcPct val="150000"/>
              </a:lnSpc>
              <a:spcBef>
                <a:spcPts val="0"/>
              </a:spcBef>
              <a:buNone/>
            </a:pPr>
            <a:r>
              <a:rPr lang="ru-RU" sz="1800" b="1" dirty="0">
                <a:highlight>
                  <a:srgbClr val="00FF00"/>
                </a:highlight>
              </a:rPr>
              <a:t>Ви можете </a:t>
            </a:r>
            <a:r>
              <a:rPr lang="ru-RU" sz="1800" b="1" dirty="0" err="1">
                <a:highlight>
                  <a:srgbClr val="00FF00"/>
                </a:highlight>
              </a:rPr>
              <a:t>перевантажувати</a:t>
            </a:r>
            <a:r>
              <a:rPr lang="ru-RU" sz="1800" b="1" dirty="0">
                <a:highlight>
                  <a:srgbClr val="00FF00"/>
                </a:highlight>
              </a:rPr>
              <a:t> </a:t>
            </a:r>
            <a:r>
              <a:rPr lang="ru-RU" sz="1800" b="1" dirty="0" err="1">
                <a:highlight>
                  <a:srgbClr val="00FF00"/>
                </a:highlight>
              </a:rPr>
              <a:t>операції</a:t>
            </a:r>
            <a:r>
              <a:rPr lang="ru-RU" sz="1800" b="1" dirty="0">
                <a:highlight>
                  <a:srgbClr val="00FF00"/>
                </a:highlight>
              </a:rPr>
              <a:t> </a:t>
            </a:r>
            <a:r>
              <a:rPr lang="ru-RU" sz="1800" b="1" dirty="0" err="1">
                <a:highlight>
                  <a:srgbClr val="00FF00"/>
                </a:highlight>
              </a:rPr>
              <a:t>перетворення</a:t>
            </a:r>
            <a:r>
              <a:rPr lang="ru-RU" sz="1800" b="1" dirty="0">
                <a:highlight>
                  <a:srgbClr val="00FF00"/>
                </a:highlight>
              </a:rPr>
              <a:t> будь-</a:t>
            </a:r>
            <a:r>
              <a:rPr lang="ru-RU" sz="1800" b="1" dirty="0" err="1">
                <a:highlight>
                  <a:srgbClr val="00FF00"/>
                </a:highlight>
              </a:rPr>
              <a:t>яких</a:t>
            </a:r>
            <a:r>
              <a:rPr lang="ru-RU" sz="1800" b="1" dirty="0">
                <a:highlight>
                  <a:srgbClr val="00FF00"/>
                </a:highlight>
              </a:rPr>
              <a:t> </a:t>
            </a:r>
            <a:r>
              <a:rPr lang="ru-RU" sz="1800" b="1" dirty="0" err="1">
                <a:highlight>
                  <a:srgbClr val="00FF00"/>
                </a:highlight>
              </a:rPr>
              <a:t>типів</a:t>
            </a:r>
            <a:r>
              <a:rPr lang="ru-RU" sz="1800" b="1" dirty="0">
                <a:highlight>
                  <a:srgbClr val="00FF00"/>
                </a:highlight>
              </a:rPr>
              <a:t> </a:t>
            </a:r>
            <a:r>
              <a:rPr lang="ru-RU" sz="1800" b="1" dirty="0" err="1">
                <a:highlight>
                  <a:srgbClr val="00FF00"/>
                </a:highlight>
              </a:rPr>
              <a:t>даних</a:t>
            </a:r>
            <a:r>
              <a:rPr lang="ru-RU" sz="1800" b="1" dirty="0">
                <a:highlight>
                  <a:srgbClr val="00FF00"/>
                </a:highlight>
              </a:rPr>
              <a:t>, </a:t>
            </a:r>
            <a:r>
              <a:rPr lang="ru-RU" sz="1800" b="1" dirty="0" err="1">
                <a:highlight>
                  <a:srgbClr val="00FF00"/>
                </a:highlight>
              </a:rPr>
              <a:t>включаючи</a:t>
            </a:r>
            <a:r>
              <a:rPr lang="ru-RU" sz="1800" b="1" dirty="0">
                <a:highlight>
                  <a:srgbClr val="00FF00"/>
                </a:highlight>
              </a:rPr>
              <a:t> </a:t>
            </a:r>
            <a:r>
              <a:rPr lang="ru-RU" sz="1800" b="1" dirty="0" err="1">
                <a:highlight>
                  <a:srgbClr val="00FF00"/>
                </a:highlight>
              </a:rPr>
              <a:t>ваші</a:t>
            </a:r>
            <a:r>
              <a:rPr lang="ru-RU" sz="1800" b="1" dirty="0">
                <a:highlight>
                  <a:srgbClr val="00FF00"/>
                </a:highlight>
              </a:rPr>
              <a:t> </a:t>
            </a:r>
            <a:r>
              <a:rPr lang="ru-RU" sz="1800" b="1" dirty="0" err="1">
                <a:highlight>
                  <a:srgbClr val="00FF00"/>
                </a:highlight>
              </a:rPr>
              <a:t>власні</a:t>
            </a:r>
            <a:r>
              <a:rPr lang="ru-RU" sz="1800" b="1" dirty="0">
                <a:highlight>
                  <a:srgbClr val="00FF00"/>
                </a:highlight>
              </a:rPr>
              <a:t> (</a:t>
            </a:r>
            <a:r>
              <a:rPr lang="ru-RU" sz="1800" b="1" dirty="0" err="1">
                <a:highlight>
                  <a:srgbClr val="00FF00"/>
                </a:highlight>
              </a:rPr>
              <a:t>користувацькі</a:t>
            </a:r>
            <a:r>
              <a:rPr lang="ru-RU" sz="1800" b="1" dirty="0">
                <a:highlight>
                  <a:srgbClr val="00FF00"/>
                </a:highlight>
              </a:rPr>
              <a:t>) типи </a:t>
            </a:r>
            <a:r>
              <a:rPr lang="ru-RU" sz="1800" b="1" dirty="0" err="1">
                <a:highlight>
                  <a:srgbClr val="00FF00"/>
                </a:highlight>
              </a:rPr>
              <a:t>даних</a:t>
            </a:r>
            <a:r>
              <a:rPr lang="ru-RU" sz="1800" b="1" dirty="0">
                <a:highlight>
                  <a:srgbClr val="00FF00"/>
                </a:highlight>
              </a:rPr>
              <a:t>!</a:t>
            </a:r>
            <a:endParaRPr lang="uk-UA" sz="1800" b="1" dirty="0">
              <a:highlight>
                <a:srgbClr val="00FF00"/>
              </a:highlight>
            </a:endParaRPr>
          </a:p>
        </p:txBody>
      </p:sp>
      <p:pic>
        <p:nvPicPr>
          <p:cNvPr id="5" name="Рисунок 4">
            <a:extLst>
              <a:ext uri="{FF2B5EF4-FFF2-40B4-BE49-F238E27FC236}">
                <a16:creationId xmlns:a16="http://schemas.microsoft.com/office/drawing/2014/main" id="{2F1DB1C4-6582-4858-AFE2-EED34FA0B171}"/>
              </a:ext>
            </a:extLst>
          </p:cNvPr>
          <p:cNvPicPr>
            <a:picLocks noChangeAspect="1"/>
          </p:cNvPicPr>
          <p:nvPr/>
        </p:nvPicPr>
        <p:blipFill>
          <a:blip r:embed="rId2"/>
          <a:stretch>
            <a:fillRect/>
          </a:stretch>
        </p:blipFill>
        <p:spPr>
          <a:xfrm>
            <a:off x="3323862" y="3429000"/>
            <a:ext cx="5544273" cy="1425307"/>
          </a:xfrm>
          <a:prstGeom prst="rect">
            <a:avLst/>
          </a:prstGeom>
        </p:spPr>
      </p:pic>
    </p:spTree>
    <p:extLst>
      <p:ext uri="{BB962C8B-B14F-4D97-AF65-F5344CB8AC3E}">
        <p14:creationId xmlns:p14="http://schemas.microsoft.com/office/powerpoint/2010/main" val="13975979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0EECDBA-564F-4BAF-A8A0-2E8B24444738}"/>
              </a:ext>
            </a:extLst>
          </p:cNvPr>
          <p:cNvPicPr>
            <a:picLocks noChangeAspect="1"/>
          </p:cNvPicPr>
          <p:nvPr/>
        </p:nvPicPr>
        <p:blipFill>
          <a:blip r:embed="rId2"/>
          <a:stretch>
            <a:fillRect/>
          </a:stretch>
        </p:blipFill>
        <p:spPr>
          <a:xfrm>
            <a:off x="3058955" y="0"/>
            <a:ext cx="4893469" cy="6858000"/>
          </a:xfrm>
          <a:prstGeom prst="rect">
            <a:avLst/>
          </a:prstGeom>
        </p:spPr>
      </p:pic>
      <p:pic>
        <p:nvPicPr>
          <p:cNvPr id="7" name="Рисунок 6">
            <a:extLst>
              <a:ext uri="{FF2B5EF4-FFF2-40B4-BE49-F238E27FC236}">
                <a16:creationId xmlns:a16="http://schemas.microsoft.com/office/drawing/2014/main" id="{F55F9EC8-9D32-4C09-9E51-3AD10267CEFB}"/>
              </a:ext>
            </a:extLst>
          </p:cNvPr>
          <p:cNvPicPr>
            <a:picLocks noChangeAspect="1"/>
          </p:cNvPicPr>
          <p:nvPr/>
        </p:nvPicPr>
        <p:blipFill>
          <a:blip r:embed="rId3"/>
          <a:stretch>
            <a:fillRect/>
          </a:stretch>
        </p:blipFill>
        <p:spPr>
          <a:xfrm>
            <a:off x="8241791" y="5304886"/>
            <a:ext cx="3848637" cy="1390844"/>
          </a:xfrm>
          <a:prstGeom prst="rect">
            <a:avLst/>
          </a:prstGeom>
        </p:spPr>
      </p:pic>
    </p:spTree>
    <p:extLst>
      <p:ext uri="{BB962C8B-B14F-4D97-AF65-F5344CB8AC3E}">
        <p14:creationId xmlns:p14="http://schemas.microsoft.com/office/powerpoint/2010/main" val="19381004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Конструктори</a:t>
            </a:r>
            <a:r>
              <a:rPr lang="ru-RU" b="1" dirty="0"/>
              <a:t> </a:t>
            </a:r>
            <a:r>
              <a:rPr lang="ru-RU" b="1" dirty="0" err="1"/>
              <a:t>конвертації</a:t>
            </a:r>
            <a:r>
              <a:rPr lang="ru-RU" b="1" dirty="0"/>
              <a:t>, </a:t>
            </a:r>
            <a:r>
              <a:rPr lang="ru-RU" b="1" dirty="0" err="1"/>
              <a:t>ключові</a:t>
            </a:r>
            <a:r>
              <a:rPr lang="ru-RU" b="1" dirty="0"/>
              <a:t> слова </a:t>
            </a:r>
            <a:r>
              <a:rPr lang="ru-RU" b="1" dirty="0" err="1"/>
              <a:t>explicit</a:t>
            </a:r>
            <a:r>
              <a:rPr lang="ru-RU" b="1" dirty="0"/>
              <a:t> і </a:t>
            </a:r>
            <a:r>
              <a:rPr lang="ru-RU" b="1" dirty="0" err="1"/>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За </a:t>
            </a:r>
            <a:r>
              <a:rPr lang="ru-RU" sz="1800" b="1" dirty="0" err="1">
                <a:highlight>
                  <a:srgbClr val="00FF00"/>
                </a:highlight>
              </a:rPr>
              <a:t>замовчуванням</a:t>
            </a:r>
            <a:r>
              <a:rPr lang="ru-RU" sz="1800" b="1" dirty="0">
                <a:highlight>
                  <a:srgbClr val="00FF00"/>
                </a:highlight>
              </a:rPr>
              <a:t> </a:t>
            </a:r>
            <a:r>
              <a:rPr lang="ru-RU" sz="1800" b="1" dirty="0" err="1">
                <a:highlight>
                  <a:srgbClr val="00FF00"/>
                </a:highlight>
              </a:rPr>
              <a:t>мова</a:t>
            </a:r>
            <a:r>
              <a:rPr lang="ru-RU" sz="1800" b="1" dirty="0">
                <a:highlight>
                  <a:srgbClr val="00FF00"/>
                </a:highlight>
              </a:rPr>
              <a:t> C++ </a:t>
            </a:r>
            <a:r>
              <a:rPr lang="ru-RU" sz="1800" b="1" dirty="0" err="1">
                <a:highlight>
                  <a:srgbClr val="00FF00"/>
                </a:highlight>
              </a:rPr>
              <a:t>обробляє</a:t>
            </a:r>
            <a:r>
              <a:rPr lang="ru-RU" sz="1800" b="1" dirty="0">
                <a:highlight>
                  <a:srgbClr val="00FF00"/>
                </a:highlight>
              </a:rPr>
              <a:t> будь-</a:t>
            </a:r>
            <a:r>
              <a:rPr lang="ru-RU" sz="1800" b="1" dirty="0" err="1">
                <a:highlight>
                  <a:srgbClr val="00FF00"/>
                </a:highlight>
              </a:rPr>
              <a:t>який</a:t>
            </a:r>
            <a:r>
              <a:rPr lang="ru-RU" sz="1800" b="1" dirty="0">
                <a:highlight>
                  <a:srgbClr val="00FF00"/>
                </a:highlight>
              </a:rPr>
              <a:t> конструктор, як оператор </a:t>
            </a:r>
            <a:r>
              <a:rPr lang="ru-RU" sz="1800" b="1" dirty="0" err="1">
                <a:highlight>
                  <a:srgbClr val="00FF00"/>
                </a:highlight>
              </a:rPr>
              <a:t>неявної</a:t>
            </a:r>
            <a:r>
              <a:rPr lang="ru-RU" sz="1800" b="1" dirty="0">
                <a:highlight>
                  <a:srgbClr val="00FF00"/>
                </a:highlight>
              </a:rPr>
              <a:t> </a:t>
            </a:r>
            <a:r>
              <a:rPr lang="ru-RU" sz="1800" b="1" dirty="0" err="1">
                <a:highlight>
                  <a:srgbClr val="00FF00"/>
                </a:highlight>
              </a:rPr>
              <a:t>конвертації</a:t>
            </a:r>
            <a:r>
              <a:rPr lang="ru-RU" sz="1800" dirty="0"/>
              <a:t>. </a:t>
            </a:r>
            <a:r>
              <a:rPr lang="ru-RU" sz="1800" dirty="0" err="1"/>
              <a:t>Розглянемо</a:t>
            </a:r>
            <a:r>
              <a:rPr lang="ru-RU" sz="1800" dirty="0"/>
              <a:t> </a:t>
            </a:r>
            <a:r>
              <a:rPr lang="ru-RU" sz="1800" dirty="0" err="1"/>
              <a:t>наступну</a:t>
            </a:r>
            <a:r>
              <a:rPr lang="ru-RU" sz="1800" dirty="0"/>
              <a:t> </a:t>
            </a:r>
            <a:r>
              <a:rPr lang="ru-RU" sz="1800" dirty="0" err="1"/>
              <a:t>програму</a:t>
            </a:r>
            <a:r>
              <a:rPr lang="ru-RU" sz="1800" dirty="0"/>
              <a:t>:</a:t>
            </a:r>
            <a:endParaRPr lang="uk-UA" sz="1800" dirty="0"/>
          </a:p>
        </p:txBody>
      </p:sp>
      <p:pic>
        <p:nvPicPr>
          <p:cNvPr id="5" name="Рисунок 4">
            <a:extLst>
              <a:ext uri="{FF2B5EF4-FFF2-40B4-BE49-F238E27FC236}">
                <a16:creationId xmlns:a16="http://schemas.microsoft.com/office/drawing/2014/main" id="{2D4B849F-171B-4E6B-A45B-F868B56BDA39}"/>
              </a:ext>
            </a:extLst>
          </p:cNvPr>
          <p:cNvPicPr>
            <a:picLocks noChangeAspect="1"/>
          </p:cNvPicPr>
          <p:nvPr/>
        </p:nvPicPr>
        <p:blipFill>
          <a:blip r:embed="rId2"/>
          <a:stretch>
            <a:fillRect/>
          </a:stretch>
        </p:blipFill>
        <p:spPr>
          <a:xfrm>
            <a:off x="3250346" y="1408047"/>
            <a:ext cx="5691307" cy="5449952"/>
          </a:xfrm>
          <a:prstGeom prst="rect">
            <a:avLst/>
          </a:prstGeom>
        </p:spPr>
      </p:pic>
    </p:spTree>
    <p:extLst>
      <p:ext uri="{BB962C8B-B14F-4D97-AF65-F5344CB8AC3E}">
        <p14:creationId xmlns:p14="http://schemas.microsoft.com/office/powerpoint/2010/main" val="762280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Інші</a:t>
            </a:r>
            <a:r>
              <a:rPr lang="ru-RU" sz="3200" b="1" dirty="0"/>
              <a:t> </a:t>
            </a:r>
            <a:r>
              <a:rPr lang="ru-RU" sz="3200" b="1" dirty="0" err="1"/>
              <a:t>вкладені</a:t>
            </a:r>
            <a:r>
              <a:rPr lang="ru-RU" sz="3200" b="1" dirty="0"/>
              <a:t> </a:t>
            </a:r>
            <a:r>
              <a:rPr lang="ru-RU" sz="3200" b="1" dirty="0" err="1"/>
              <a:t>користувацькі</a:t>
            </a:r>
            <a:r>
              <a:rPr lang="ru-RU" sz="3200" b="1" dirty="0"/>
              <a:t> типи </a:t>
            </a:r>
            <a:r>
              <a:rPr lang="ru-RU" sz="3200" b="1" dirty="0" err="1"/>
              <a:t>даних</a:t>
            </a:r>
            <a:r>
              <a:rPr lang="ru-RU" sz="3200" b="1" dirty="0"/>
              <a:t> в </a:t>
            </a:r>
            <a:r>
              <a:rPr lang="ru-RU" sz="3200" b="1" dirty="0" err="1"/>
              <a:t>класах</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Хоча перерахування є найбільш поширеним вкладеним користувацьким типом даних всередині класів</a:t>
            </a:r>
            <a:r>
              <a:rPr lang="uk-UA" sz="1800" dirty="0"/>
              <a:t>, мова </a:t>
            </a:r>
            <a:r>
              <a:rPr lang="en-US" sz="1800" dirty="0"/>
              <a:t>C++ </a:t>
            </a:r>
            <a:r>
              <a:rPr lang="uk-UA" sz="1800" dirty="0"/>
              <a:t>також дозволяє визначати і інші користувацькі типи всередині класів, такі як псевдоніми типів (</a:t>
            </a:r>
            <a:r>
              <a:rPr lang="en-US" sz="1800" dirty="0">
                <a:solidFill>
                  <a:schemeClr val="accent5">
                    <a:lumMod val="75000"/>
                  </a:schemeClr>
                </a:solidFill>
                <a:latin typeface="Consolas" panose="020B0609020204030204" pitchFamily="49" charset="0"/>
              </a:rPr>
              <a:t>typedef</a:t>
            </a:r>
            <a:r>
              <a:rPr lang="en-US" sz="1800" dirty="0"/>
              <a:t> </a:t>
            </a:r>
            <a:r>
              <a:rPr lang="uk-UA" sz="1800" dirty="0"/>
              <a:t>і </a:t>
            </a:r>
            <a:r>
              <a:rPr lang="en-US" sz="1800" dirty="0">
                <a:solidFill>
                  <a:schemeClr val="accent5">
                    <a:lumMod val="75000"/>
                  </a:schemeClr>
                </a:solidFill>
                <a:latin typeface="Consolas" panose="020B0609020204030204" pitchFamily="49" charset="0"/>
              </a:rPr>
              <a:t>type alias</a:t>
            </a:r>
            <a:r>
              <a:rPr lang="en-US" sz="1800" dirty="0"/>
              <a:t>) </a:t>
            </a:r>
            <a:r>
              <a:rPr lang="uk-UA" sz="1800" dirty="0"/>
              <a:t>і </a:t>
            </a:r>
            <a:r>
              <a:rPr lang="uk-UA" sz="1800" b="1" dirty="0">
                <a:highlight>
                  <a:srgbClr val="00FFFF"/>
                </a:highlight>
              </a:rPr>
              <a:t>навіть інші класи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Як і будь-який звичайний член класу, </a:t>
            </a:r>
            <a:r>
              <a:rPr lang="uk-UA" sz="1800" b="1" dirty="0">
                <a:highlight>
                  <a:srgbClr val="00FF00"/>
                </a:highlight>
              </a:rPr>
              <a:t>вкладений клас матиме доступ до всіх членів класу-оболонки (в якому він розміщений)</a:t>
            </a:r>
            <a:r>
              <a:rPr lang="uk-UA" sz="1800" dirty="0"/>
              <a:t>. </a:t>
            </a:r>
            <a:r>
              <a:rPr lang="uk-UA" sz="1800" b="1" dirty="0">
                <a:highlight>
                  <a:srgbClr val="FF0000"/>
                </a:highlight>
              </a:rPr>
              <a:t>Однак вкладені класи не мають доступу до вказівника *</a:t>
            </a:r>
            <a:r>
              <a:rPr lang="en-US" sz="1800" b="1" dirty="0">
                <a:highlight>
                  <a:srgbClr val="FF0000"/>
                </a:highlight>
              </a:rPr>
              <a:t>this </a:t>
            </a:r>
            <a:r>
              <a:rPr lang="uk-UA" sz="1800" b="1" dirty="0">
                <a:highlight>
                  <a:srgbClr val="FF0000"/>
                </a:highlight>
              </a:rPr>
              <a:t>класу-оболонки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Визначення вкладених типів не дуже поширено</a:t>
            </a:r>
            <a:r>
              <a:rPr lang="uk-UA" sz="1800" dirty="0"/>
              <a:t>, але Стандартна бібліотека </a:t>
            </a:r>
            <a:r>
              <a:rPr lang="en-US" sz="1800" dirty="0"/>
              <a:t>C++ </a:t>
            </a:r>
            <a:r>
              <a:rPr lang="uk-UA" sz="1800" dirty="0"/>
              <a:t>все ж використовує це в деяких випадках. </a:t>
            </a:r>
          </a:p>
        </p:txBody>
      </p:sp>
    </p:spTree>
    <p:extLst>
      <p:ext uri="{BB962C8B-B14F-4D97-AF65-F5344CB8AC3E}">
        <p14:creationId xmlns:p14="http://schemas.microsoft.com/office/powerpoint/2010/main" val="34423997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Конструктори</a:t>
            </a:r>
            <a:r>
              <a:rPr lang="ru-RU" b="1" dirty="0"/>
              <a:t> </a:t>
            </a:r>
            <a:r>
              <a:rPr lang="ru-RU" b="1" dirty="0" err="1"/>
              <a:t>конвертації</a:t>
            </a:r>
            <a:r>
              <a:rPr lang="ru-RU" b="1" dirty="0"/>
              <a:t>, </a:t>
            </a:r>
            <a:r>
              <a:rPr lang="ru-RU" b="1" dirty="0" err="1"/>
              <a:t>ключові</a:t>
            </a:r>
            <a:r>
              <a:rPr lang="ru-RU" b="1" dirty="0"/>
              <a:t> слова </a:t>
            </a:r>
            <a:r>
              <a:rPr lang="ru-RU" b="1" dirty="0" err="1"/>
              <a:t>explicit</a:t>
            </a:r>
            <a:r>
              <a:rPr lang="ru-RU" b="1" dirty="0"/>
              <a:t> і </a:t>
            </a:r>
            <a:r>
              <a:rPr lang="ru-RU" b="1" dirty="0" err="1"/>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Хоча функція </a:t>
            </a:r>
            <a:r>
              <a:rPr lang="en-US" sz="1800" dirty="0" err="1">
                <a:solidFill>
                  <a:schemeClr val="accent5">
                    <a:lumMod val="75000"/>
                  </a:schemeClr>
                </a:solidFill>
                <a:latin typeface="Consolas" panose="020B0609020204030204" pitchFamily="49" charset="0"/>
              </a:rPr>
              <a:t>makeNegative</a:t>
            </a:r>
            <a:r>
              <a:rPr lang="en-US" sz="1800" dirty="0">
                <a:solidFill>
                  <a:schemeClr val="accent5">
                    <a:lumMod val="75000"/>
                  </a:schemeClr>
                </a:solidFill>
                <a:latin typeface="Consolas" panose="020B0609020204030204" pitchFamily="49" charset="0"/>
              </a:rPr>
              <a:t>()</a:t>
            </a:r>
            <a:r>
              <a:rPr lang="en-US" sz="1800" dirty="0"/>
              <a:t> </a:t>
            </a:r>
            <a:r>
              <a:rPr lang="uk-UA" sz="1800" dirty="0"/>
              <a:t>очікує об’єкт класу </a:t>
            </a:r>
            <a:r>
              <a:rPr lang="en-US" sz="1800" dirty="0" err="1">
                <a:solidFill>
                  <a:schemeClr val="accent5">
                    <a:lumMod val="75000"/>
                  </a:schemeClr>
                </a:solidFill>
                <a:latin typeface="Consolas" panose="020B0609020204030204" pitchFamily="49" charset="0"/>
              </a:rPr>
              <a:t>Drob</a:t>
            </a:r>
            <a:r>
              <a:rPr lang="en-US" sz="1800" dirty="0"/>
              <a:t>, </a:t>
            </a:r>
            <a:r>
              <a:rPr lang="uk-UA" sz="1800" dirty="0"/>
              <a:t>ми передаємо їй </a:t>
            </a:r>
            <a:r>
              <a:rPr lang="uk-UA" sz="1800" dirty="0" err="1"/>
              <a:t>цілочисельний</a:t>
            </a:r>
            <a:r>
              <a:rPr lang="uk-UA" sz="1800" dirty="0"/>
              <a:t> літерал </a:t>
            </a:r>
            <a:r>
              <a:rPr lang="uk-UA" sz="1800" dirty="0">
                <a:solidFill>
                  <a:schemeClr val="accent5">
                    <a:lumMod val="75000"/>
                  </a:schemeClr>
                </a:solidFill>
                <a:latin typeface="Consolas" panose="020B0609020204030204" pitchFamily="49" charset="0"/>
              </a:rPr>
              <a:t>7</a:t>
            </a:r>
            <a:r>
              <a:rPr lang="uk-UA" sz="1800" dirty="0"/>
              <a:t>. Оскільки у класу </a:t>
            </a:r>
            <a:r>
              <a:rPr lang="en-US" sz="1800" dirty="0" err="1">
                <a:solidFill>
                  <a:schemeClr val="accent5">
                    <a:lumMod val="75000"/>
                  </a:schemeClr>
                </a:solidFill>
                <a:latin typeface="Consolas" panose="020B0609020204030204" pitchFamily="49" charset="0"/>
              </a:rPr>
              <a:t>Drob</a:t>
            </a:r>
            <a:r>
              <a:rPr lang="en-US" sz="1800" dirty="0"/>
              <a:t> </a:t>
            </a:r>
            <a:r>
              <a:rPr lang="uk-UA" sz="1800" dirty="0"/>
              <a:t>є конструктор, який може приймати одне </a:t>
            </a:r>
            <a:r>
              <a:rPr lang="uk-UA" sz="1800" dirty="0" err="1"/>
              <a:t>цілочисельне</a:t>
            </a:r>
            <a:r>
              <a:rPr lang="uk-UA" sz="1800" dirty="0"/>
              <a:t> значення (конструктор за замовчуванням), то компілятор виконає неявну конвертацію літералу </a:t>
            </a:r>
            <a:r>
              <a:rPr lang="uk-UA" sz="1800" dirty="0">
                <a:solidFill>
                  <a:schemeClr val="accent5">
                    <a:lumMod val="75000"/>
                  </a:schemeClr>
                </a:solidFill>
                <a:latin typeface="Consolas" panose="020B0609020204030204" pitchFamily="49" charset="0"/>
              </a:rPr>
              <a:t>7</a:t>
            </a:r>
            <a:r>
              <a:rPr lang="uk-UA" sz="1800" dirty="0"/>
              <a:t> в об’єкт класу </a:t>
            </a:r>
            <a:r>
              <a:rPr lang="en-US" sz="1800" dirty="0" err="1">
                <a:solidFill>
                  <a:schemeClr val="accent5">
                    <a:lumMod val="75000"/>
                  </a:schemeClr>
                </a:solidFill>
                <a:latin typeface="Consolas" panose="020B0609020204030204" pitchFamily="49" charset="0"/>
              </a:rPr>
              <a:t>Drob</a:t>
            </a:r>
            <a:r>
              <a:rPr lang="en-US" sz="1800" dirty="0"/>
              <a:t>. </a:t>
            </a:r>
            <a:r>
              <a:rPr lang="uk-UA" sz="1800" dirty="0"/>
              <a:t>Це робиться шляхом виконання </a:t>
            </a:r>
            <a:r>
              <a:rPr lang="uk-UA" sz="1800" dirty="0" err="1"/>
              <a:t>копіюючої</a:t>
            </a:r>
            <a:r>
              <a:rPr lang="uk-UA" sz="1800" dirty="0"/>
              <a:t> ініціалізації параметру </a:t>
            </a:r>
            <a:r>
              <a:rPr lang="en-US" sz="1800" dirty="0">
                <a:solidFill>
                  <a:schemeClr val="accent5">
                    <a:lumMod val="75000"/>
                  </a:schemeClr>
                </a:solidFill>
                <a:latin typeface="Consolas" panose="020B0609020204030204" pitchFamily="49" charset="0"/>
              </a:rPr>
              <a:t>d</a:t>
            </a:r>
            <a:r>
              <a:rPr lang="en-US" sz="1800" dirty="0"/>
              <a:t> </a:t>
            </a:r>
            <a:r>
              <a:rPr lang="uk-UA" sz="1800" dirty="0"/>
              <a:t>функції </a:t>
            </a:r>
            <a:r>
              <a:rPr lang="en-US" sz="1800" dirty="0" err="1">
                <a:solidFill>
                  <a:schemeClr val="accent5">
                    <a:lumMod val="75000"/>
                  </a:schemeClr>
                </a:solidFill>
                <a:latin typeface="Consolas" panose="020B0609020204030204" pitchFamily="49" charset="0"/>
              </a:rPr>
              <a:t>makeNegative</a:t>
            </a:r>
            <a:r>
              <a:rPr lang="en-US" sz="1800" dirty="0">
                <a:solidFill>
                  <a:schemeClr val="accent5">
                    <a:lumMod val="75000"/>
                  </a:schemeClr>
                </a:solidFill>
                <a:latin typeface="Consolas" panose="020B0609020204030204" pitchFamily="49" charset="0"/>
              </a:rPr>
              <a:t>() </a:t>
            </a:r>
            <a:r>
              <a:rPr lang="uk-UA" sz="1800" dirty="0"/>
              <a:t>за допомогою конструктора </a:t>
            </a:r>
            <a:r>
              <a:rPr lang="en-US" sz="1800" dirty="0" err="1">
                <a:solidFill>
                  <a:schemeClr val="accent5">
                    <a:lumMod val="75000"/>
                  </a:schemeClr>
                </a:solidFill>
                <a:latin typeface="Consolas" panose="020B0609020204030204" pitchFamily="49" charset="0"/>
              </a:rPr>
              <a:t>Drob</a:t>
            </a:r>
            <a:r>
              <a:rPr lang="en-US" sz="1800" dirty="0">
                <a:solidFill>
                  <a:schemeClr val="accent5">
                    <a:lumMod val="75000"/>
                  </a:schemeClr>
                </a:solidFill>
                <a:latin typeface="Consolas" panose="020B0609020204030204" pitchFamily="49" charset="0"/>
              </a:rPr>
              <a:t>(int, int)</a:t>
            </a:r>
            <a:r>
              <a:rPr lang="en-US" sz="1800" dirty="0"/>
              <a:t>.</a:t>
            </a:r>
          </a:p>
          <a:p>
            <a:pPr marL="540000" indent="360000">
              <a:lnSpc>
                <a:spcPct val="150000"/>
              </a:lnSpc>
              <a:spcBef>
                <a:spcPts val="0"/>
              </a:spcBef>
              <a:buNone/>
            </a:pPr>
            <a:r>
              <a:rPr lang="uk-UA" sz="1800" dirty="0"/>
              <a:t>Результат виконання програми:</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Copy constructor worked here!</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-7/1</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Неявне перетворення працює для всіх видів ініціалізації (</a:t>
            </a:r>
            <a:r>
              <a:rPr lang="uk-UA" sz="1800" b="1" dirty="0">
                <a:highlight>
                  <a:srgbClr val="00FFFF"/>
                </a:highlight>
              </a:rPr>
              <a:t>прямої</a:t>
            </a:r>
            <a:r>
              <a:rPr lang="uk-UA" sz="1800" dirty="0"/>
              <a:t>, </a:t>
            </a:r>
            <a:r>
              <a:rPr lang="en-US" sz="1800" b="1" dirty="0">
                <a:highlight>
                  <a:srgbClr val="00FFFF"/>
                </a:highlight>
              </a:rPr>
              <a:t>uniform-</a:t>
            </a:r>
            <a:r>
              <a:rPr lang="en-US" sz="1800" dirty="0"/>
              <a:t> </a:t>
            </a:r>
            <a:r>
              <a:rPr lang="uk-UA" sz="1800" dirty="0"/>
              <a:t>і </a:t>
            </a:r>
            <a:r>
              <a:rPr lang="uk-UA" sz="1800" b="1" dirty="0" err="1">
                <a:highlight>
                  <a:srgbClr val="00FFFF"/>
                </a:highlight>
              </a:rPr>
              <a:t>копіюючої</a:t>
            </a:r>
            <a:r>
              <a:rPr lang="uk-UA" sz="1800" dirty="0"/>
              <a:t>).</a:t>
            </a:r>
          </a:p>
        </p:txBody>
      </p:sp>
    </p:spTree>
    <p:extLst>
      <p:ext uri="{BB962C8B-B14F-4D97-AF65-F5344CB8AC3E}">
        <p14:creationId xmlns:p14="http://schemas.microsoft.com/office/powerpoint/2010/main" val="830042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Конструктори</a:t>
            </a:r>
            <a:r>
              <a:rPr lang="ru-RU" b="1" dirty="0"/>
              <a:t> </a:t>
            </a:r>
            <a:r>
              <a:rPr lang="ru-RU" b="1" dirty="0" err="1"/>
              <a:t>конвертації</a:t>
            </a:r>
            <a:r>
              <a:rPr lang="ru-RU" b="1" dirty="0"/>
              <a:t>, </a:t>
            </a:r>
            <a:r>
              <a:rPr lang="ru-RU" b="1" dirty="0" err="1"/>
              <a:t>ключові</a:t>
            </a:r>
            <a:r>
              <a:rPr lang="ru-RU" b="1" dirty="0"/>
              <a:t> слова </a:t>
            </a:r>
            <a:r>
              <a:rPr lang="ru-RU" b="1" dirty="0" err="1"/>
              <a:t>explicit</a:t>
            </a:r>
            <a:r>
              <a:rPr lang="ru-RU" b="1" dirty="0"/>
              <a:t> і </a:t>
            </a:r>
            <a:r>
              <a:rPr lang="ru-RU" b="1" dirty="0" err="1"/>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Конструктори</a:t>
            </a:r>
            <a:r>
              <a:rPr lang="ru-RU" sz="1800" dirty="0"/>
              <a:t>, </a:t>
            </a:r>
            <a:r>
              <a:rPr lang="ru-RU" sz="1800" dirty="0" err="1"/>
              <a:t>які</a:t>
            </a:r>
            <a:r>
              <a:rPr lang="ru-RU" sz="1800" dirty="0"/>
              <a:t> </a:t>
            </a:r>
            <a:r>
              <a:rPr lang="ru-RU" sz="1800" dirty="0" err="1"/>
              <a:t>використовуються</a:t>
            </a:r>
            <a:r>
              <a:rPr lang="ru-RU" sz="1800" dirty="0"/>
              <a:t> в </a:t>
            </a:r>
            <a:r>
              <a:rPr lang="ru-RU" sz="1800" dirty="0" err="1"/>
              <a:t>неявних</a:t>
            </a:r>
            <a:r>
              <a:rPr lang="ru-RU" sz="1800" dirty="0"/>
              <a:t> </a:t>
            </a:r>
            <a:r>
              <a:rPr lang="ru-RU" sz="1800" dirty="0" err="1"/>
              <a:t>конвертаціях</a:t>
            </a:r>
            <a:r>
              <a:rPr lang="ru-RU" sz="1800" dirty="0"/>
              <a:t>, </a:t>
            </a:r>
            <a:r>
              <a:rPr lang="ru-RU" sz="1800" dirty="0" err="1"/>
              <a:t>називаються</a:t>
            </a:r>
            <a:r>
              <a:rPr lang="ru-RU" sz="1800" dirty="0"/>
              <a:t> </a:t>
            </a:r>
            <a:r>
              <a:rPr lang="ru-RU" sz="1800" b="1" dirty="0">
                <a:highlight>
                  <a:srgbClr val="00FF00"/>
                </a:highlight>
              </a:rPr>
              <a:t>конструкторами </a:t>
            </a:r>
            <a:r>
              <a:rPr lang="ru-RU" sz="1800" b="1" dirty="0" err="1">
                <a:highlight>
                  <a:srgbClr val="00FF00"/>
                </a:highlight>
              </a:rPr>
              <a:t>конвертації</a:t>
            </a:r>
            <a:r>
              <a:rPr lang="ru-RU" sz="1800" dirty="0"/>
              <a:t> (</a:t>
            </a:r>
            <a:r>
              <a:rPr lang="ru-RU" sz="1800" dirty="0" err="1"/>
              <a:t>або</a:t>
            </a:r>
            <a:r>
              <a:rPr lang="ru-RU" sz="1800" dirty="0"/>
              <a:t> “</a:t>
            </a:r>
            <a:r>
              <a:rPr lang="ru-RU" sz="1800" b="1" dirty="0">
                <a:highlight>
                  <a:srgbClr val="00FF00"/>
                </a:highlight>
              </a:rPr>
              <a:t>конструкторами </a:t>
            </a:r>
            <a:r>
              <a:rPr lang="ru-RU" sz="1800" b="1" dirty="0" err="1">
                <a:highlight>
                  <a:srgbClr val="00FF00"/>
                </a:highlight>
              </a:rPr>
              <a:t>перетворення</a:t>
            </a:r>
            <a:r>
              <a:rPr lang="ru-RU" sz="1800" dirty="0"/>
              <a:t>”). </a:t>
            </a:r>
            <a:r>
              <a:rPr lang="ru-RU" sz="1800" b="1" dirty="0">
                <a:highlight>
                  <a:srgbClr val="FFFF00"/>
                </a:highlight>
              </a:rPr>
              <a:t>До C++11 конструкторами </a:t>
            </a:r>
            <a:r>
              <a:rPr lang="ru-RU" sz="1800" b="1" dirty="0" err="1">
                <a:highlight>
                  <a:srgbClr val="FFFF00"/>
                </a:highlight>
              </a:rPr>
              <a:t>конвертації</a:t>
            </a:r>
            <a:r>
              <a:rPr lang="ru-RU" sz="1800" b="1" dirty="0">
                <a:highlight>
                  <a:srgbClr val="FFFF00"/>
                </a:highlight>
              </a:rPr>
              <a:t> могли бути </a:t>
            </a:r>
            <a:r>
              <a:rPr lang="ru-RU" sz="1800" b="1" dirty="0" err="1">
                <a:highlight>
                  <a:srgbClr val="FFFF00"/>
                </a:highlight>
              </a:rPr>
              <a:t>конструктори</a:t>
            </a:r>
            <a:r>
              <a:rPr lang="ru-RU" sz="1800" b="1" dirty="0">
                <a:highlight>
                  <a:srgbClr val="FFFF00"/>
                </a:highlight>
              </a:rPr>
              <a:t> </a:t>
            </a:r>
            <a:r>
              <a:rPr lang="ru-RU" sz="1800" b="1" dirty="0" err="1">
                <a:highlight>
                  <a:srgbClr val="FFFF00"/>
                </a:highlight>
              </a:rPr>
              <a:t>тільки</a:t>
            </a:r>
            <a:r>
              <a:rPr lang="ru-RU" sz="1800" b="1" dirty="0">
                <a:highlight>
                  <a:srgbClr val="FFFF00"/>
                </a:highlight>
              </a:rPr>
              <a:t> з одним параметром</a:t>
            </a:r>
            <a:r>
              <a:rPr lang="ru-RU" sz="1800" dirty="0"/>
              <a:t>. </a:t>
            </a:r>
            <a:r>
              <a:rPr lang="ru-RU" sz="1800" dirty="0" err="1"/>
              <a:t>Однак</a:t>
            </a:r>
            <a:r>
              <a:rPr lang="ru-RU" sz="1800" dirty="0"/>
              <a:t> в C++11 </a:t>
            </a:r>
            <a:r>
              <a:rPr lang="ru-RU" sz="1800" dirty="0" err="1"/>
              <a:t>це</a:t>
            </a:r>
            <a:r>
              <a:rPr lang="ru-RU" sz="1800" dirty="0"/>
              <a:t> </a:t>
            </a:r>
            <a:r>
              <a:rPr lang="ru-RU" sz="1800" dirty="0" err="1"/>
              <a:t>обмеження</a:t>
            </a:r>
            <a:r>
              <a:rPr lang="ru-RU" sz="1800" dirty="0"/>
              <a:t> </a:t>
            </a:r>
            <a:r>
              <a:rPr lang="ru-RU" sz="1800" dirty="0" err="1"/>
              <a:t>було</a:t>
            </a:r>
            <a:r>
              <a:rPr lang="ru-RU" sz="1800" dirty="0"/>
              <a:t> </a:t>
            </a:r>
            <a:r>
              <a:rPr lang="ru-RU" sz="1800" dirty="0" err="1"/>
              <a:t>знято</a:t>
            </a:r>
            <a:r>
              <a:rPr lang="ru-RU" sz="1800" dirty="0"/>
              <a:t> (разом з </a:t>
            </a:r>
            <a:r>
              <a:rPr lang="ru-RU" sz="1800" dirty="0" err="1"/>
              <a:t>доданням</a:t>
            </a:r>
            <a:r>
              <a:rPr lang="ru-RU" sz="1800" dirty="0"/>
              <a:t> </a:t>
            </a:r>
            <a:r>
              <a:rPr lang="ru-RU" sz="1800" dirty="0" err="1"/>
              <a:t>uniform-ініціалізації</a:t>
            </a:r>
            <a:r>
              <a:rPr lang="ru-RU" sz="1800" dirty="0"/>
              <a:t>), і </a:t>
            </a:r>
            <a:r>
              <a:rPr lang="ru-RU" sz="1800" b="1" dirty="0" err="1">
                <a:highlight>
                  <a:srgbClr val="00FF00"/>
                </a:highlight>
              </a:rPr>
              <a:t>конструктори</a:t>
            </a:r>
            <a:r>
              <a:rPr lang="ru-RU" sz="1800" b="1" dirty="0">
                <a:highlight>
                  <a:srgbClr val="00FF00"/>
                </a:highlight>
              </a:rPr>
              <a:t>, </a:t>
            </a:r>
            <a:r>
              <a:rPr lang="ru-RU" sz="1800" b="1" dirty="0" err="1">
                <a:highlight>
                  <a:srgbClr val="00FF00"/>
                </a:highlight>
              </a:rPr>
              <a:t>які</a:t>
            </a:r>
            <a:r>
              <a:rPr lang="ru-RU" sz="1800" b="1" dirty="0">
                <a:highlight>
                  <a:srgbClr val="00FF00"/>
                </a:highlight>
              </a:rPr>
              <a:t> </a:t>
            </a:r>
            <a:r>
              <a:rPr lang="ru-RU" sz="1800" b="1" dirty="0" err="1">
                <a:highlight>
                  <a:srgbClr val="00FF00"/>
                </a:highlight>
              </a:rPr>
              <a:t>мають</a:t>
            </a:r>
            <a:r>
              <a:rPr lang="ru-RU" sz="1800" b="1" dirty="0">
                <a:highlight>
                  <a:srgbClr val="00FF00"/>
                </a:highlight>
              </a:rPr>
              <a:t> </a:t>
            </a:r>
            <a:r>
              <a:rPr lang="ru-RU" sz="1800" b="1" dirty="0" err="1">
                <a:highlight>
                  <a:srgbClr val="00FF00"/>
                </a:highlight>
              </a:rPr>
              <a:t>кілька</a:t>
            </a:r>
            <a:r>
              <a:rPr lang="ru-RU" sz="1800" b="1" dirty="0">
                <a:highlight>
                  <a:srgbClr val="00FF00"/>
                </a:highlight>
              </a:rPr>
              <a:t> </a:t>
            </a:r>
            <a:r>
              <a:rPr lang="ru-RU" sz="1800" b="1" dirty="0" err="1">
                <a:highlight>
                  <a:srgbClr val="00FF00"/>
                </a:highlight>
              </a:rPr>
              <a:t>параметрів</a:t>
            </a:r>
            <a:r>
              <a:rPr lang="ru-RU" sz="1800" b="1" dirty="0">
                <a:highlight>
                  <a:srgbClr val="00FF00"/>
                </a:highlight>
              </a:rPr>
              <a:t>, </a:t>
            </a:r>
            <a:r>
              <a:rPr lang="ru-RU" sz="1800" b="1" dirty="0" err="1">
                <a:highlight>
                  <a:srgbClr val="00FF00"/>
                </a:highlight>
              </a:rPr>
              <a:t>вже</a:t>
            </a:r>
            <a:r>
              <a:rPr lang="ru-RU" sz="1800" b="1" dirty="0">
                <a:highlight>
                  <a:srgbClr val="00FF00"/>
                </a:highlight>
              </a:rPr>
              <a:t> </a:t>
            </a:r>
            <a:r>
              <a:rPr lang="ru-RU" sz="1800" b="1" dirty="0" err="1">
                <a:highlight>
                  <a:srgbClr val="00FF00"/>
                </a:highlight>
              </a:rPr>
              <a:t>також</a:t>
            </a:r>
            <a:r>
              <a:rPr lang="ru-RU" sz="1800" b="1" dirty="0">
                <a:highlight>
                  <a:srgbClr val="00FF00"/>
                </a:highlight>
              </a:rPr>
              <a:t> </a:t>
            </a:r>
            <a:r>
              <a:rPr lang="ru-RU" sz="1800" b="1" dirty="0" err="1">
                <a:highlight>
                  <a:srgbClr val="00FF00"/>
                </a:highlight>
              </a:rPr>
              <a:t>можуть</a:t>
            </a:r>
            <a:r>
              <a:rPr lang="ru-RU" sz="1800" b="1" dirty="0">
                <a:highlight>
                  <a:srgbClr val="00FF00"/>
                </a:highlight>
              </a:rPr>
              <a:t> бути конструкторами </a:t>
            </a:r>
            <a:r>
              <a:rPr lang="ru-RU" sz="1800" b="1" dirty="0" err="1">
                <a:highlight>
                  <a:srgbClr val="00FF00"/>
                </a:highlight>
              </a:rPr>
              <a:t>конвертації</a:t>
            </a:r>
            <a:r>
              <a:rPr lang="ru-RU" sz="1800" dirty="0"/>
              <a:t>.</a:t>
            </a:r>
            <a:endParaRPr lang="uk-UA" sz="1800" dirty="0"/>
          </a:p>
        </p:txBody>
      </p:sp>
    </p:spTree>
    <p:extLst>
      <p:ext uri="{BB962C8B-B14F-4D97-AF65-F5344CB8AC3E}">
        <p14:creationId xmlns:p14="http://schemas.microsoft.com/office/powerpoint/2010/main" val="1998990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explicit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Іноді</a:t>
            </a:r>
            <a:r>
              <a:rPr lang="ru-RU" sz="1800" dirty="0"/>
              <a:t> </a:t>
            </a:r>
            <a:r>
              <a:rPr lang="ru-RU" sz="1800" dirty="0" err="1"/>
              <a:t>виконання</a:t>
            </a:r>
            <a:r>
              <a:rPr lang="ru-RU" sz="1800" dirty="0"/>
              <a:t> </a:t>
            </a:r>
            <a:r>
              <a:rPr lang="ru-RU" sz="1800" dirty="0" err="1"/>
              <a:t>неявних</a:t>
            </a:r>
            <a:r>
              <a:rPr lang="ru-RU" sz="1800" dirty="0"/>
              <a:t> </a:t>
            </a:r>
            <a:r>
              <a:rPr lang="ru-RU" sz="1800" dirty="0" err="1"/>
              <a:t>конвертацій</a:t>
            </a:r>
            <a:r>
              <a:rPr lang="ru-RU" sz="1800" dirty="0"/>
              <a:t> </a:t>
            </a:r>
            <a:r>
              <a:rPr lang="ru-RU" sz="1800" dirty="0" err="1"/>
              <a:t>може</a:t>
            </a:r>
            <a:r>
              <a:rPr lang="ru-RU" sz="1800" dirty="0"/>
              <a:t> бути </a:t>
            </a:r>
            <a:r>
              <a:rPr lang="ru-RU" sz="1800" dirty="0" err="1"/>
              <a:t>доречним</a:t>
            </a:r>
            <a:r>
              <a:rPr lang="ru-RU" sz="1800" dirty="0"/>
              <a:t>, а </a:t>
            </a:r>
            <a:r>
              <a:rPr lang="ru-RU" sz="1800" dirty="0" err="1"/>
              <a:t>іноді</a:t>
            </a:r>
            <a:r>
              <a:rPr lang="ru-RU" sz="1800" dirty="0"/>
              <a:t> </a:t>
            </a:r>
            <a:r>
              <a:rPr lang="ru-RU" sz="1800" dirty="0" err="1"/>
              <a:t>може</a:t>
            </a:r>
            <a:r>
              <a:rPr lang="ru-RU" sz="1800" dirty="0"/>
              <a:t> бути </a:t>
            </a:r>
            <a:r>
              <a:rPr lang="ru-RU" sz="1800" dirty="0" err="1"/>
              <a:t>вкрай</a:t>
            </a:r>
            <a:r>
              <a:rPr lang="ru-RU" sz="1800" dirty="0"/>
              <a:t> </a:t>
            </a:r>
            <a:r>
              <a:rPr lang="ru-RU" sz="1800" dirty="0" err="1"/>
              <a:t>небажаним</a:t>
            </a:r>
            <a:r>
              <a:rPr lang="ru-RU" sz="1800" dirty="0"/>
              <a:t> і </a:t>
            </a:r>
            <a:r>
              <a:rPr lang="ru-RU" sz="1800" dirty="0" err="1"/>
              <a:t>генерувати</a:t>
            </a:r>
            <a:r>
              <a:rPr lang="ru-RU" sz="1800" dirty="0"/>
              <a:t> </a:t>
            </a:r>
            <a:r>
              <a:rPr lang="ru-RU" sz="1800" dirty="0" err="1"/>
              <a:t>несподівані</a:t>
            </a:r>
            <a:r>
              <a:rPr lang="ru-RU" sz="1800" dirty="0"/>
              <a:t> </a:t>
            </a:r>
            <a:r>
              <a:rPr lang="ru-RU" sz="1800" dirty="0" err="1"/>
              <a:t>результати</a:t>
            </a:r>
            <a:r>
              <a:rPr lang="ru-RU" sz="1800" dirty="0"/>
              <a:t>:</a:t>
            </a:r>
            <a:endParaRPr lang="uk-UA" sz="1800" dirty="0"/>
          </a:p>
        </p:txBody>
      </p:sp>
      <p:pic>
        <p:nvPicPr>
          <p:cNvPr id="5" name="Рисунок 4">
            <a:extLst>
              <a:ext uri="{FF2B5EF4-FFF2-40B4-BE49-F238E27FC236}">
                <a16:creationId xmlns:a16="http://schemas.microsoft.com/office/drawing/2014/main" id="{6344D5FD-39F6-47F0-8C69-4752F2207FE7}"/>
              </a:ext>
            </a:extLst>
          </p:cNvPr>
          <p:cNvPicPr>
            <a:picLocks noChangeAspect="1"/>
          </p:cNvPicPr>
          <p:nvPr/>
        </p:nvPicPr>
        <p:blipFill>
          <a:blip r:embed="rId2"/>
          <a:stretch>
            <a:fillRect/>
          </a:stretch>
        </p:blipFill>
        <p:spPr>
          <a:xfrm>
            <a:off x="4429712" y="1319514"/>
            <a:ext cx="5439584" cy="5538486"/>
          </a:xfrm>
          <a:prstGeom prst="rect">
            <a:avLst/>
          </a:prstGeom>
        </p:spPr>
      </p:pic>
    </p:spTree>
    <p:extLst>
      <p:ext uri="{BB962C8B-B14F-4D97-AF65-F5344CB8AC3E}">
        <p14:creationId xmlns:p14="http://schemas.microsoft.com/office/powerpoint/2010/main" val="15641494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explicit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М</a:t>
            </a:r>
            <a:r>
              <a:rPr lang="uk-UA" sz="1800" dirty="0"/>
              <a:t>и намагаємося </a:t>
            </a:r>
            <a:r>
              <a:rPr lang="uk-UA" sz="1800" dirty="0" err="1"/>
              <a:t>ініціалізувати</a:t>
            </a:r>
            <a:r>
              <a:rPr lang="uk-UA" sz="1800" dirty="0"/>
              <a:t> рядок одним символом типу </a:t>
            </a:r>
            <a:r>
              <a:rPr lang="en-US" sz="1800" dirty="0">
                <a:solidFill>
                  <a:schemeClr val="accent5">
                    <a:lumMod val="75000"/>
                  </a:schemeClr>
                </a:solidFill>
                <a:latin typeface="Consolas" panose="020B0609020204030204" pitchFamily="49" charset="0"/>
              </a:rPr>
              <a:t>char</a:t>
            </a:r>
            <a:r>
              <a:rPr lang="en-US" sz="1800" dirty="0"/>
              <a:t>. </a:t>
            </a:r>
            <a:r>
              <a:rPr lang="uk-UA" sz="1800" dirty="0"/>
              <a:t>Оскільки змінні типу </a:t>
            </a:r>
            <a:r>
              <a:rPr lang="en-US" sz="1800" dirty="0">
                <a:solidFill>
                  <a:schemeClr val="accent5">
                    <a:lumMod val="75000"/>
                  </a:schemeClr>
                </a:solidFill>
                <a:latin typeface="Consolas" panose="020B0609020204030204" pitchFamily="49" charset="0"/>
              </a:rPr>
              <a:t>char</a:t>
            </a:r>
            <a:r>
              <a:rPr lang="en-US" sz="1800" dirty="0"/>
              <a:t> </a:t>
            </a:r>
            <a:r>
              <a:rPr lang="uk-UA" sz="1800" dirty="0"/>
              <a:t>є частиною сімейства </a:t>
            </a:r>
            <a:r>
              <a:rPr lang="uk-UA" sz="1800" dirty="0" err="1"/>
              <a:t>цілочисельних</a:t>
            </a:r>
            <a:r>
              <a:rPr lang="uk-UA" sz="1800" dirty="0"/>
              <a:t> типів, то компілятор використовуватиме конструктор конвертації </a:t>
            </a:r>
            <a:r>
              <a:rPr lang="en-US" sz="1800" dirty="0" err="1">
                <a:solidFill>
                  <a:schemeClr val="accent5">
                    <a:lumMod val="75000"/>
                  </a:schemeClr>
                </a:solidFill>
                <a:latin typeface="Consolas" panose="020B0609020204030204" pitchFamily="49" charset="0"/>
              </a:rPr>
              <a:t>SomeString</a:t>
            </a:r>
            <a:r>
              <a:rPr lang="en-US" sz="1800" dirty="0">
                <a:solidFill>
                  <a:schemeClr val="accent5">
                    <a:lumMod val="75000"/>
                  </a:schemeClr>
                </a:solidFill>
                <a:latin typeface="Consolas" panose="020B0609020204030204" pitchFamily="49" charset="0"/>
              </a:rPr>
              <a:t>(int)</a:t>
            </a:r>
            <a:r>
              <a:rPr lang="en-US" sz="1800" dirty="0"/>
              <a:t> </a:t>
            </a:r>
            <a:r>
              <a:rPr lang="uk-UA" sz="1800" dirty="0"/>
              <a:t>для неявного перетворення символу типу </a:t>
            </a:r>
            <a:r>
              <a:rPr lang="en-US" sz="1800" dirty="0">
                <a:solidFill>
                  <a:schemeClr val="accent5">
                    <a:lumMod val="75000"/>
                  </a:schemeClr>
                </a:solidFill>
                <a:latin typeface="Consolas" panose="020B0609020204030204" pitchFamily="49" charset="0"/>
              </a:rPr>
              <a:t>char</a:t>
            </a:r>
            <a:r>
              <a:rPr lang="en-US" sz="1800" dirty="0"/>
              <a:t> </a:t>
            </a:r>
            <a:r>
              <a:rPr lang="uk-UA" sz="1800" dirty="0"/>
              <a:t>в тип </a:t>
            </a:r>
            <a:r>
              <a:rPr lang="en-US" sz="1800" dirty="0" err="1">
                <a:solidFill>
                  <a:schemeClr val="accent5">
                    <a:lumMod val="75000"/>
                  </a:schemeClr>
                </a:solidFill>
                <a:latin typeface="Consolas" panose="020B0609020204030204" pitchFamily="49" charset="0"/>
              </a:rPr>
              <a:t>SomeString</a:t>
            </a:r>
            <a:r>
              <a:rPr lang="en-US" sz="1800" dirty="0"/>
              <a:t>. </a:t>
            </a:r>
            <a:r>
              <a:rPr lang="uk-UA" sz="1800" dirty="0"/>
              <a:t>В результаті змінна типу </a:t>
            </a:r>
            <a:r>
              <a:rPr lang="en-US" sz="1800" dirty="0">
                <a:solidFill>
                  <a:schemeClr val="accent5">
                    <a:lumMod val="75000"/>
                  </a:schemeClr>
                </a:solidFill>
                <a:latin typeface="Consolas" panose="020B0609020204030204" pitchFamily="49" charset="0"/>
              </a:rPr>
              <a:t>char</a:t>
            </a:r>
            <a:r>
              <a:rPr lang="en-US" sz="1800" dirty="0"/>
              <a:t> </a:t>
            </a:r>
            <a:r>
              <a:rPr lang="uk-UA" sz="1800" dirty="0"/>
              <a:t>конвертується в тип </a:t>
            </a:r>
            <a:r>
              <a:rPr lang="en-US" sz="1800" dirty="0">
                <a:solidFill>
                  <a:schemeClr val="accent5">
                    <a:lumMod val="75000"/>
                  </a:schemeClr>
                </a:solidFill>
                <a:latin typeface="Consolas" panose="020B0609020204030204" pitchFamily="49" charset="0"/>
              </a:rPr>
              <a:t>int</a:t>
            </a:r>
            <a:r>
              <a:rPr lang="en-US" sz="1800" dirty="0"/>
              <a:t>. </a:t>
            </a:r>
            <a:r>
              <a:rPr lang="uk-UA" sz="1800" dirty="0"/>
              <a:t>А це не зовсім те, що очікується.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Один із способів вирішення цієї проблеми — </a:t>
            </a:r>
            <a:r>
              <a:rPr lang="uk-UA" sz="1800" b="1" dirty="0">
                <a:highlight>
                  <a:srgbClr val="00FFFF"/>
                </a:highlight>
              </a:rPr>
              <a:t>зробити конструктор явним, використовуючи ключове слово </a:t>
            </a:r>
            <a:r>
              <a:rPr lang="en-US" sz="1800" b="1" dirty="0">
                <a:solidFill>
                  <a:schemeClr val="accent5">
                    <a:lumMod val="75000"/>
                  </a:schemeClr>
                </a:solidFill>
                <a:highlight>
                  <a:srgbClr val="00FFFF"/>
                </a:highlight>
                <a:latin typeface="Consolas" panose="020B0609020204030204" pitchFamily="49" charset="0"/>
              </a:rPr>
              <a:t>explicit</a:t>
            </a:r>
            <a:r>
              <a:rPr lang="en-US" sz="1800" dirty="0"/>
              <a:t> (</a:t>
            </a:r>
            <a:r>
              <a:rPr lang="uk-UA" sz="1800" dirty="0"/>
              <a:t>яке пишеться перед ім’ям конструктора). </a:t>
            </a:r>
            <a:r>
              <a:rPr lang="uk-UA" sz="1800" b="1" dirty="0">
                <a:highlight>
                  <a:srgbClr val="00FF00"/>
                </a:highlight>
              </a:rPr>
              <a:t>Явні конструктори</a:t>
            </a:r>
            <a:r>
              <a:rPr lang="uk-UA" sz="1800" dirty="0"/>
              <a:t> (з ключовим словом </a:t>
            </a:r>
            <a:r>
              <a:rPr lang="en-US" sz="1800" dirty="0">
                <a:solidFill>
                  <a:schemeClr val="accent5">
                    <a:lumMod val="75000"/>
                  </a:schemeClr>
                </a:solidFill>
                <a:latin typeface="Consolas" panose="020B0609020204030204" pitchFamily="49" charset="0"/>
              </a:rPr>
              <a:t>explicit</a:t>
            </a:r>
            <a:r>
              <a:rPr lang="en-US" sz="1800" dirty="0"/>
              <a:t>) </a:t>
            </a:r>
            <a:r>
              <a:rPr lang="uk-UA" sz="1800" b="1" dirty="0">
                <a:highlight>
                  <a:srgbClr val="00FF00"/>
                </a:highlight>
              </a:rPr>
              <a:t>не використовуються для неявних конвертацій</a:t>
            </a:r>
            <a:r>
              <a:rPr lang="uk-UA" sz="1800" dirty="0"/>
              <a:t>:</a:t>
            </a:r>
          </a:p>
        </p:txBody>
      </p:sp>
    </p:spTree>
    <p:extLst>
      <p:ext uri="{BB962C8B-B14F-4D97-AF65-F5344CB8AC3E}">
        <p14:creationId xmlns:p14="http://schemas.microsoft.com/office/powerpoint/2010/main" val="1956781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67454DE-D0DF-4EAE-A7B0-3E22D72F2EC1}"/>
              </a:ext>
            </a:extLst>
          </p:cNvPr>
          <p:cNvPicPr>
            <a:picLocks noChangeAspect="1"/>
          </p:cNvPicPr>
          <p:nvPr/>
        </p:nvPicPr>
        <p:blipFill>
          <a:blip r:embed="rId2"/>
          <a:stretch>
            <a:fillRect/>
          </a:stretch>
        </p:blipFill>
        <p:spPr>
          <a:xfrm>
            <a:off x="0" y="374119"/>
            <a:ext cx="12192000" cy="6109761"/>
          </a:xfrm>
          <a:prstGeom prst="rect">
            <a:avLst/>
          </a:prstGeom>
        </p:spPr>
      </p:pic>
    </p:spTree>
    <p:extLst>
      <p:ext uri="{BB962C8B-B14F-4D97-AF65-F5344CB8AC3E}">
        <p14:creationId xmlns:p14="http://schemas.microsoft.com/office/powerpoint/2010/main" val="39250979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explicit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0000"/>
                </a:highlight>
              </a:rPr>
              <a:t>Вищенаведена</a:t>
            </a:r>
            <a:r>
              <a:rPr lang="ru-RU" sz="1800" b="1" dirty="0">
                <a:highlight>
                  <a:srgbClr val="FF0000"/>
                </a:highlight>
              </a:rPr>
              <a:t> </a:t>
            </a:r>
            <a:r>
              <a:rPr lang="ru-RU" sz="1800" b="1" dirty="0" err="1">
                <a:highlight>
                  <a:srgbClr val="FF0000"/>
                </a:highlight>
              </a:rPr>
              <a:t>програма</a:t>
            </a:r>
            <a:r>
              <a:rPr lang="ru-RU" sz="1800" b="1" dirty="0">
                <a:highlight>
                  <a:srgbClr val="FF0000"/>
                </a:highlight>
              </a:rPr>
              <a:t> не </a:t>
            </a:r>
            <a:r>
              <a:rPr lang="ru-RU" sz="1800" b="1" dirty="0" err="1">
                <a:highlight>
                  <a:srgbClr val="FF0000"/>
                </a:highlight>
              </a:rPr>
              <a:t>скомпілюється</a:t>
            </a:r>
            <a:r>
              <a:rPr lang="ru-RU" sz="1800" dirty="0"/>
              <a:t>, так як </a:t>
            </a:r>
            <a:r>
              <a:rPr lang="ru-RU" sz="1800" dirty="0" err="1">
                <a:solidFill>
                  <a:schemeClr val="accent5">
                    <a:lumMod val="75000"/>
                  </a:schemeClr>
                </a:solidFill>
                <a:latin typeface="Consolas" panose="020B0609020204030204" pitchFamily="49" charset="0"/>
              </a:rPr>
              <a:t>SomeString</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int</a:t>
            </a:r>
            <a:r>
              <a:rPr lang="ru-RU" sz="1800" dirty="0">
                <a:solidFill>
                  <a:schemeClr val="accent5">
                    <a:lumMod val="75000"/>
                  </a:schemeClr>
                </a:solidFill>
                <a:latin typeface="Consolas" panose="020B0609020204030204" pitchFamily="49" charset="0"/>
              </a:rPr>
              <a:t>)</a:t>
            </a:r>
            <a:r>
              <a:rPr lang="ru-RU" sz="1800" dirty="0">
                <a:solidFill>
                  <a:schemeClr val="accent5">
                    <a:lumMod val="75000"/>
                  </a:schemeClr>
                </a:solidFill>
              </a:rPr>
              <a:t> </a:t>
            </a:r>
            <a:r>
              <a:rPr lang="ru-RU" sz="1800" dirty="0"/>
              <a:t>ми </a:t>
            </a:r>
            <a:r>
              <a:rPr lang="ru-RU" sz="1800" dirty="0" err="1"/>
              <a:t>зробили</a:t>
            </a:r>
            <a:r>
              <a:rPr lang="ru-RU" sz="1800" dirty="0"/>
              <a:t> </a:t>
            </a:r>
            <a:r>
              <a:rPr lang="ru-RU" sz="1800" dirty="0" err="1"/>
              <a:t>явним</a:t>
            </a:r>
            <a:r>
              <a:rPr lang="ru-RU" sz="1800" dirty="0"/>
              <a:t>, а </a:t>
            </a:r>
            <a:r>
              <a:rPr lang="ru-RU" sz="1800" dirty="0" err="1"/>
              <a:t>іншого</a:t>
            </a:r>
            <a:r>
              <a:rPr lang="ru-RU" sz="1800" dirty="0"/>
              <a:t> конструктора </a:t>
            </a:r>
            <a:r>
              <a:rPr lang="ru-RU" sz="1800" dirty="0" err="1"/>
              <a:t>конвертації</a:t>
            </a:r>
            <a:r>
              <a:rPr lang="ru-RU" sz="1800" dirty="0"/>
              <a:t>, </a:t>
            </a:r>
            <a:r>
              <a:rPr lang="ru-RU" sz="1800" dirty="0" err="1"/>
              <a:t>який</a:t>
            </a:r>
            <a:r>
              <a:rPr lang="ru-RU" sz="1800" dirty="0"/>
              <a:t> </a:t>
            </a:r>
            <a:r>
              <a:rPr lang="ru-RU" sz="1800" dirty="0" err="1"/>
              <a:t>виконав</a:t>
            </a:r>
            <a:r>
              <a:rPr lang="ru-RU" sz="1800" dirty="0"/>
              <a:t> би </a:t>
            </a:r>
            <a:r>
              <a:rPr lang="ru-RU" sz="1800" dirty="0" err="1"/>
              <a:t>неявну</a:t>
            </a:r>
            <a:r>
              <a:rPr lang="ru-RU" sz="1800" dirty="0"/>
              <a:t> </a:t>
            </a:r>
            <a:r>
              <a:rPr lang="ru-RU" sz="1800" dirty="0" err="1"/>
              <a:t>конвертацію</a:t>
            </a:r>
            <a:r>
              <a:rPr lang="ru-RU" sz="1800" dirty="0"/>
              <a:t> </a:t>
            </a:r>
            <a:r>
              <a:rPr lang="ru-RU" sz="1800" dirty="0">
                <a:solidFill>
                  <a:schemeClr val="accent5">
                    <a:lumMod val="75000"/>
                  </a:schemeClr>
                </a:solidFill>
                <a:latin typeface="Consolas" panose="020B0609020204030204" pitchFamily="49" charset="0"/>
              </a:rPr>
              <a:t>'a'</a:t>
            </a:r>
            <a:r>
              <a:rPr lang="ru-RU" sz="1800" dirty="0">
                <a:solidFill>
                  <a:schemeClr val="accent5">
                    <a:lumMod val="75000"/>
                  </a:schemeClr>
                </a:solidFill>
              </a:rPr>
              <a:t> </a:t>
            </a:r>
            <a:r>
              <a:rPr lang="ru-RU" sz="1800" dirty="0"/>
              <a:t>в </a:t>
            </a:r>
            <a:r>
              <a:rPr lang="ru-RU" sz="1800" dirty="0" err="1">
                <a:solidFill>
                  <a:schemeClr val="accent5">
                    <a:lumMod val="75000"/>
                  </a:schemeClr>
                </a:solidFill>
                <a:latin typeface="Consolas" panose="020B0609020204030204" pitchFamily="49" charset="0"/>
              </a:rPr>
              <a:t>SomeString</a:t>
            </a:r>
            <a:r>
              <a:rPr lang="ru-RU" sz="1800" dirty="0"/>
              <a:t>, </a:t>
            </a:r>
            <a:r>
              <a:rPr lang="ru-RU" sz="1800" dirty="0" err="1"/>
              <a:t>компілятор</a:t>
            </a:r>
            <a:r>
              <a:rPr lang="ru-RU" sz="1800" dirty="0"/>
              <a:t> просто не </a:t>
            </a:r>
            <a:r>
              <a:rPr lang="ru-RU" sz="1800" dirty="0" err="1"/>
              <a:t>знайшов</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00FF00"/>
                </a:highlight>
              </a:rPr>
              <a:t>Однак</a:t>
            </a:r>
            <a:r>
              <a:rPr lang="ru-RU" sz="1800" b="1" dirty="0">
                <a:highlight>
                  <a:srgbClr val="00FF00"/>
                </a:highlight>
              </a:rPr>
              <a:t> </a:t>
            </a:r>
            <a:r>
              <a:rPr lang="ru-RU" sz="1800" b="1" dirty="0" err="1">
                <a:highlight>
                  <a:srgbClr val="00FF00"/>
                </a:highlight>
              </a:rPr>
              <a:t>використання</a:t>
            </a:r>
            <a:r>
              <a:rPr lang="ru-RU" sz="1800" b="1" dirty="0">
                <a:highlight>
                  <a:srgbClr val="00FF00"/>
                </a:highlight>
              </a:rPr>
              <a:t> явного конструктора </a:t>
            </a:r>
            <a:r>
              <a:rPr lang="ru-RU" sz="1800" b="1" dirty="0" err="1">
                <a:highlight>
                  <a:srgbClr val="00FF00"/>
                </a:highlight>
              </a:rPr>
              <a:t>тільки</a:t>
            </a:r>
            <a:r>
              <a:rPr lang="ru-RU" sz="1800" b="1" dirty="0">
                <a:highlight>
                  <a:srgbClr val="00FF00"/>
                </a:highlight>
              </a:rPr>
              <a:t> </a:t>
            </a:r>
            <a:r>
              <a:rPr lang="ru-RU" sz="1800" b="1" dirty="0" err="1">
                <a:highlight>
                  <a:srgbClr val="00FF00"/>
                </a:highlight>
              </a:rPr>
              <a:t>запобігає</a:t>
            </a:r>
            <a:r>
              <a:rPr lang="ru-RU" sz="1800" b="1" dirty="0">
                <a:highlight>
                  <a:srgbClr val="00FF00"/>
                </a:highlight>
              </a:rPr>
              <a:t> </a:t>
            </a:r>
            <a:r>
              <a:rPr lang="ru-RU" sz="1800" b="1" dirty="0" err="1">
                <a:highlight>
                  <a:srgbClr val="00FF00"/>
                </a:highlight>
              </a:rPr>
              <a:t>виконанню</a:t>
            </a:r>
            <a:r>
              <a:rPr lang="ru-RU" sz="1800" b="1" dirty="0">
                <a:highlight>
                  <a:srgbClr val="00FF00"/>
                </a:highlight>
              </a:rPr>
              <a:t> </a:t>
            </a:r>
            <a:r>
              <a:rPr lang="ru-RU" sz="1800" b="1" dirty="0" err="1">
                <a:highlight>
                  <a:srgbClr val="00FF00"/>
                </a:highlight>
              </a:rPr>
              <a:t>неявних</a:t>
            </a:r>
            <a:r>
              <a:rPr lang="ru-RU" sz="1800" b="1" dirty="0">
                <a:highlight>
                  <a:srgbClr val="00FF00"/>
                </a:highlight>
              </a:rPr>
              <a:t> </a:t>
            </a:r>
            <a:r>
              <a:rPr lang="ru-RU" sz="1800" b="1" dirty="0" err="1">
                <a:highlight>
                  <a:srgbClr val="00FF00"/>
                </a:highlight>
              </a:rPr>
              <a:t>конвертацій</a:t>
            </a:r>
            <a:r>
              <a:rPr lang="ru-RU" sz="1800" dirty="0"/>
              <a:t>. </a:t>
            </a:r>
            <a:r>
              <a:rPr lang="ru-RU" sz="1800" dirty="0" err="1"/>
              <a:t>Явні</a:t>
            </a:r>
            <a:r>
              <a:rPr lang="ru-RU" sz="1800" dirty="0"/>
              <a:t> </a:t>
            </a:r>
            <a:r>
              <a:rPr lang="ru-RU" sz="1800" dirty="0" err="1"/>
              <a:t>конвертації</a:t>
            </a:r>
            <a:r>
              <a:rPr lang="ru-RU" sz="1800" dirty="0"/>
              <a:t> (через </a:t>
            </a:r>
            <a:r>
              <a:rPr lang="ru-RU" sz="1800" dirty="0" err="1"/>
              <a:t>оператори</a:t>
            </a:r>
            <a:r>
              <a:rPr lang="ru-RU" sz="1800" dirty="0"/>
              <a:t> явного </a:t>
            </a:r>
            <a:r>
              <a:rPr lang="ru-RU" sz="1800" dirty="0" err="1"/>
              <a:t>перетворення</a:t>
            </a:r>
            <a:r>
              <a:rPr lang="ru-RU" sz="1800" dirty="0"/>
              <a:t>) як і </a:t>
            </a:r>
            <a:r>
              <a:rPr lang="ru-RU" sz="1800" dirty="0" err="1"/>
              <a:t>раніше</a:t>
            </a:r>
            <a:r>
              <a:rPr lang="ru-RU" sz="1800" dirty="0"/>
              <a:t> </a:t>
            </a:r>
            <a:r>
              <a:rPr lang="ru-RU" sz="1800" dirty="0" err="1"/>
              <a:t>дозволені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При прямій або </a:t>
            </a:r>
            <a:r>
              <a:rPr lang="en-US" sz="1800" dirty="0"/>
              <a:t>uniform-</a:t>
            </a:r>
            <a:r>
              <a:rPr lang="uk-UA" sz="1800" dirty="0"/>
              <a:t>ініціалізації неявна конвертація також виконуватиметься:</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00FF00"/>
                </a:highlight>
              </a:rPr>
              <a:t>Правило: Для </a:t>
            </a:r>
            <a:r>
              <a:rPr lang="ru-RU" sz="1800" b="1" dirty="0" err="1">
                <a:highlight>
                  <a:srgbClr val="00FF00"/>
                </a:highlight>
              </a:rPr>
              <a:t>запобігання</a:t>
            </a:r>
            <a:r>
              <a:rPr lang="ru-RU" sz="1800" b="1" dirty="0">
                <a:highlight>
                  <a:srgbClr val="00FF00"/>
                </a:highlight>
              </a:rPr>
              <a:t> </a:t>
            </a:r>
            <a:r>
              <a:rPr lang="ru-RU" sz="1800" b="1" dirty="0" err="1">
                <a:highlight>
                  <a:srgbClr val="00FF00"/>
                </a:highlight>
              </a:rPr>
              <a:t>виникненню</a:t>
            </a:r>
            <a:r>
              <a:rPr lang="ru-RU" sz="1800" b="1" dirty="0">
                <a:highlight>
                  <a:srgbClr val="00FF00"/>
                </a:highlight>
              </a:rPr>
              <a:t> </a:t>
            </a:r>
            <a:r>
              <a:rPr lang="ru-RU" sz="1800" b="1" dirty="0" err="1">
                <a:highlight>
                  <a:srgbClr val="00FF00"/>
                </a:highlight>
              </a:rPr>
              <a:t>помилок</a:t>
            </a:r>
            <a:r>
              <a:rPr lang="ru-RU" sz="1800" b="1" dirty="0">
                <a:highlight>
                  <a:srgbClr val="00FF00"/>
                </a:highlight>
              </a:rPr>
              <a:t> з </a:t>
            </a:r>
            <a:r>
              <a:rPr lang="ru-RU" sz="1800" b="1" dirty="0" err="1">
                <a:highlight>
                  <a:srgbClr val="00FF00"/>
                </a:highlight>
              </a:rPr>
              <a:t>неявними</a:t>
            </a:r>
            <a:r>
              <a:rPr lang="ru-RU" sz="1800" b="1" dirty="0">
                <a:highlight>
                  <a:srgbClr val="00FF00"/>
                </a:highlight>
              </a:rPr>
              <a:t> </a:t>
            </a:r>
            <a:r>
              <a:rPr lang="ru-RU" sz="1800" b="1" dirty="0" err="1">
                <a:highlight>
                  <a:srgbClr val="00FF00"/>
                </a:highlight>
              </a:rPr>
              <a:t>конвертаціями</a:t>
            </a:r>
            <a:r>
              <a:rPr lang="ru-RU" sz="1800" b="1" dirty="0">
                <a:highlight>
                  <a:srgbClr val="00FF00"/>
                </a:highlight>
              </a:rPr>
              <a:t> </a:t>
            </a:r>
            <a:r>
              <a:rPr lang="ru-RU" sz="1800" b="1" dirty="0" err="1">
                <a:highlight>
                  <a:srgbClr val="00FF00"/>
                </a:highlight>
              </a:rPr>
              <a:t>робіть</a:t>
            </a:r>
            <a:r>
              <a:rPr lang="ru-RU" sz="1800" b="1" dirty="0">
                <a:highlight>
                  <a:srgbClr val="00FF00"/>
                </a:highlight>
              </a:rPr>
              <a:t> </a:t>
            </a:r>
            <a:r>
              <a:rPr lang="ru-RU" sz="1800" b="1" dirty="0" err="1">
                <a:highlight>
                  <a:srgbClr val="00FF00"/>
                </a:highlight>
              </a:rPr>
              <a:t>ваші</a:t>
            </a:r>
            <a:r>
              <a:rPr lang="ru-RU" sz="1800" b="1" dirty="0">
                <a:highlight>
                  <a:srgbClr val="00FF00"/>
                </a:highlight>
              </a:rPr>
              <a:t> </a:t>
            </a:r>
            <a:r>
              <a:rPr lang="ru-RU" sz="1800" b="1" dirty="0" err="1">
                <a:highlight>
                  <a:srgbClr val="00FF00"/>
                </a:highlight>
              </a:rPr>
              <a:t>конструктори</a:t>
            </a:r>
            <a:r>
              <a:rPr lang="ru-RU" sz="1800" b="1" dirty="0">
                <a:highlight>
                  <a:srgbClr val="00FF00"/>
                </a:highlight>
              </a:rPr>
              <a:t> </a:t>
            </a:r>
            <a:r>
              <a:rPr lang="ru-RU" sz="1800" b="1" dirty="0" err="1">
                <a:highlight>
                  <a:srgbClr val="00FF00"/>
                </a:highlight>
              </a:rPr>
              <a:t>явними</a:t>
            </a:r>
            <a:r>
              <a:rPr lang="ru-RU" sz="1800" b="1" dirty="0">
                <a:highlight>
                  <a:srgbClr val="00FF00"/>
                </a:highlight>
              </a:rPr>
              <a:t>, </a:t>
            </a:r>
            <a:r>
              <a:rPr lang="ru-RU" sz="1800" b="1" dirty="0" err="1">
                <a:highlight>
                  <a:srgbClr val="00FF00"/>
                </a:highlight>
              </a:rPr>
              <a:t>використовуючи</a:t>
            </a:r>
            <a:r>
              <a:rPr lang="ru-RU" sz="1800" b="1" dirty="0">
                <a:highlight>
                  <a:srgbClr val="00FF00"/>
                </a:highlight>
              </a:rPr>
              <a:t> </a:t>
            </a:r>
            <a:r>
              <a:rPr lang="ru-RU" sz="1800" b="1" dirty="0" err="1">
                <a:highlight>
                  <a:srgbClr val="00FF00"/>
                </a:highlight>
              </a:rPr>
              <a:t>ключове</a:t>
            </a:r>
            <a:r>
              <a:rPr lang="ru-RU" sz="1800" b="1" dirty="0">
                <a:highlight>
                  <a:srgbClr val="00FF00"/>
                </a:highlight>
              </a:rPr>
              <a:t> слово </a:t>
            </a:r>
            <a:r>
              <a:rPr lang="ru-RU" sz="1800" b="1" dirty="0" err="1">
                <a:highlight>
                  <a:srgbClr val="00FF00"/>
                </a:highlight>
              </a:rPr>
              <a:t>explicit</a:t>
            </a:r>
            <a:r>
              <a:rPr lang="ru-RU" sz="1800" b="1" dirty="0">
                <a:highlight>
                  <a:srgbClr val="00FF00"/>
                </a:highlight>
              </a:rPr>
              <a:t>.</a:t>
            </a:r>
            <a:endParaRPr lang="uk-UA" sz="1800" b="1" dirty="0">
              <a:highlight>
                <a:srgbClr val="00FF00"/>
              </a:highlight>
            </a:endParaRPr>
          </a:p>
        </p:txBody>
      </p:sp>
      <p:pic>
        <p:nvPicPr>
          <p:cNvPr id="5" name="Рисунок 4">
            <a:extLst>
              <a:ext uri="{FF2B5EF4-FFF2-40B4-BE49-F238E27FC236}">
                <a16:creationId xmlns:a16="http://schemas.microsoft.com/office/drawing/2014/main" id="{90A01B23-D061-48DD-A045-A8720A82D8DD}"/>
              </a:ext>
            </a:extLst>
          </p:cNvPr>
          <p:cNvPicPr>
            <a:picLocks noChangeAspect="1"/>
          </p:cNvPicPr>
          <p:nvPr/>
        </p:nvPicPr>
        <p:blipFill>
          <a:blip r:embed="rId2"/>
          <a:stretch>
            <a:fillRect/>
          </a:stretch>
        </p:blipFill>
        <p:spPr>
          <a:xfrm>
            <a:off x="0" y="3429000"/>
            <a:ext cx="12192000" cy="821713"/>
          </a:xfrm>
          <a:prstGeom prst="rect">
            <a:avLst/>
          </a:prstGeom>
        </p:spPr>
      </p:pic>
      <p:pic>
        <p:nvPicPr>
          <p:cNvPr id="7" name="Рисунок 6">
            <a:extLst>
              <a:ext uri="{FF2B5EF4-FFF2-40B4-BE49-F238E27FC236}">
                <a16:creationId xmlns:a16="http://schemas.microsoft.com/office/drawing/2014/main" id="{4DB58B1D-BA51-41FE-AEE7-07750D45B690}"/>
              </a:ext>
            </a:extLst>
          </p:cNvPr>
          <p:cNvPicPr>
            <a:picLocks noChangeAspect="1"/>
          </p:cNvPicPr>
          <p:nvPr/>
        </p:nvPicPr>
        <p:blipFill>
          <a:blip r:embed="rId3"/>
          <a:stretch>
            <a:fillRect/>
          </a:stretch>
        </p:blipFill>
        <p:spPr>
          <a:xfrm>
            <a:off x="3674840" y="4598036"/>
            <a:ext cx="4842317" cy="956320"/>
          </a:xfrm>
          <a:prstGeom prst="rect">
            <a:avLst/>
          </a:prstGeom>
        </p:spPr>
      </p:pic>
    </p:spTree>
    <p:extLst>
      <p:ext uri="{BB962C8B-B14F-4D97-AF65-F5344CB8AC3E}">
        <p14:creationId xmlns:p14="http://schemas.microsoft.com/office/powerpoint/2010/main" val="2598702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Ще</a:t>
            </a:r>
            <a:r>
              <a:rPr lang="ru-RU" sz="1800" dirty="0"/>
              <a:t> одним способом </a:t>
            </a:r>
            <a:r>
              <a:rPr lang="ru-RU" sz="1800" dirty="0" err="1"/>
              <a:t>заборонити</a:t>
            </a:r>
            <a:r>
              <a:rPr lang="ru-RU" sz="1800" dirty="0"/>
              <a:t> </a:t>
            </a:r>
            <a:r>
              <a:rPr lang="ru-RU" sz="1800" dirty="0" err="1"/>
              <a:t>конвертацію</a:t>
            </a:r>
            <a:r>
              <a:rPr lang="ru-RU" sz="1800" dirty="0"/>
              <a:t> </a:t>
            </a:r>
            <a:r>
              <a:rPr lang="ru-RU" sz="1800" dirty="0">
                <a:solidFill>
                  <a:schemeClr val="accent5">
                    <a:lumMod val="75000"/>
                  </a:schemeClr>
                </a:solidFill>
                <a:latin typeface="Consolas" panose="020B0609020204030204" pitchFamily="49" charset="0"/>
              </a:rPr>
              <a:t>'a' </a:t>
            </a:r>
            <a:r>
              <a:rPr lang="ru-RU" sz="1800" dirty="0"/>
              <a:t>в </a:t>
            </a:r>
            <a:r>
              <a:rPr lang="ru-RU" sz="1800" dirty="0" err="1">
                <a:solidFill>
                  <a:schemeClr val="accent5">
                    <a:lumMod val="75000"/>
                  </a:schemeClr>
                </a:solidFill>
                <a:latin typeface="Consolas" panose="020B0609020204030204" pitchFamily="49" charset="0"/>
              </a:rPr>
              <a:t>SomeString</a:t>
            </a:r>
            <a:r>
              <a:rPr lang="ru-RU" sz="1800" dirty="0"/>
              <a:t> (</a:t>
            </a:r>
            <a:r>
              <a:rPr lang="ru-RU" sz="1800" dirty="0" err="1"/>
              <a:t>неявним</a:t>
            </a:r>
            <a:r>
              <a:rPr lang="ru-RU" sz="1800" dirty="0"/>
              <a:t> </a:t>
            </a:r>
            <a:r>
              <a:rPr lang="ru-RU" sz="1800" dirty="0" err="1"/>
              <a:t>або</a:t>
            </a:r>
            <a:r>
              <a:rPr lang="ru-RU" sz="1800" dirty="0"/>
              <a:t> </a:t>
            </a:r>
            <a:r>
              <a:rPr lang="ru-RU" sz="1800" dirty="0" err="1"/>
              <a:t>явним</a:t>
            </a:r>
            <a:r>
              <a:rPr lang="ru-RU" sz="1800" dirty="0"/>
              <a:t> способом) є </a:t>
            </a:r>
            <a:r>
              <a:rPr lang="ru-RU" sz="1800" dirty="0" err="1"/>
              <a:t>додання</a:t>
            </a:r>
            <a:r>
              <a:rPr lang="ru-RU" sz="1800" dirty="0"/>
              <a:t> </a:t>
            </a:r>
            <a:r>
              <a:rPr lang="ru-RU" sz="1800" dirty="0" err="1"/>
              <a:t>закритого</a:t>
            </a:r>
            <a:r>
              <a:rPr lang="ru-RU" sz="1800" dirty="0"/>
              <a:t> конструктора </a:t>
            </a:r>
            <a:r>
              <a:rPr lang="ru-RU" sz="1800" dirty="0" err="1">
                <a:solidFill>
                  <a:schemeClr val="accent5">
                    <a:lumMod val="75000"/>
                  </a:schemeClr>
                </a:solidFill>
                <a:latin typeface="Consolas" panose="020B0609020204030204" pitchFamily="49" charset="0"/>
              </a:rPr>
              <a:t>SomeString</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char</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pic>
        <p:nvPicPr>
          <p:cNvPr id="5" name="Рисунок 4">
            <a:extLst>
              <a:ext uri="{FF2B5EF4-FFF2-40B4-BE49-F238E27FC236}">
                <a16:creationId xmlns:a16="http://schemas.microsoft.com/office/drawing/2014/main" id="{C97654DB-E21D-4424-B6E0-D2A54DF208DD}"/>
              </a:ext>
            </a:extLst>
          </p:cNvPr>
          <p:cNvPicPr>
            <a:picLocks noChangeAspect="1"/>
          </p:cNvPicPr>
          <p:nvPr/>
        </p:nvPicPr>
        <p:blipFill>
          <a:blip r:embed="rId2"/>
          <a:stretch>
            <a:fillRect/>
          </a:stretch>
        </p:blipFill>
        <p:spPr>
          <a:xfrm>
            <a:off x="3514083" y="1721014"/>
            <a:ext cx="5163833" cy="5136985"/>
          </a:xfrm>
          <a:prstGeom prst="rect">
            <a:avLst/>
          </a:prstGeom>
        </p:spPr>
      </p:pic>
    </p:spTree>
    <p:extLst>
      <p:ext uri="{BB962C8B-B14F-4D97-AF65-F5344CB8AC3E}">
        <p14:creationId xmlns:p14="http://schemas.microsoft.com/office/powerpoint/2010/main" val="26511443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FF"/>
                </a:highlight>
              </a:rPr>
              <a:t>Тим не </a:t>
            </a:r>
            <a:r>
              <a:rPr lang="ru-RU" sz="1800" b="1" dirty="0" err="1">
                <a:highlight>
                  <a:srgbClr val="00FFFF"/>
                </a:highlight>
              </a:rPr>
              <a:t>менш</a:t>
            </a:r>
            <a:r>
              <a:rPr lang="ru-RU" sz="1800" b="1" dirty="0">
                <a:highlight>
                  <a:srgbClr val="00FFFF"/>
                </a:highlight>
              </a:rPr>
              <a:t>, </a:t>
            </a:r>
            <a:r>
              <a:rPr lang="ru-RU" sz="1800" b="1" dirty="0" err="1">
                <a:highlight>
                  <a:srgbClr val="00FFFF"/>
                </a:highlight>
              </a:rPr>
              <a:t>цей</a:t>
            </a:r>
            <a:r>
              <a:rPr lang="ru-RU" sz="1800" b="1" dirty="0">
                <a:highlight>
                  <a:srgbClr val="00FFFF"/>
                </a:highlight>
              </a:rPr>
              <a:t> конструктор все </a:t>
            </a:r>
            <a:r>
              <a:rPr lang="ru-RU" sz="1800" b="1" dirty="0" err="1">
                <a:highlight>
                  <a:srgbClr val="00FFFF"/>
                </a:highlight>
              </a:rPr>
              <a:t>ще</a:t>
            </a:r>
            <a:r>
              <a:rPr lang="ru-RU" sz="1800" b="1" dirty="0">
                <a:highlight>
                  <a:srgbClr val="00FFFF"/>
                </a:highlight>
              </a:rPr>
              <a:t> </a:t>
            </a:r>
            <a:r>
              <a:rPr lang="ru-RU" sz="1800" b="1" dirty="0" err="1">
                <a:highlight>
                  <a:srgbClr val="00FFFF"/>
                </a:highlight>
              </a:rPr>
              <a:t>може</a:t>
            </a:r>
            <a:r>
              <a:rPr lang="ru-RU" sz="1800" b="1" dirty="0">
                <a:highlight>
                  <a:srgbClr val="00FFFF"/>
                </a:highlight>
              </a:rPr>
              <a:t> </a:t>
            </a:r>
            <a:r>
              <a:rPr lang="ru-RU" sz="1800" b="1" dirty="0" err="1">
                <a:highlight>
                  <a:srgbClr val="00FFFF"/>
                </a:highlight>
              </a:rPr>
              <a:t>використовуватися</a:t>
            </a:r>
            <a:r>
              <a:rPr lang="ru-RU" sz="1800" b="1" dirty="0">
                <a:highlight>
                  <a:srgbClr val="00FFFF"/>
                </a:highlight>
              </a:rPr>
              <a:t> </a:t>
            </a:r>
            <a:r>
              <a:rPr lang="ru-RU" sz="1800" b="1" dirty="0" err="1">
                <a:highlight>
                  <a:srgbClr val="00FFFF"/>
                </a:highlight>
              </a:rPr>
              <a:t>всередині</a:t>
            </a:r>
            <a:r>
              <a:rPr lang="ru-RU" sz="1800" b="1" dirty="0">
                <a:highlight>
                  <a:srgbClr val="00FFFF"/>
                </a:highlight>
              </a:rPr>
              <a:t> </a:t>
            </a:r>
            <a:r>
              <a:rPr lang="ru-RU" sz="1800" b="1" dirty="0" err="1">
                <a:highlight>
                  <a:srgbClr val="00FFFF"/>
                </a:highlight>
              </a:rPr>
              <a:t>класу</a:t>
            </a:r>
            <a:r>
              <a:rPr lang="ru-RU" sz="1800" dirty="0"/>
              <a:t> (</a:t>
            </a:r>
            <a:r>
              <a:rPr lang="ru-RU" sz="1800" dirty="0" err="1"/>
              <a:t>private</a:t>
            </a:r>
            <a:r>
              <a:rPr lang="ru-RU" sz="1800" dirty="0"/>
              <a:t> </a:t>
            </a:r>
            <a:r>
              <a:rPr lang="ru-RU" sz="1800" dirty="0" err="1"/>
              <a:t>закриває</a:t>
            </a:r>
            <a:r>
              <a:rPr lang="ru-RU" sz="1800" dirty="0"/>
              <a:t> доступ до </a:t>
            </a:r>
            <a:r>
              <a:rPr lang="ru-RU" sz="1800" dirty="0" err="1"/>
              <a:t>даних</a:t>
            </a:r>
            <a:r>
              <a:rPr lang="ru-RU" sz="1800" dirty="0"/>
              <a:t> </a:t>
            </a:r>
            <a:r>
              <a:rPr lang="ru-RU" sz="1800" dirty="0" err="1"/>
              <a:t>тільки</a:t>
            </a:r>
            <a:r>
              <a:rPr lang="ru-RU" sz="1800" dirty="0"/>
              <a:t> для </a:t>
            </a:r>
            <a:r>
              <a:rPr lang="ru-RU" sz="1800" dirty="0" err="1"/>
              <a:t>об’єктів</a:t>
            </a:r>
            <a:r>
              <a:rPr lang="ru-RU" sz="1800" dirty="0"/>
              <a:t> поза </a:t>
            </a:r>
            <a:r>
              <a:rPr lang="ru-RU" sz="1800" dirty="0" err="1"/>
              <a:t>тілом</a:t>
            </a:r>
            <a:r>
              <a:rPr lang="ru-RU" sz="1800" dirty="0"/>
              <a:t> </a:t>
            </a:r>
            <a:r>
              <a:rPr lang="ru-RU" sz="1800" dirty="0" err="1"/>
              <a:t>класу</a:t>
            </a:r>
            <a:r>
              <a:rPr lang="ru-RU" sz="1800" dirty="0"/>
              <a:t>).</a:t>
            </a:r>
          </a:p>
          <a:p>
            <a:pPr marL="540000" indent="360000">
              <a:lnSpc>
                <a:spcPct val="150000"/>
              </a:lnSpc>
              <a:spcBef>
                <a:spcPts val="0"/>
              </a:spcBef>
              <a:buNone/>
            </a:pPr>
            <a:r>
              <a:rPr lang="ru-RU" sz="1800" dirty="0" err="1"/>
              <a:t>Краще</a:t>
            </a:r>
            <a:r>
              <a:rPr lang="ru-RU" sz="1800" dirty="0"/>
              <a:t> </a:t>
            </a:r>
            <a:r>
              <a:rPr lang="ru-RU" sz="1800" dirty="0" err="1"/>
              <a:t>рішення</a:t>
            </a:r>
            <a:r>
              <a:rPr lang="ru-RU" sz="1800" dirty="0"/>
              <a:t> — </a:t>
            </a:r>
            <a:r>
              <a:rPr lang="ru-RU" sz="1800" dirty="0" err="1"/>
              <a:t>використовувати</a:t>
            </a:r>
            <a:r>
              <a:rPr lang="ru-RU" sz="1800" dirty="0"/>
              <a:t> </a:t>
            </a:r>
            <a:r>
              <a:rPr lang="ru-RU" sz="1800" dirty="0" err="1"/>
              <a:t>ключове</a:t>
            </a:r>
            <a:r>
              <a:rPr lang="ru-RU" sz="1800" dirty="0"/>
              <a:t> слово </a:t>
            </a:r>
            <a:r>
              <a:rPr lang="ru-RU" sz="1800" dirty="0" err="1">
                <a:solidFill>
                  <a:schemeClr val="accent5">
                    <a:lumMod val="75000"/>
                  </a:schemeClr>
                </a:solidFill>
                <a:latin typeface="Consolas" panose="020B0609020204030204" pitchFamily="49" charset="0"/>
              </a:rPr>
              <a:t>delete</a:t>
            </a:r>
            <a:r>
              <a:rPr lang="ru-RU" sz="1800" dirty="0"/>
              <a:t> (</a:t>
            </a:r>
            <a:r>
              <a:rPr lang="ru-RU" sz="1800" dirty="0" err="1"/>
              <a:t>додане</a:t>
            </a:r>
            <a:r>
              <a:rPr lang="ru-RU" sz="1800" dirty="0"/>
              <a:t> в C++11) для </a:t>
            </a:r>
            <a:r>
              <a:rPr lang="ru-RU" sz="1800" dirty="0" err="1"/>
              <a:t>видалення</a:t>
            </a:r>
            <a:r>
              <a:rPr lang="ru-RU" sz="1800" dirty="0"/>
              <a:t> </a:t>
            </a:r>
            <a:r>
              <a:rPr lang="ru-RU" sz="1800" dirty="0" err="1"/>
              <a:t>цього</a:t>
            </a:r>
            <a:r>
              <a:rPr lang="ru-RU" sz="1800" dirty="0"/>
              <a:t> конструктора:</a:t>
            </a:r>
            <a:endParaRPr lang="uk-UA" sz="1800" dirty="0"/>
          </a:p>
        </p:txBody>
      </p:sp>
      <p:pic>
        <p:nvPicPr>
          <p:cNvPr id="5" name="Рисунок 4">
            <a:extLst>
              <a:ext uri="{FF2B5EF4-FFF2-40B4-BE49-F238E27FC236}">
                <a16:creationId xmlns:a16="http://schemas.microsoft.com/office/drawing/2014/main" id="{3753B1F8-B5DC-41BA-9200-E239287940BD}"/>
              </a:ext>
            </a:extLst>
          </p:cNvPr>
          <p:cNvPicPr>
            <a:picLocks noChangeAspect="1"/>
          </p:cNvPicPr>
          <p:nvPr/>
        </p:nvPicPr>
        <p:blipFill>
          <a:blip r:embed="rId2"/>
          <a:stretch>
            <a:fillRect/>
          </a:stretch>
        </p:blipFill>
        <p:spPr>
          <a:xfrm>
            <a:off x="3641463" y="2093560"/>
            <a:ext cx="4909074" cy="4764440"/>
          </a:xfrm>
          <a:prstGeom prst="rect">
            <a:avLst/>
          </a:prstGeom>
        </p:spPr>
      </p:pic>
    </p:spTree>
    <p:extLst>
      <p:ext uri="{BB962C8B-B14F-4D97-AF65-F5344CB8AC3E}">
        <p14:creationId xmlns:p14="http://schemas.microsoft.com/office/powerpoint/2010/main" val="2555495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Після видалення функції, будь-яке її використання </a:t>
            </a:r>
            <a:r>
              <a:rPr lang="uk-UA" sz="1800" b="1" dirty="0" err="1">
                <a:highlight>
                  <a:srgbClr val="00FF00"/>
                </a:highlight>
              </a:rPr>
              <a:t>викличе</a:t>
            </a:r>
            <a:r>
              <a:rPr lang="uk-UA" sz="1800" b="1" dirty="0">
                <a:highlight>
                  <a:srgbClr val="00FF00"/>
                </a:highlight>
              </a:rPr>
              <a:t> помилку компіляції</a:t>
            </a:r>
            <a:r>
              <a:rPr lang="uk-UA" sz="1800" dirty="0"/>
              <a:t>.</a:t>
            </a:r>
          </a:p>
          <a:p>
            <a:pPr marL="540000" indent="360000">
              <a:lnSpc>
                <a:spcPct val="150000"/>
              </a:lnSpc>
              <a:spcBef>
                <a:spcPts val="0"/>
              </a:spcBef>
              <a:buNone/>
            </a:pPr>
            <a:r>
              <a:rPr lang="uk-UA" sz="1800" dirty="0"/>
              <a:t>Зверніть увагу, конструктор копіювання і перевантажені оператори також можуть бути видалені за допомогою </a:t>
            </a:r>
            <a:r>
              <a:rPr lang="en-US" sz="1800" dirty="0">
                <a:solidFill>
                  <a:schemeClr val="accent5">
                    <a:lumMod val="75000"/>
                  </a:schemeClr>
                </a:solidFill>
                <a:latin typeface="Consolas" panose="020B0609020204030204" pitchFamily="49" charset="0"/>
              </a:rPr>
              <a:t>delete</a:t>
            </a:r>
            <a:r>
              <a:rPr lang="en-US" sz="1800" dirty="0"/>
              <a:t> </a:t>
            </a:r>
            <a:r>
              <a:rPr lang="uk-UA" sz="1800" dirty="0"/>
              <a:t>для запобігання їх використанню.</a:t>
            </a:r>
          </a:p>
        </p:txBody>
      </p:sp>
    </p:spTree>
    <p:extLst>
      <p:ext uri="{BB962C8B-B14F-4D97-AF65-F5344CB8AC3E}">
        <p14:creationId xmlns:p14="http://schemas.microsoft.com/office/powerpoint/2010/main" val="31359648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Перевантаження оператора присвоювання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Оператор </a:t>
            </a:r>
            <a:r>
              <a:rPr lang="ru-RU" sz="1800" b="1" dirty="0" err="1">
                <a:highlight>
                  <a:srgbClr val="00FF00"/>
                </a:highlight>
              </a:rPr>
              <a:t>присвоювання</a:t>
            </a:r>
            <a:r>
              <a:rPr lang="ru-RU" sz="1800" b="1" dirty="0">
                <a:highlight>
                  <a:srgbClr val="00FF00"/>
                </a:highlight>
              </a:rPr>
              <a:t> </a:t>
            </a:r>
            <a:r>
              <a:rPr lang="ru-RU" sz="1800" dirty="0"/>
              <a:t>(=) </a:t>
            </a:r>
            <a:r>
              <a:rPr lang="ru-RU" sz="1800" dirty="0" err="1"/>
              <a:t>використовується</a:t>
            </a:r>
            <a:r>
              <a:rPr lang="ru-RU" sz="1800" dirty="0"/>
              <a:t> для </a:t>
            </a:r>
            <a:r>
              <a:rPr lang="ru-RU" sz="1800" dirty="0" err="1"/>
              <a:t>копіювання</a:t>
            </a:r>
            <a:r>
              <a:rPr lang="ru-RU" sz="1800" dirty="0"/>
              <a:t> </a:t>
            </a:r>
            <a:r>
              <a:rPr lang="ru-RU" sz="1800" dirty="0" err="1"/>
              <a:t>значень</a:t>
            </a:r>
            <a:r>
              <a:rPr lang="ru-RU" sz="1800" dirty="0"/>
              <a:t> з одного </a:t>
            </a:r>
            <a:r>
              <a:rPr lang="ru-RU" sz="1800" dirty="0" err="1"/>
              <a:t>об’єкту</a:t>
            </a:r>
            <a:r>
              <a:rPr lang="ru-RU" sz="1800" dirty="0"/>
              <a:t> в </a:t>
            </a:r>
            <a:r>
              <a:rPr lang="ru-RU" sz="1800" dirty="0" err="1"/>
              <a:t>інший</a:t>
            </a:r>
            <a:r>
              <a:rPr lang="ru-RU" sz="1800" dirty="0"/>
              <a:t> (</a:t>
            </a:r>
            <a:r>
              <a:rPr lang="ru-RU" sz="1800" dirty="0" err="1"/>
              <a:t>вже</a:t>
            </a:r>
            <a:r>
              <a:rPr lang="ru-RU" sz="1800" dirty="0"/>
              <a:t> </a:t>
            </a:r>
            <a:r>
              <a:rPr lang="ru-RU" sz="1800" dirty="0" err="1"/>
              <a:t>існуючий</a:t>
            </a:r>
            <a:r>
              <a:rPr lang="ru-RU" sz="1800" dirty="0"/>
              <a:t>) </a:t>
            </a:r>
            <a:r>
              <a:rPr lang="ru-RU" sz="1800" dirty="0" err="1"/>
              <a:t>об’єкт</a:t>
            </a:r>
            <a:r>
              <a:rPr lang="ru-RU" sz="1800" dirty="0"/>
              <a:t>.</a:t>
            </a:r>
            <a:endParaRPr lang="en-US" sz="1800" dirty="0"/>
          </a:p>
          <a:p>
            <a:pPr marL="540000" indent="360000">
              <a:lnSpc>
                <a:spcPct val="150000"/>
              </a:lnSpc>
              <a:spcBef>
                <a:spcPts val="0"/>
              </a:spcBef>
              <a:buNone/>
            </a:pPr>
            <a:r>
              <a:rPr lang="uk-UA" sz="1800" b="1" dirty="0">
                <a:highlight>
                  <a:srgbClr val="00FFFF"/>
                </a:highlight>
              </a:rPr>
              <a:t>Присвоювання </a:t>
            </a:r>
            <a:r>
              <a:rPr lang="en-US" sz="1800" b="1" dirty="0">
                <a:highlight>
                  <a:srgbClr val="00FFFF"/>
                </a:highlight>
              </a:rPr>
              <a:t>vs. </a:t>
            </a:r>
            <a:r>
              <a:rPr lang="uk-UA" sz="1800" b="1" dirty="0">
                <a:highlight>
                  <a:srgbClr val="00FFFF"/>
                </a:highlight>
              </a:rPr>
              <a:t>Конструктор копіювання</a:t>
            </a:r>
          </a:p>
          <a:p>
            <a:pPr marL="540000" indent="360000">
              <a:lnSpc>
                <a:spcPct val="150000"/>
              </a:lnSpc>
              <a:spcBef>
                <a:spcPts val="0"/>
              </a:spcBef>
              <a:buNone/>
            </a:pPr>
            <a:r>
              <a:rPr lang="uk-UA" sz="1800" dirty="0"/>
              <a:t>Конструктор копіювання і оператор присвоювання виконують майже ідентичну роботу: обидва копіюють значення з одного об’єкту в значення іншого об’єкту. </a:t>
            </a:r>
            <a:r>
              <a:rPr lang="uk-UA" sz="1800" b="1" dirty="0">
                <a:highlight>
                  <a:srgbClr val="FFFF00"/>
                </a:highlight>
              </a:rPr>
              <a:t>Однак конструктор копіювання використовується при ініціалізації нових об’єктів</a:t>
            </a:r>
            <a:r>
              <a:rPr lang="uk-UA" sz="1800" dirty="0"/>
              <a:t>, тоді як </a:t>
            </a:r>
            <a:r>
              <a:rPr lang="uk-UA" sz="1800" b="1" dirty="0">
                <a:highlight>
                  <a:srgbClr val="00FF00"/>
                </a:highlight>
              </a:rPr>
              <a:t>оператор присвоювання замінює вміст вже існуючих об’єктів</a:t>
            </a:r>
            <a:r>
              <a:rPr lang="uk-UA" sz="1800" dirty="0"/>
              <a:t>. Все просто:</a:t>
            </a:r>
          </a:p>
          <a:p>
            <a:pPr marL="825750" indent="-285750">
              <a:lnSpc>
                <a:spcPct val="150000"/>
              </a:lnSpc>
              <a:spcBef>
                <a:spcPts val="0"/>
              </a:spcBef>
            </a:pPr>
            <a:r>
              <a:rPr lang="uk-UA" sz="1800" dirty="0"/>
              <a:t>   </a:t>
            </a:r>
            <a:r>
              <a:rPr lang="uk-UA" sz="1800" b="1" dirty="0">
                <a:highlight>
                  <a:srgbClr val="FFFF00"/>
                </a:highlight>
              </a:rPr>
              <a:t>Якщо новий об’єкт створений перед виконанням операції копіювання, то використовується конструктор копіювання (передача або повернення об’єктів виконуються по значенню)</a:t>
            </a:r>
            <a:r>
              <a:rPr lang="uk-UA" sz="1800" dirty="0"/>
              <a:t>.</a:t>
            </a:r>
          </a:p>
          <a:p>
            <a:pPr marL="825750" indent="-285750">
              <a:lnSpc>
                <a:spcPct val="150000"/>
              </a:lnSpc>
              <a:spcBef>
                <a:spcPts val="0"/>
              </a:spcBef>
            </a:pPr>
            <a:r>
              <a:rPr lang="uk-UA" sz="1800" dirty="0"/>
              <a:t>   </a:t>
            </a:r>
            <a:r>
              <a:rPr lang="uk-UA" sz="1800" b="1" dirty="0">
                <a:highlight>
                  <a:srgbClr val="00FF00"/>
                </a:highlight>
              </a:rPr>
              <a:t>Якщо новий об’єкт не створювали, а робота ведеться з уже існуючим об’єктом, то використовується оператор присвоювання</a:t>
            </a:r>
            <a:r>
              <a:rPr lang="uk-UA" sz="1800" dirty="0"/>
              <a:t>.</a:t>
            </a:r>
          </a:p>
        </p:txBody>
      </p:sp>
    </p:spTree>
    <p:extLst>
      <p:ext uri="{BB962C8B-B14F-4D97-AF65-F5344CB8AC3E}">
        <p14:creationId xmlns:p14="http://schemas.microsoft.com/office/powerpoint/2010/main" val="232478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Іноді</a:t>
            </a:r>
            <a:r>
              <a:rPr lang="ru-RU" sz="1800" dirty="0"/>
              <a:t>, в </a:t>
            </a:r>
            <a:r>
              <a:rPr lang="ru-RU" sz="1800" dirty="0" err="1"/>
              <a:t>процесі</a:t>
            </a:r>
            <a:r>
              <a:rPr lang="ru-RU" sz="1800" dirty="0"/>
              <a:t> </a:t>
            </a:r>
            <a:r>
              <a:rPr lang="ru-RU" sz="1800" dirty="0" err="1"/>
              <a:t>написання</a:t>
            </a:r>
            <a:r>
              <a:rPr lang="ru-RU" sz="1800" dirty="0"/>
              <a:t> коду, </a:t>
            </a:r>
            <a:r>
              <a:rPr lang="ru-RU" sz="1800" dirty="0" err="1"/>
              <a:t>ви</a:t>
            </a:r>
            <a:r>
              <a:rPr lang="ru-RU" sz="1800" dirty="0"/>
              <a:t> можете </a:t>
            </a:r>
            <a:r>
              <a:rPr lang="ru-RU" sz="1800" dirty="0" err="1"/>
              <a:t>зіткнутися</a:t>
            </a:r>
            <a:r>
              <a:rPr lang="ru-RU" sz="1800" dirty="0"/>
              <a:t> з </a:t>
            </a:r>
            <a:r>
              <a:rPr lang="ru-RU" sz="1800" dirty="0" err="1"/>
              <a:t>ситуаціями</a:t>
            </a:r>
            <a:r>
              <a:rPr lang="ru-RU" sz="1800" dirty="0"/>
              <a:t>, коли не будете </a:t>
            </a:r>
            <a:r>
              <a:rPr lang="ru-RU" sz="1800" dirty="0" err="1"/>
              <a:t>певні</a:t>
            </a:r>
            <a:r>
              <a:rPr lang="ru-RU" sz="1800" dirty="0"/>
              <a:t>, </a:t>
            </a:r>
            <a:r>
              <a:rPr lang="ru-RU" sz="1800" b="1" dirty="0">
                <a:highlight>
                  <a:srgbClr val="00FF00"/>
                </a:highlight>
              </a:rPr>
              <a:t>яка з </a:t>
            </a:r>
            <a:r>
              <a:rPr lang="ru-RU" sz="1800" b="1" dirty="0" err="1">
                <a:highlight>
                  <a:srgbClr val="00FF00"/>
                </a:highlight>
              </a:rPr>
              <a:t>двох</a:t>
            </a:r>
            <a:r>
              <a:rPr lang="ru-RU" sz="1800" b="1" dirty="0">
                <a:highlight>
                  <a:srgbClr val="00FF00"/>
                </a:highlight>
              </a:rPr>
              <a:t> </a:t>
            </a:r>
            <a:r>
              <a:rPr lang="ru-RU" sz="1800" b="1" dirty="0" err="1">
                <a:highlight>
                  <a:srgbClr val="00FF00"/>
                </a:highlight>
              </a:rPr>
              <a:t>функцій</a:t>
            </a:r>
            <a:r>
              <a:rPr lang="ru-RU" sz="1800" b="1" dirty="0">
                <a:highlight>
                  <a:srgbClr val="00FF00"/>
                </a:highlight>
              </a:rPr>
              <a:t> </a:t>
            </a:r>
            <a:r>
              <a:rPr lang="ru-RU" sz="1800" b="1" dirty="0" err="1">
                <a:highlight>
                  <a:srgbClr val="00FF00"/>
                </a:highlight>
              </a:rPr>
              <a:t>виявиться</a:t>
            </a:r>
            <a:r>
              <a:rPr lang="ru-RU" sz="1800" b="1" dirty="0">
                <a:highlight>
                  <a:srgbClr val="00FF00"/>
                </a:highlight>
              </a:rPr>
              <a:t> </a:t>
            </a:r>
            <a:r>
              <a:rPr lang="ru-RU" sz="1800" b="1" dirty="0" err="1">
                <a:highlight>
                  <a:srgbClr val="00FF00"/>
                </a:highlight>
              </a:rPr>
              <a:t>ефективнішою</a:t>
            </a:r>
            <a:r>
              <a:rPr lang="ru-RU" sz="1800" dirty="0"/>
              <a:t> (</a:t>
            </a:r>
            <a:r>
              <a:rPr lang="ru-RU" sz="1800" dirty="0" err="1"/>
              <a:t>припускається</a:t>
            </a:r>
            <a:r>
              <a:rPr lang="ru-RU" sz="1800" dirty="0"/>
              <a:t>, </a:t>
            </a:r>
            <a:r>
              <a:rPr lang="ru-RU" sz="1800" dirty="0" err="1"/>
              <a:t>що</a:t>
            </a:r>
            <a:r>
              <a:rPr lang="ru-RU" sz="1800" dirty="0"/>
              <a:t> </a:t>
            </a:r>
            <a:r>
              <a:rPr lang="ru-RU" sz="1800" dirty="0" err="1"/>
              <a:t>кінцевий</a:t>
            </a:r>
            <a:r>
              <a:rPr lang="ru-RU" sz="1800" dirty="0"/>
              <a:t> результат у </a:t>
            </a:r>
            <a:r>
              <a:rPr lang="ru-RU" sz="1800" dirty="0" err="1"/>
              <a:t>обох</a:t>
            </a:r>
            <a:r>
              <a:rPr lang="ru-RU" sz="1800" dirty="0"/>
              <a:t> </a:t>
            </a:r>
            <a:r>
              <a:rPr lang="ru-RU" sz="1800" dirty="0" err="1"/>
              <a:t>функцій</a:t>
            </a:r>
            <a:r>
              <a:rPr lang="ru-RU" sz="1800" dirty="0"/>
              <a:t> </a:t>
            </a:r>
            <a:r>
              <a:rPr lang="ru-RU" sz="1800" dirty="0" err="1"/>
              <a:t>однаковий</a:t>
            </a:r>
            <a:r>
              <a:rPr lang="ru-RU" sz="1800" dirty="0"/>
              <a:t>). </a:t>
            </a:r>
            <a:r>
              <a:rPr lang="ru-RU" sz="1800" b="1" dirty="0">
                <a:highlight>
                  <a:srgbClr val="00FF00"/>
                </a:highlight>
              </a:rPr>
              <a:t>Як </a:t>
            </a:r>
            <a:r>
              <a:rPr lang="ru-RU" sz="1800" b="1" dirty="0" err="1">
                <a:highlight>
                  <a:srgbClr val="00FF00"/>
                </a:highlight>
              </a:rPr>
              <a:t>це</a:t>
            </a:r>
            <a:r>
              <a:rPr lang="ru-RU" sz="1800" b="1" dirty="0">
                <a:highlight>
                  <a:srgbClr val="00FF00"/>
                </a:highlight>
              </a:rPr>
              <a:t> </a:t>
            </a:r>
            <a:r>
              <a:rPr lang="ru-RU" sz="1800" b="1" dirty="0" err="1">
                <a:highlight>
                  <a:srgbClr val="00FF00"/>
                </a:highlight>
              </a:rPr>
              <a:t>визначити</a:t>
            </a:r>
            <a:r>
              <a:rPr lang="ru-RU" sz="1800" b="1" dirty="0">
                <a:highlight>
                  <a:srgbClr val="00FF00"/>
                </a:highlight>
              </a:rPr>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Один з </a:t>
            </a:r>
            <a:r>
              <a:rPr lang="ru-RU" sz="1800" dirty="0" err="1"/>
              <a:t>найпростіших</a:t>
            </a:r>
            <a:r>
              <a:rPr lang="ru-RU" sz="1800" dirty="0"/>
              <a:t> </a:t>
            </a:r>
            <a:r>
              <a:rPr lang="ru-RU" sz="1800" dirty="0" err="1"/>
              <a:t>способів</a:t>
            </a:r>
            <a:r>
              <a:rPr lang="ru-RU" sz="1800" dirty="0"/>
              <a:t> — </a:t>
            </a:r>
            <a:r>
              <a:rPr lang="ru-RU" sz="1800" b="1" dirty="0" err="1">
                <a:highlight>
                  <a:srgbClr val="00FFFF"/>
                </a:highlight>
              </a:rPr>
              <a:t>засікти</a:t>
            </a:r>
            <a:r>
              <a:rPr lang="ru-RU" sz="1800" b="1" dirty="0">
                <a:highlight>
                  <a:srgbClr val="00FFFF"/>
                </a:highlight>
              </a:rPr>
              <a:t> час </a:t>
            </a:r>
            <a:r>
              <a:rPr lang="ru-RU" sz="1800" b="1" dirty="0" err="1">
                <a:highlight>
                  <a:srgbClr val="00FFFF"/>
                </a:highlight>
              </a:rPr>
              <a:t>виконання</a:t>
            </a:r>
            <a:r>
              <a:rPr lang="ru-RU" sz="1800" b="1" dirty="0">
                <a:highlight>
                  <a:srgbClr val="00FFFF"/>
                </a:highlight>
              </a:rPr>
              <a:t> кожного з </a:t>
            </a:r>
            <a:r>
              <a:rPr lang="ru-RU" sz="1800" b="1" dirty="0" err="1">
                <a:highlight>
                  <a:srgbClr val="00FFFF"/>
                </a:highlight>
              </a:rPr>
              <a:t>фрагментів</a:t>
            </a:r>
            <a:r>
              <a:rPr lang="ru-RU" sz="1800" b="1" dirty="0">
                <a:highlight>
                  <a:srgbClr val="00FFFF"/>
                </a:highlight>
              </a:rPr>
              <a:t> коду</a:t>
            </a:r>
            <a:r>
              <a:rPr lang="ru-RU" sz="1800" dirty="0"/>
              <a:t>. У C++11 </a:t>
            </a:r>
            <a:r>
              <a:rPr lang="ru-RU" sz="1800" dirty="0" err="1"/>
              <a:t>це</a:t>
            </a:r>
            <a:r>
              <a:rPr lang="ru-RU" sz="1800" dirty="0"/>
              <a:t> робиться через </a:t>
            </a:r>
            <a:r>
              <a:rPr lang="ru-RU" sz="1800" dirty="0" err="1"/>
              <a:t>бібліотеку</a:t>
            </a:r>
            <a:r>
              <a:rPr lang="ru-RU" sz="1800" dirty="0"/>
              <a:t> </a:t>
            </a:r>
            <a:r>
              <a:rPr lang="ru-RU" sz="1800" dirty="0" err="1">
                <a:solidFill>
                  <a:schemeClr val="accent5">
                    <a:lumMod val="75000"/>
                  </a:schemeClr>
                </a:solidFill>
                <a:latin typeface="Consolas" panose="020B0609020204030204" pitchFamily="49" charset="0"/>
              </a:rPr>
              <a:t>chrono</a:t>
            </a:r>
            <a:r>
              <a:rPr lang="ru-RU" sz="1800" dirty="0"/>
              <a:t>. Ми </a:t>
            </a:r>
            <a:r>
              <a:rPr lang="ru-RU" sz="1800" dirty="0" err="1"/>
              <a:t>можемо</a:t>
            </a:r>
            <a:r>
              <a:rPr lang="ru-RU" sz="1800" dirty="0"/>
              <a:t> легко </a:t>
            </a:r>
            <a:r>
              <a:rPr lang="ru-RU" sz="1800" dirty="0" err="1"/>
              <a:t>інкапсулювати</a:t>
            </a:r>
            <a:r>
              <a:rPr lang="ru-RU" sz="1800" dirty="0"/>
              <a:t> весь </a:t>
            </a:r>
            <a:r>
              <a:rPr lang="ru-RU" sz="1800" dirty="0" err="1"/>
              <a:t>необхідний</a:t>
            </a:r>
            <a:r>
              <a:rPr lang="ru-RU" sz="1800" dirty="0"/>
              <a:t> нам </a:t>
            </a:r>
            <a:r>
              <a:rPr lang="ru-RU" sz="1800" dirty="0" err="1"/>
              <a:t>функціонал</a:t>
            </a:r>
            <a:r>
              <a:rPr lang="ru-RU" sz="1800" dirty="0"/>
              <a:t> в </a:t>
            </a:r>
            <a:r>
              <a:rPr lang="ru-RU" sz="1800" dirty="0" err="1"/>
              <a:t>клас</a:t>
            </a:r>
            <a:r>
              <a:rPr lang="ru-RU" sz="1800" dirty="0"/>
              <a:t>, </a:t>
            </a:r>
            <a:r>
              <a:rPr lang="ru-RU" sz="1800" dirty="0" err="1"/>
              <a:t>який</a:t>
            </a:r>
            <a:r>
              <a:rPr lang="ru-RU" sz="1800" dirty="0"/>
              <a:t> </a:t>
            </a:r>
            <a:r>
              <a:rPr lang="ru-RU" sz="1800" dirty="0" err="1"/>
              <a:t>потім</a:t>
            </a:r>
            <a:r>
              <a:rPr lang="ru-RU" sz="1800" dirty="0"/>
              <a:t> </a:t>
            </a:r>
            <a:r>
              <a:rPr lang="ru-RU" sz="1800" dirty="0" err="1"/>
              <a:t>будемо</a:t>
            </a:r>
            <a:r>
              <a:rPr lang="ru-RU" sz="1800" dirty="0"/>
              <a:t> </a:t>
            </a:r>
            <a:r>
              <a:rPr lang="ru-RU" sz="1800" dirty="0" err="1"/>
              <a:t>використовувати</a:t>
            </a:r>
            <a:r>
              <a:rPr lang="ru-RU" sz="1800" dirty="0"/>
              <a:t> в наших </a:t>
            </a:r>
            <a:r>
              <a:rPr lang="ru-RU" sz="1800" dirty="0" err="1"/>
              <a:t>власних</a:t>
            </a:r>
            <a:r>
              <a:rPr lang="ru-RU" sz="1800" dirty="0"/>
              <a:t> </a:t>
            </a:r>
            <a:r>
              <a:rPr lang="ru-RU" sz="1800" dirty="0" err="1"/>
              <a:t>програмах</a:t>
            </a:r>
            <a:r>
              <a:rPr lang="ru-RU" sz="1800" dirty="0"/>
              <a:t>.</a:t>
            </a:r>
            <a:endParaRPr lang="uk-UA" sz="1800" dirty="0"/>
          </a:p>
        </p:txBody>
      </p:sp>
    </p:spTree>
    <p:extLst>
      <p:ext uri="{BB962C8B-B14F-4D97-AF65-F5344CB8AC3E}">
        <p14:creationId xmlns:p14="http://schemas.microsoft.com/office/powerpoint/2010/main" val="15708742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Перевантаження оператора присвоювання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Перевантаження</a:t>
            </a:r>
            <a:r>
              <a:rPr lang="ru-RU" sz="1800" dirty="0"/>
              <a:t> оператора </a:t>
            </a:r>
            <a:r>
              <a:rPr lang="ru-RU" sz="1800" dirty="0" err="1"/>
              <a:t>присвоювання</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err="1"/>
              <a:t>досить</a:t>
            </a:r>
            <a:r>
              <a:rPr lang="ru-RU" sz="1800" dirty="0"/>
              <a:t>-таки </a:t>
            </a:r>
            <a:r>
              <a:rPr lang="ru-RU" sz="1800" dirty="0" err="1"/>
              <a:t>просте</a:t>
            </a:r>
            <a:r>
              <a:rPr lang="ru-RU" sz="1800" dirty="0"/>
              <a:t> і </a:t>
            </a:r>
            <a:r>
              <a:rPr lang="ru-RU" sz="1800" dirty="0" err="1"/>
              <a:t>виконується</a:t>
            </a:r>
            <a:r>
              <a:rPr lang="ru-RU" sz="1800" dirty="0"/>
              <a:t> через метод </a:t>
            </a:r>
            <a:r>
              <a:rPr lang="ru-RU" sz="1800" dirty="0" err="1"/>
              <a:t>класу</a:t>
            </a:r>
            <a:r>
              <a:rPr lang="ru-RU" sz="1800" dirty="0"/>
              <a:t>, але є один нюанс:</a:t>
            </a:r>
            <a:endParaRPr lang="uk-UA" sz="1800" dirty="0"/>
          </a:p>
        </p:txBody>
      </p:sp>
      <p:pic>
        <p:nvPicPr>
          <p:cNvPr id="5" name="Рисунок 4">
            <a:extLst>
              <a:ext uri="{FF2B5EF4-FFF2-40B4-BE49-F238E27FC236}">
                <a16:creationId xmlns:a16="http://schemas.microsoft.com/office/drawing/2014/main" id="{C6676558-1657-479B-B852-99D30B952586}"/>
              </a:ext>
            </a:extLst>
          </p:cNvPr>
          <p:cNvPicPr>
            <a:picLocks noChangeAspect="1"/>
          </p:cNvPicPr>
          <p:nvPr/>
        </p:nvPicPr>
        <p:blipFill>
          <a:blip r:embed="rId2"/>
          <a:stretch>
            <a:fillRect/>
          </a:stretch>
        </p:blipFill>
        <p:spPr>
          <a:xfrm>
            <a:off x="3630015" y="1318643"/>
            <a:ext cx="4931970" cy="5539356"/>
          </a:xfrm>
          <a:prstGeom prst="rect">
            <a:avLst/>
          </a:prstGeom>
        </p:spPr>
      </p:pic>
      <p:pic>
        <p:nvPicPr>
          <p:cNvPr id="7" name="Рисунок 6">
            <a:extLst>
              <a:ext uri="{FF2B5EF4-FFF2-40B4-BE49-F238E27FC236}">
                <a16:creationId xmlns:a16="http://schemas.microsoft.com/office/drawing/2014/main" id="{EFB6C37D-94DC-4087-AAB5-9093581E3F0C}"/>
              </a:ext>
            </a:extLst>
          </p:cNvPr>
          <p:cNvPicPr>
            <a:picLocks noChangeAspect="1"/>
          </p:cNvPicPr>
          <p:nvPr/>
        </p:nvPicPr>
        <p:blipFill>
          <a:blip r:embed="rId3"/>
          <a:stretch>
            <a:fillRect/>
          </a:stretch>
        </p:blipFill>
        <p:spPr>
          <a:xfrm>
            <a:off x="7676038" y="6267610"/>
            <a:ext cx="590632" cy="295316"/>
          </a:xfrm>
          <a:prstGeom prst="rect">
            <a:avLst/>
          </a:prstGeom>
        </p:spPr>
      </p:pic>
    </p:spTree>
    <p:extLst>
      <p:ext uri="{BB962C8B-B14F-4D97-AF65-F5344CB8AC3E}">
        <p14:creationId xmlns:p14="http://schemas.microsoft.com/office/powerpoint/2010/main" val="31805108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Перевантаження оператора присвоювання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До цього моменту все </a:t>
            </a:r>
            <a:r>
              <a:rPr lang="uk-UA" sz="1800" dirty="0" err="1"/>
              <a:t>ок</a:t>
            </a:r>
            <a:r>
              <a:rPr lang="uk-UA" sz="1800" dirty="0"/>
              <a:t>. Функція перевантаження </a:t>
            </a:r>
            <a:r>
              <a:rPr lang="en-US" sz="1800" dirty="0">
                <a:solidFill>
                  <a:schemeClr val="accent5">
                    <a:lumMod val="75000"/>
                  </a:schemeClr>
                </a:solidFill>
                <a:latin typeface="Consolas" panose="020B0609020204030204" pitchFamily="49" charset="0"/>
              </a:rPr>
              <a:t>operator=()</a:t>
            </a:r>
            <a:r>
              <a:rPr lang="en-US" sz="1800" dirty="0"/>
              <a:t> </a:t>
            </a:r>
            <a:r>
              <a:rPr lang="uk-UA" sz="1800" dirty="0"/>
              <a:t>повертає прихований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 </a:t>
            </a:r>
            <a:r>
              <a:rPr lang="uk-UA" sz="1800" dirty="0"/>
              <a:t>і ми можемо навіть з’єднати виконання декількох операцій присвоювання:</a:t>
            </a:r>
          </a:p>
        </p:txBody>
      </p:sp>
      <p:pic>
        <p:nvPicPr>
          <p:cNvPr id="5" name="Рисунок 4">
            <a:extLst>
              <a:ext uri="{FF2B5EF4-FFF2-40B4-BE49-F238E27FC236}">
                <a16:creationId xmlns:a16="http://schemas.microsoft.com/office/drawing/2014/main" id="{A20B0A88-A889-4D81-AE08-AABA9E3D81F3}"/>
              </a:ext>
            </a:extLst>
          </p:cNvPr>
          <p:cNvPicPr>
            <a:picLocks noChangeAspect="1"/>
          </p:cNvPicPr>
          <p:nvPr/>
        </p:nvPicPr>
        <p:blipFill>
          <a:blip r:embed="rId2"/>
          <a:stretch>
            <a:fillRect/>
          </a:stretch>
        </p:blipFill>
        <p:spPr>
          <a:xfrm>
            <a:off x="2596568" y="1962399"/>
            <a:ext cx="6998861" cy="3790893"/>
          </a:xfrm>
          <a:prstGeom prst="rect">
            <a:avLst/>
          </a:prstGeom>
        </p:spPr>
      </p:pic>
    </p:spTree>
    <p:extLst>
      <p:ext uri="{BB962C8B-B14F-4D97-AF65-F5344CB8AC3E}">
        <p14:creationId xmlns:p14="http://schemas.microsoft.com/office/powerpoint/2010/main" val="2178399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err="1"/>
              <a:t>Самоприсвоювання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Тут </a:t>
            </a:r>
            <a:r>
              <a:rPr lang="ru-RU" sz="1800" dirty="0" err="1"/>
              <a:t>вже</a:t>
            </a:r>
            <a:r>
              <a:rPr lang="ru-RU" sz="1800" dirty="0"/>
              <a:t> </a:t>
            </a:r>
            <a:r>
              <a:rPr lang="ru-RU" sz="1800" dirty="0" err="1"/>
              <a:t>стає</a:t>
            </a:r>
            <a:r>
              <a:rPr lang="ru-RU" sz="1800" dirty="0"/>
              <a:t> </a:t>
            </a:r>
            <a:r>
              <a:rPr lang="ru-RU" sz="1800" dirty="0" err="1"/>
              <a:t>цікавіше</a:t>
            </a:r>
            <a:r>
              <a:rPr lang="ru-RU" sz="1800" dirty="0"/>
              <a:t>. </a:t>
            </a:r>
            <a:r>
              <a:rPr lang="ru-RU" sz="1800" b="1" dirty="0" err="1">
                <a:highlight>
                  <a:srgbClr val="00FF00"/>
                </a:highlight>
              </a:rPr>
              <a:t>Самоприсвоювання</a:t>
            </a:r>
            <a:r>
              <a:rPr lang="ru-RU" sz="1800" dirty="0"/>
              <a:t> — </a:t>
            </a:r>
            <a:r>
              <a:rPr lang="ru-RU" sz="1800" dirty="0" err="1"/>
              <a:t>це</a:t>
            </a:r>
            <a:r>
              <a:rPr lang="ru-RU" sz="1800" dirty="0"/>
              <a:t> той нюанс, про </a:t>
            </a:r>
            <a:r>
              <a:rPr lang="ru-RU" sz="1800" dirty="0" err="1"/>
              <a:t>який</a:t>
            </a:r>
            <a:r>
              <a:rPr lang="ru-RU" sz="1800" dirty="0"/>
              <a:t> </a:t>
            </a:r>
            <a:r>
              <a:rPr lang="ru-RU" sz="1800" dirty="0" err="1"/>
              <a:t>згадувалося</a:t>
            </a:r>
            <a:r>
              <a:rPr lang="ru-RU" sz="1800" dirty="0"/>
              <a:t> </a:t>
            </a:r>
            <a:r>
              <a:rPr lang="ru-RU" sz="1800" dirty="0" err="1"/>
              <a:t>вище</a:t>
            </a:r>
            <a:r>
              <a:rPr lang="ru-RU" sz="1800" dirty="0"/>
              <a:t>. </a:t>
            </a:r>
            <a:r>
              <a:rPr lang="ru-RU" sz="1800" dirty="0" err="1"/>
              <a:t>Мова</a:t>
            </a:r>
            <a:r>
              <a:rPr lang="ru-RU" sz="1800" dirty="0"/>
              <a:t> C++ </a:t>
            </a:r>
            <a:r>
              <a:rPr lang="ru-RU" sz="1800" dirty="0" err="1"/>
              <a:t>дозволяє</a:t>
            </a:r>
            <a:r>
              <a:rPr lang="ru-RU" sz="1800" dirty="0"/>
              <a:t> </a:t>
            </a:r>
            <a:r>
              <a:rPr lang="ru-RU" sz="1800" dirty="0" err="1"/>
              <a:t>виконувати</a:t>
            </a:r>
            <a:r>
              <a:rPr lang="ru-RU" sz="1800" dirty="0"/>
              <a:t> </a:t>
            </a:r>
            <a:r>
              <a:rPr lang="ru-RU" sz="1800" dirty="0" err="1"/>
              <a:t>самоприсвоювання</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прикладі, наведеному вище, </a:t>
            </a:r>
            <a:r>
              <a:rPr lang="uk-UA" sz="1800" dirty="0" err="1"/>
              <a:t>самоприсвоювання</a:t>
            </a:r>
            <a:r>
              <a:rPr lang="uk-UA" sz="1800" dirty="0"/>
              <a:t> не призведе до зміни стану чого-небудь і буде лише марною тратою часу і ресурсів. </a:t>
            </a:r>
            <a:r>
              <a:rPr lang="uk-UA" sz="1800" b="1" dirty="0">
                <a:highlight>
                  <a:srgbClr val="FF0000"/>
                </a:highlight>
              </a:rPr>
              <a:t>У більшості випадків </a:t>
            </a:r>
            <a:r>
              <a:rPr lang="uk-UA" sz="1800" b="1" dirty="0" err="1">
                <a:highlight>
                  <a:srgbClr val="FF0000"/>
                </a:highlight>
              </a:rPr>
              <a:t>самоприсвоювання</a:t>
            </a:r>
            <a:r>
              <a:rPr lang="uk-UA" sz="1800" b="1" dirty="0">
                <a:highlight>
                  <a:srgbClr val="FF0000"/>
                </a:highlight>
              </a:rPr>
              <a:t> не слід виконувати взагалі</a:t>
            </a:r>
            <a:r>
              <a:rPr lang="uk-UA" sz="1800" dirty="0"/>
              <a:t>.</a:t>
            </a:r>
          </a:p>
          <a:p>
            <a:pPr marL="540000" indent="360000">
              <a:lnSpc>
                <a:spcPct val="150000"/>
              </a:lnSpc>
              <a:spcBef>
                <a:spcPts val="0"/>
              </a:spcBef>
              <a:buNone/>
            </a:pPr>
            <a:r>
              <a:rPr lang="uk-UA" sz="1800" dirty="0"/>
              <a:t>Крім того, у випадках, коли використовується динамічне виділення пам’яті, </a:t>
            </a:r>
            <a:r>
              <a:rPr lang="uk-UA" sz="1800" dirty="0" err="1"/>
              <a:t>самоприсвоювання</a:t>
            </a:r>
            <a:r>
              <a:rPr lang="uk-UA" sz="1800" dirty="0"/>
              <a:t> може бути навіть небезпечним:</a:t>
            </a:r>
          </a:p>
        </p:txBody>
      </p:sp>
      <p:pic>
        <p:nvPicPr>
          <p:cNvPr id="5" name="Рисунок 4">
            <a:extLst>
              <a:ext uri="{FF2B5EF4-FFF2-40B4-BE49-F238E27FC236}">
                <a16:creationId xmlns:a16="http://schemas.microsoft.com/office/drawing/2014/main" id="{BF85CF9A-0564-4380-A61C-F95419B530F2}"/>
              </a:ext>
            </a:extLst>
          </p:cNvPr>
          <p:cNvPicPr>
            <a:picLocks noChangeAspect="1"/>
          </p:cNvPicPr>
          <p:nvPr/>
        </p:nvPicPr>
        <p:blipFill>
          <a:blip r:embed="rId2"/>
          <a:stretch>
            <a:fillRect/>
          </a:stretch>
        </p:blipFill>
        <p:spPr>
          <a:xfrm>
            <a:off x="4093949" y="1752121"/>
            <a:ext cx="4004102" cy="2431407"/>
          </a:xfrm>
          <a:prstGeom prst="rect">
            <a:avLst/>
          </a:prstGeom>
        </p:spPr>
      </p:pic>
    </p:spTree>
    <p:extLst>
      <p:ext uri="{BB962C8B-B14F-4D97-AF65-F5344CB8AC3E}">
        <p14:creationId xmlns:p14="http://schemas.microsoft.com/office/powerpoint/2010/main" val="32577116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670649" cy="6000307"/>
          </a:xfrm>
        </p:spPr>
        <p:txBody>
          <a:bodyPr>
            <a:normAutofit/>
          </a:bodyPr>
          <a:lstStyle/>
          <a:p>
            <a:pPr marL="540000" indent="360000">
              <a:lnSpc>
                <a:spcPct val="150000"/>
              </a:lnSpc>
              <a:spcBef>
                <a:spcPts val="0"/>
              </a:spcBef>
              <a:buNone/>
            </a:pPr>
            <a:r>
              <a:rPr lang="uk-UA" sz="1800" dirty="0"/>
              <a:t>Запустіть програму, і ви побачите, що виведеться </a:t>
            </a:r>
            <a:r>
              <a:rPr lang="en-US" sz="1800" dirty="0">
                <a:solidFill>
                  <a:schemeClr val="accent5">
                    <a:lumMod val="75000"/>
                  </a:schemeClr>
                </a:solidFill>
                <a:latin typeface="Consolas" panose="020B0609020204030204" pitchFamily="49" charset="0"/>
              </a:rPr>
              <a:t>Anton</a:t>
            </a:r>
            <a:r>
              <a:rPr lang="en-US" sz="1800" dirty="0"/>
              <a:t>, </a:t>
            </a:r>
            <a:r>
              <a:rPr lang="uk-UA" sz="1800" dirty="0"/>
              <a:t>як і очікувалось.</a:t>
            </a:r>
          </a:p>
          <a:p>
            <a:pPr marL="540000" indent="360000">
              <a:lnSpc>
                <a:spcPct val="150000"/>
              </a:lnSpc>
              <a:spcBef>
                <a:spcPts val="0"/>
              </a:spcBef>
              <a:buNone/>
            </a:pPr>
            <a:r>
              <a:rPr lang="uk-UA" sz="1800" dirty="0"/>
              <a:t>Тепер замініть функцію </a:t>
            </a:r>
            <a:r>
              <a:rPr lang="en-US" sz="1800" dirty="0">
                <a:solidFill>
                  <a:schemeClr val="accent5">
                    <a:lumMod val="75000"/>
                  </a:schemeClr>
                </a:solidFill>
                <a:latin typeface="Consolas" panose="020B0609020204030204" pitchFamily="49" charset="0"/>
              </a:rPr>
              <a:t>main()</a:t>
            </a:r>
            <a:r>
              <a:rPr lang="en-US" sz="1800" dirty="0">
                <a:solidFill>
                  <a:schemeClr val="accent5">
                    <a:lumMod val="75000"/>
                  </a:schemeClr>
                </a:solidFill>
              </a:rPr>
              <a:t> </a:t>
            </a:r>
            <a:r>
              <a:rPr lang="uk-UA" sz="1800" dirty="0"/>
              <a:t>на наступну: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В </a:t>
            </a:r>
            <a:r>
              <a:rPr lang="ru-RU" sz="1800" dirty="0" err="1"/>
              <a:t>результаті</a:t>
            </a:r>
            <a:r>
              <a:rPr lang="ru-RU" sz="1800" dirty="0"/>
              <a:t> </a:t>
            </a:r>
            <a:r>
              <a:rPr lang="ru-RU" sz="1800" dirty="0" err="1"/>
              <a:t>ви</a:t>
            </a:r>
            <a:r>
              <a:rPr lang="ru-RU" sz="1800" dirty="0"/>
              <a:t> </a:t>
            </a:r>
            <a:r>
              <a:rPr lang="ru-RU" sz="1800" dirty="0" err="1"/>
              <a:t>отримаєте</a:t>
            </a:r>
            <a:r>
              <a:rPr lang="ru-RU" sz="1800" dirty="0"/>
              <a:t> </a:t>
            </a:r>
            <a:r>
              <a:rPr lang="ru-RU" sz="1800" dirty="0" err="1"/>
              <a:t>або</a:t>
            </a:r>
            <a:r>
              <a:rPr lang="ru-RU" sz="1800" dirty="0"/>
              <a:t> </a:t>
            </a:r>
            <a:r>
              <a:rPr lang="ru-RU" sz="1800" dirty="0" err="1"/>
              <a:t>значення-сміття</a:t>
            </a:r>
            <a:r>
              <a:rPr lang="ru-RU" sz="1800" dirty="0"/>
              <a:t>, </a:t>
            </a:r>
            <a:r>
              <a:rPr lang="ru-RU" sz="1800" dirty="0" err="1"/>
              <a:t>або</a:t>
            </a:r>
            <a:r>
              <a:rPr lang="ru-RU" sz="1800" dirty="0"/>
              <a:t> </a:t>
            </a:r>
            <a:r>
              <a:rPr lang="ru-RU" sz="1800" dirty="0" err="1"/>
              <a:t>збій</a:t>
            </a:r>
            <a:r>
              <a:rPr lang="ru-RU" sz="1800" dirty="0"/>
              <a:t>.</a:t>
            </a:r>
            <a:endParaRPr lang="uk-UA" sz="1800" dirty="0"/>
          </a:p>
        </p:txBody>
      </p:sp>
      <p:pic>
        <p:nvPicPr>
          <p:cNvPr id="5" name="Рисунок 4">
            <a:extLst>
              <a:ext uri="{FF2B5EF4-FFF2-40B4-BE49-F238E27FC236}">
                <a16:creationId xmlns:a16="http://schemas.microsoft.com/office/drawing/2014/main" id="{3A7EE4FC-2A96-498C-8F8A-2410DEB1ABF6}"/>
              </a:ext>
            </a:extLst>
          </p:cNvPr>
          <p:cNvPicPr>
            <a:picLocks noChangeAspect="1"/>
          </p:cNvPicPr>
          <p:nvPr/>
        </p:nvPicPr>
        <p:blipFill>
          <a:blip r:embed="rId2"/>
          <a:stretch>
            <a:fillRect/>
          </a:stretch>
        </p:blipFill>
        <p:spPr>
          <a:xfrm>
            <a:off x="8670649" y="-1"/>
            <a:ext cx="3521350" cy="6858000"/>
          </a:xfrm>
          <a:prstGeom prst="rect">
            <a:avLst/>
          </a:prstGeom>
        </p:spPr>
      </p:pic>
      <p:pic>
        <p:nvPicPr>
          <p:cNvPr id="7" name="Рисунок 6">
            <a:extLst>
              <a:ext uri="{FF2B5EF4-FFF2-40B4-BE49-F238E27FC236}">
                <a16:creationId xmlns:a16="http://schemas.microsoft.com/office/drawing/2014/main" id="{9A0A99DA-573E-4AED-B76B-6BEEE0C7A955}"/>
              </a:ext>
            </a:extLst>
          </p:cNvPr>
          <p:cNvPicPr>
            <a:picLocks noChangeAspect="1"/>
          </p:cNvPicPr>
          <p:nvPr/>
        </p:nvPicPr>
        <p:blipFill>
          <a:blip r:embed="rId3"/>
          <a:stretch>
            <a:fillRect/>
          </a:stretch>
        </p:blipFill>
        <p:spPr>
          <a:xfrm>
            <a:off x="2803908" y="2268129"/>
            <a:ext cx="3106897" cy="1996782"/>
          </a:xfrm>
          <a:prstGeom prst="rect">
            <a:avLst/>
          </a:prstGeom>
        </p:spPr>
      </p:pic>
    </p:spTree>
    <p:extLst>
      <p:ext uri="{BB962C8B-B14F-4D97-AF65-F5344CB8AC3E}">
        <p14:creationId xmlns:p14="http://schemas.microsoft.com/office/powerpoint/2010/main" val="27478434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Розглянемо, що відбувається при виконанні операції присвоювання, коли неявний і переданий в якості аргументу об’єкти є об’єктом </a:t>
            </a:r>
            <a:r>
              <a:rPr lang="en-US" sz="1800" dirty="0" err="1">
                <a:solidFill>
                  <a:schemeClr val="accent5">
                    <a:lumMod val="75000"/>
                  </a:schemeClr>
                </a:solidFill>
                <a:latin typeface="Consolas" panose="020B0609020204030204" pitchFamily="49" charset="0"/>
              </a:rPr>
              <a:t>anton</a:t>
            </a:r>
            <a:r>
              <a:rPr lang="en-US" sz="1800" dirty="0"/>
              <a:t>. </a:t>
            </a:r>
            <a:r>
              <a:rPr lang="uk-UA" sz="1800" dirty="0"/>
              <a:t>В цьому випадку </a:t>
            </a:r>
            <a:r>
              <a:rPr lang="en-US" sz="1800" dirty="0" err="1">
                <a:solidFill>
                  <a:schemeClr val="accent5">
                    <a:lumMod val="75000"/>
                  </a:schemeClr>
                </a:solidFill>
                <a:latin typeface="Consolas" panose="020B0609020204030204" pitchFamily="49" charset="0"/>
              </a:rPr>
              <a:t>m_data</a:t>
            </a:r>
            <a:r>
              <a:rPr lang="en-US" sz="1800" dirty="0">
                <a:solidFill>
                  <a:schemeClr val="accent5">
                    <a:lumMod val="75000"/>
                  </a:schemeClr>
                </a:solidFill>
                <a:latin typeface="Consolas" panose="020B0609020204030204" pitchFamily="49" charset="0"/>
              </a:rPr>
              <a:t> </a:t>
            </a:r>
            <a:r>
              <a:rPr lang="uk-UA" sz="1800" dirty="0"/>
              <a:t>дорівнює </a:t>
            </a:r>
            <a:r>
              <a:rPr lang="en-US" sz="1800" dirty="0" err="1">
                <a:solidFill>
                  <a:schemeClr val="accent5">
                    <a:lumMod val="75000"/>
                  </a:schemeClr>
                </a:solidFill>
                <a:latin typeface="Consolas" panose="020B0609020204030204" pitchFamily="49" charset="0"/>
              </a:rPr>
              <a:t>str.m_data</a:t>
            </a:r>
            <a:r>
              <a:rPr lang="en-US" sz="1800" dirty="0"/>
              <a:t> (</a:t>
            </a:r>
            <a:r>
              <a:rPr lang="uk-UA" sz="1800" dirty="0"/>
              <a:t>тобто </a:t>
            </a:r>
            <a:r>
              <a:rPr lang="en-US" sz="1800" dirty="0">
                <a:solidFill>
                  <a:schemeClr val="accent5">
                    <a:lumMod val="75000"/>
                  </a:schemeClr>
                </a:solidFill>
                <a:latin typeface="Consolas" panose="020B0609020204030204" pitchFamily="49" charset="0"/>
              </a:rPr>
              <a:t>Anton</a:t>
            </a:r>
            <a:r>
              <a:rPr lang="en-US" sz="1800" dirty="0"/>
              <a:t>). </a:t>
            </a:r>
            <a:r>
              <a:rPr lang="uk-UA" sz="1800" dirty="0"/>
              <a:t>Перше, що станеться — функція перевантаження перевірить, чи є вже значенням неявного об’єкту рядок </a:t>
            </a:r>
            <a:r>
              <a:rPr lang="en-US" sz="1800" dirty="0">
                <a:solidFill>
                  <a:schemeClr val="accent5">
                    <a:lumMod val="75000"/>
                  </a:schemeClr>
                </a:solidFill>
                <a:latin typeface="Consolas" panose="020B0609020204030204" pitchFamily="49" charset="0"/>
              </a:rPr>
              <a:t>Anton</a:t>
            </a:r>
            <a:r>
              <a:rPr lang="en-US" sz="1800" dirty="0"/>
              <a:t>. </a:t>
            </a:r>
            <a:r>
              <a:rPr lang="uk-UA" sz="1800" dirty="0"/>
              <a:t>Якщо є, то відбудеться видалення цього значення, щоб не стався витік пам’яті. Тобто значення </a:t>
            </a:r>
            <a:r>
              <a:rPr lang="en-US" sz="1800" dirty="0" err="1">
                <a:solidFill>
                  <a:schemeClr val="accent5">
                    <a:lumMod val="75000"/>
                  </a:schemeClr>
                </a:solidFill>
                <a:latin typeface="Consolas" panose="020B0609020204030204" pitchFamily="49" charset="0"/>
              </a:rPr>
              <a:t>m_data</a:t>
            </a:r>
            <a:r>
              <a:rPr lang="en-US" sz="1800" dirty="0">
                <a:solidFill>
                  <a:schemeClr val="accent5">
                    <a:lumMod val="75000"/>
                  </a:schemeClr>
                </a:solidFill>
                <a:latin typeface="Consolas" panose="020B0609020204030204" pitchFamily="49" charset="0"/>
              </a:rPr>
              <a:t> </a:t>
            </a:r>
            <a:r>
              <a:rPr lang="uk-UA" sz="1800" dirty="0"/>
              <a:t>неявного об’єкта видаляється, але справа в тому, що </a:t>
            </a:r>
            <a:r>
              <a:rPr lang="en-US" sz="1800" dirty="0" err="1">
                <a:solidFill>
                  <a:schemeClr val="accent5">
                    <a:lumMod val="75000"/>
                  </a:schemeClr>
                </a:solidFill>
                <a:latin typeface="Consolas" panose="020B0609020204030204" pitchFamily="49" charset="0"/>
              </a:rPr>
              <a:t>str.m_data</a:t>
            </a:r>
            <a:r>
              <a:rPr lang="en-US" sz="1800" dirty="0"/>
              <a:t> </a:t>
            </a:r>
            <a:r>
              <a:rPr lang="uk-UA" sz="1800" dirty="0"/>
              <a:t>має ту ж саму адресу в пам’яті (значення якої видаляється)! Це означає, що </a:t>
            </a:r>
            <a:r>
              <a:rPr lang="en-US" sz="1800" dirty="0" err="1">
                <a:solidFill>
                  <a:schemeClr val="accent5">
                    <a:lumMod val="75000"/>
                  </a:schemeClr>
                </a:solidFill>
                <a:latin typeface="Consolas" panose="020B0609020204030204" pitchFamily="49" charset="0"/>
              </a:rPr>
              <a:t>str.m_data</a:t>
            </a:r>
            <a:r>
              <a:rPr lang="en-US" sz="1800" dirty="0"/>
              <a:t> </a:t>
            </a:r>
            <a:r>
              <a:rPr lang="uk-UA" sz="1800" dirty="0"/>
              <a:t>стане висячим вказівником.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Пізніше, коли ми копіюватимемо дані з параметру </a:t>
            </a:r>
            <a:r>
              <a:rPr lang="en-US" sz="1800" dirty="0">
                <a:solidFill>
                  <a:schemeClr val="accent5">
                    <a:lumMod val="75000"/>
                  </a:schemeClr>
                </a:solidFill>
                <a:latin typeface="Consolas" panose="020B0609020204030204" pitchFamily="49" charset="0"/>
              </a:rPr>
              <a:t>str</a:t>
            </a:r>
            <a:r>
              <a:rPr lang="en-US" sz="1800" dirty="0"/>
              <a:t> </a:t>
            </a:r>
            <a:r>
              <a:rPr lang="uk-UA" sz="1800" dirty="0"/>
              <a:t>функції перевантаження в наш неявний об’єкт, ми звертатимемося до висячого вказівника </a:t>
            </a:r>
            <a:r>
              <a:rPr lang="en-US" sz="1800" dirty="0" err="1">
                <a:solidFill>
                  <a:schemeClr val="accent5">
                    <a:lumMod val="75000"/>
                  </a:schemeClr>
                </a:solidFill>
                <a:latin typeface="Consolas" panose="020B0609020204030204" pitchFamily="49" charset="0"/>
              </a:rPr>
              <a:t>str.m_data</a:t>
            </a:r>
            <a:r>
              <a:rPr lang="en-US" sz="1800" dirty="0"/>
              <a:t>. </a:t>
            </a:r>
            <a:r>
              <a:rPr lang="uk-UA" sz="1800" dirty="0"/>
              <a:t>Це призведе до того, що ми або скопіюємо дані-сміття, або спробуємо отримати доступ до пам’яті, яку наша програма більше не має в розпорядженні (відбудеться збій).</a:t>
            </a:r>
          </a:p>
        </p:txBody>
      </p:sp>
    </p:spTree>
    <p:extLst>
      <p:ext uri="{BB962C8B-B14F-4D97-AF65-F5344CB8AC3E}">
        <p14:creationId xmlns:p14="http://schemas.microsoft.com/office/powerpoint/2010/main" val="21906521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Виявлення і обробка </a:t>
            </a:r>
            <a:r>
              <a:rPr lang="uk-UA" b="1" dirty="0" err="1"/>
              <a:t>самоприсвоювання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На </a:t>
            </a:r>
            <a:r>
              <a:rPr lang="ru-RU" sz="1800" dirty="0" err="1"/>
              <a:t>щастя</a:t>
            </a:r>
            <a:r>
              <a:rPr lang="ru-RU" sz="1800" dirty="0"/>
              <a:t>, ми </a:t>
            </a:r>
            <a:r>
              <a:rPr lang="ru-RU" sz="1800" dirty="0" err="1"/>
              <a:t>можемо</a:t>
            </a:r>
            <a:r>
              <a:rPr lang="ru-RU" sz="1800" dirty="0"/>
              <a:t> </a:t>
            </a:r>
            <a:r>
              <a:rPr lang="ru-RU" sz="1800" dirty="0" err="1"/>
              <a:t>виявити</a:t>
            </a:r>
            <a:r>
              <a:rPr lang="ru-RU" sz="1800" dirty="0"/>
              <a:t> </a:t>
            </a:r>
            <a:r>
              <a:rPr lang="ru-RU" sz="1800" dirty="0" err="1"/>
              <a:t>виконання</a:t>
            </a:r>
            <a:r>
              <a:rPr lang="ru-RU" sz="1800" dirty="0"/>
              <a:t> </a:t>
            </a:r>
            <a:r>
              <a:rPr lang="ru-RU" sz="1800" dirty="0" err="1"/>
              <a:t>самоприсвоювання</a:t>
            </a:r>
            <a:r>
              <a:rPr lang="ru-RU" sz="1800" dirty="0"/>
              <a:t>. </a:t>
            </a:r>
            <a:r>
              <a:rPr lang="ru-RU" sz="1800" dirty="0" err="1"/>
              <a:t>Це</a:t>
            </a:r>
            <a:r>
              <a:rPr lang="ru-RU" sz="1800" dirty="0"/>
              <a:t> робиться за </a:t>
            </a:r>
            <a:r>
              <a:rPr lang="ru-RU" sz="1800" dirty="0" err="1"/>
              <a:t>допомогою</a:t>
            </a:r>
            <a:r>
              <a:rPr lang="ru-RU" sz="1800" dirty="0"/>
              <a:t> </a:t>
            </a:r>
            <a:r>
              <a:rPr lang="ru-RU" sz="1800" dirty="0" err="1"/>
              <a:t>досить</a:t>
            </a:r>
            <a:r>
              <a:rPr lang="ru-RU" sz="1800" dirty="0"/>
              <a:t> </a:t>
            </a:r>
            <a:r>
              <a:rPr lang="ru-RU" sz="1800" dirty="0" err="1"/>
              <a:t>простої</a:t>
            </a:r>
            <a:r>
              <a:rPr lang="ru-RU" sz="1800" dirty="0"/>
              <a:t> </a:t>
            </a:r>
            <a:r>
              <a:rPr lang="ru-RU" sz="1800" dirty="0" err="1"/>
              <a:t>перевірки</a:t>
            </a:r>
            <a:r>
              <a:rPr lang="ru-RU" sz="1800" dirty="0"/>
              <a:t> в </a:t>
            </a:r>
            <a:r>
              <a:rPr lang="ru-RU" sz="1800" dirty="0" err="1"/>
              <a:t>функції</a:t>
            </a:r>
            <a:r>
              <a:rPr lang="ru-RU" sz="1800" dirty="0"/>
              <a:t> </a:t>
            </a:r>
            <a:r>
              <a:rPr lang="ru-RU" sz="1800" dirty="0" err="1"/>
              <a:t>перевантаження</a:t>
            </a:r>
            <a:r>
              <a:rPr lang="ru-RU" sz="1800" dirty="0"/>
              <a:t> </a:t>
            </a:r>
            <a:r>
              <a:rPr lang="ru-RU" sz="1800" dirty="0" err="1">
                <a:solidFill>
                  <a:schemeClr val="accent5">
                    <a:lumMod val="75000"/>
                  </a:schemeClr>
                </a:solidFill>
                <a:latin typeface="Consolas" panose="020B0609020204030204" pitchFamily="49" charset="0"/>
              </a:rPr>
              <a:t>operator</a:t>
            </a:r>
            <a:r>
              <a:rPr lang="ru-RU" sz="1800" dirty="0">
                <a:solidFill>
                  <a:schemeClr val="accent5">
                    <a:lumMod val="75000"/>
                  </a:schemeClr>
                </a:solidFill>
                <a:latin typeface="Consolas" panose="020B0609020204030204" pitchFamily="49" charset="0"/>
              </a:rPr>
              <a:t>=()</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Перевіряючи, чи є наш неявний об’єкт тим же, що і переданий в якості параметру, ми зможемо відразу ж повернути його без виконання будь-якого коду.</a:t>
            </a:r>
          </a:p>
          <a:p>
            <a:pPr marL="540000" indent="360000">
              <a:lnSpc>
                <a:spcPct val="150000"/>
              </a:lnSpc>
              <a:spcBef>
                <a:spcPts val="0"/>
              </a:spcBef>
              <a:buNone/>
            </a:pPr>
            <a:r>
              <a:rPr lang="uk-UA" sz="1800" dirty="0"/>
              <a:t>Зверніть увагу, немає необхідності виконувати перевірку на </a:t>
            </a:r>
            <a:r>
              <a:rPr lang="uk-UA" sz="1800" dirty="0" err="1"/>
              <a:t>самоприсвоювання</a:t>
            </a:r>
            <a:r>
              <a:rPr lang="uk-UA" sz="1800" dirty="0"/>
              <a:t> в конструкторі копіювання. Це пов’язано з тим, що конструктор копіювання викликається тільки при створенні нових об’єктів, а способу присвоїти щойно створений об’єкт самому собі, щоб викликати конструктор копіювання — немає.</a:t>
            </a:r>
          </a:p>
        </p:txBody>
      </p:sp>
      <p:pic>
        <p:nvPicPr>
          <p:cNvPr id="5" name="Рисунок 4">
            <a:extLst>
              <a:ext uri="{FF2B5EF4-FFF2-40B4-BE49-F238E27FC236}">
                <a16:creationId xmlns:a16="http://schemas.microsoft.com/office/drawing/2014/main" id="{A5257D56-DFE6-4AD0-84E0-F524B1B45188}"/>
              </a:ext>
            </a:extLst>
          </p:cNvPr>
          <p:cNvPicPr>
            <a:picLocks noChangeAspect="1"/>
          </p:cNvPicPr>
          <p:nvPr/>
        </p:nvPicPr>
        <p:blipFill>
          <a:blip r:embed="rId2"/>
          <a:stretch>
            <a:fillRect/>
          </a:stretch>
        </p:blipFill>
        <p:spPr>
          <a:xfrm>
            <a:off x="3390417" y="1681956"/>
            <a:ext cx="5411165" cy="2611348"/>
          </a:xfrm>
          <a:prstGeom prst="rect">
            <a:avLst/>
          </a:prstGeom>
        </p:spPr>
      </p:pic>
    </p:spTree>
    <p:extLst>
      <p:ext uri="{BB962C8B-B14F-4D97-AF65-F5344CB8AC3E}">
        <p14:creationId xmlns:p14="http://schemas.microsoft.com/office/powerpoint/2010/main" val="13124506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Оператор присвоювання за замовчуванням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відміну від інших операторів, </a:t>
            </a:r>
            <a:r>
              <a:rPr lang="uk-UA" sz="1800" b="1" dirty="0">
                <a:highlight>
                  <a:srgbClr val="FFFF00"/>
                </a:highlight>
              </a:rPr>
              <a:t>компілятор автоматично </a:t>
            </a:r>
            <a:r>
              <a:rPr lang="uk-UA" sz="1800" b="1" dirty="0" err="1">
                <a:highlight>
                  <a:srgbClr val="FFFF00"/>
                </a:highlight>
              </a:rPr>
              <a:t>надасть</a:t>
            </a:r>
            <a:r>
              <a:rPr lang="uk-UA" sz="1800" b="1" dirty="0">
                <a:highlight>
                  <a:srgbClr val="FFFF00"/>
                </a:highlight>
              </a:rPr>
              <a:t> відкритий оператор присвоювання за замовчуванням для вашого класу при його використанні, якщо ви не </a:t>
            </a:r>
            <a:r>
              <a:rPr lang="uk-UA" sz="1800" b="1" dirty="0" err="1">
                <a:highlight>
                  <a:srgbClr val="FFFF00"/>
                </a:highlight>
              </a:rPr>
              <a:t>надасте</a:t>
            </a:r>
            <a:r>
              <a:rPr lang="uk-UA" sz="1800" b="1" dirty="0">
                <a:highlight>
                  <a:srgbClr val="FFFF00"/>
                </a:highlight>
              </a:rPr>
              <a:t> його самостійно</a:t>
            </a:r>
            <a:r>
              <a:rPr lang="uk-UA" sz="1800" dirty="0"/>
              <a:t>. В операторі присвоювання за замовчуванням виконується </a:t>
            </a:r>
            <a:r>
              <a:rPr lang="uk-UA" sz="1800" dirty="0" err="1"/>
              <a:t>почленне</a:t>
            </a:r>
            <a:r>
              <a:rPr lang="uk-UA" sz="1800" dirty="0"/>
              <a:t> присвоювання (яке є аналогічним </a:t>
            </a:r>
            <a:r>
              <a:rPr lang="uk-UA" sz="1800" dirty="0" err="1"/>
              <a:t>почленній</a:t>
            </a:r>
            <a:r>
              <a:rPr lang="uk-UA" sz="1800" dirty="0"/>
              <a:t> ініціалізації, яка використовується в конструкторах копіювання, що надаються мовою </a:t>
            </a:r>
            <a:r>
              <a:rPr lang="en-US" sz="1800" dirty="0"/>
              <a:t>C++ </a:t>
            </a:r>
            <a:r>
              <a:rPr lang="uk-UA" sz="1800" dirty="0"/>
              <a:t>за замовчуванням).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Як і з іншими конструкторами і операторами, ви можете заборонити виконання операції присвоювання з об’єктами ваших класів, зробивши оператор присвоювання закритим або використовуючи </a:t>
            </a:r>
            <a:r>
              <a:rPr lang="uk-UA" sz="1800" b="1" dirty="0">
                <a:highlight>
                  <a:srgbClr val="FFFF00"/>
                </a:highlight>
              </a:rPr>
              <a:t>ключове слово </a:t>
            </a:r>
            <a:r>
              <a:rPr lang="en-US" sz="1800" b="1" dirty="0">
                <a:highlight>
                  <a:srgbClr val="FFFF00"/>
                </a:highlight>
              </a:rPr>
              <a:t>delete</a:t>
            </a:r>
            <a:r>
              <a:rPr lang="en-US" sz="1800" dirty="0"/>
              <a:t>:</a:t>
            </a:r>
            <a:endParaRPr lang="uk-UA" sz="1800" dirty="0"/>
          </a:p>
        </p:txBody>
      </p:sp>
    </p:spTree>
    <p:extLst>
      <p:ext uri="{BB962C8B-B14F-4D97-AF65-F5344CB8AC3E}">
        <p14:creationId xmlns:p14="http://schemas.microsoft.com/office/powerpoint/2010/main" val="18183263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Оператор присвоювання за замовчуванням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6AF725E-D160-4B47-8680-44CCB662C9B4}"/>
              </a:ext>
            </a:extLst>
          </p:cNvPr>
          <p:cNvPicPr>
            <a:picLocks noChangeAspect="1"/>
          </p:cNvPicPr>
          <p:nvPr/>
        </p:nvPicPr>
        <p:blipFill>
          <a:blip r:embed="rId2"/>
          <a:stretch>
            <a:fillRect/>
          </a:stretch>
        </p:blipFill>
        <p:spPr>
          <a:xfrm>
            <a:off x="2741221" y="0"/>
            <a:ext cx="6709558" cy="6858000"/>
          </a:xfrm>
          <a:prstGeom prst="rect">
            <a:avLst/>
          </a:prstGeom>
        </p:spPr>
      </p:pic>
    </p:spTree>
    <p:extLst>
      <p:ext uri="{BB962C8B-B14F-4D97-AF65-F5344CB8AC3E}">
        <p14:creationId xmlns:p14="http://schemas.microsoft.com/office/powerpoint/2010/main" val="41180041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Поверхневе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Оскільки</a:t>
            </a:r>
            <a:r>
              <a:rPr lang="ru-RU" sz="1800" dirty="0"/>
              <a:t> </a:t>
            </a:r>
            <a:r>
              <a:rPr lang="ru-RU" sz="1800" dirty="0" err="1"/>
              <a:t>мова</a:t>
            </a:r>
            <a:r>
              <a:rPr lang="ru-RU" sz="1800" dirty="0"/>
              <a:t> C++ не </a:t>
            </a:r>
            <a:r>
              <a:rPr lang="ru-RU" sz="1800" dirty="0" err="1"/>
              <a:t>може</a:t>
            </a:r>
            <a:r>
              <a:rPr lang="ru-RU" sz="1800" dirty="0"/>
              <a:t> знати наперед все про ваш </a:t>
            </a:r>
            <a:r>
              <a:rPr lang="ru-RU" sz="1800" dirty="0" err="1"/>
              <a:t>клас</a:t>
            </a:r>
            <a:r>
              <a:rPr lang="ru-RU" sz="1800" dirty="0"/>
              <a:t>, то конструктор </a:t>
            </a:r>
            <a:r>
              <a:rPr lang="ru-RU" sz="1800" dirty="0" err="1"/>
              <a:t>копіювання</a:t>
            </a:r>
            <a:r>
              <a:rPr lang="ru-RU" sz="1800" dirty="0"/>
              <a:t> і оператор </a:t>
            </a:r>
            <a:r>
              <a:rPr lang="ru-RU" sz="1800" dirty="0" err="1"/>
              <a:t>присвоювання</a:t>
            </a:r>
            <a:r>
              <a:rPr lang="ru-RU" sz="1800" dirty="0"/>
              <a:t>, </a:t>
            </a:r>
            <a:r>
              <a:rPr lang="ru-RU" sz="1800" dirty="0" err="1"/>
              <a:t>які</a:t>
            </a:r>
            <a:r>
              <a:rPr lang="ru-RU" sz="1800" dirty="0"/>
              <a:t> C++ </a:t>
            </a:r>
            <a:r>
              <a:rPr lang="ru-RU" sz="1800" dirty="0" err="1"/>
              <a:t>надає</a:t>
            </a:r>
            <a:r>
              <a:rPr lang="ru-RU" sz="1800" dirty="0"/>
              <a:t> за </a:t>
            </a:r>
            <a:r>
              <a:rPr lang="ru-RU" sz="1800" dirty="0" err="1"/>
              <a:t>замовчуванням</a:t>
            </a:r>
            <a:r>
              <a:rPr lang="ru-RU" sz="1800" dirty="0"/>
              <a:t>, </a:t>
            </a:r>
            <a:r>
              <a:rPr lang="ru-RU" sz="1800" dirty="0" err="1"/>
              <a:t>використовують</a:t>
            </a:r>
            <a:r>
              <a:rPr lang="ru-RU" sz="1800" dirty="0"/>
              <a:t> </a:t>
            </a:r>
            <a:r>
              <a:rPr lang="ru-RU" sz="1800" dirty="0" err="1"/>
              <a:t>помемберний</a:t>
            </a:r>
            <a:r>
              <a:rPr lang="ru-RU" sz="1800" dirty="0"/>
              <a:t> метод </a:t>
            </a:r>
            <a:r>
              <a:rPr lang="ru-RU" sz="1800" dirty="0" err="1"/>
              <a:t>копіювання</a:t>
            </a:r>
            <a:r>
              <a:rPr lang="ru-RU" sz="1800" dirty="0"/>
              <a:t> — </a:t>
            </a:r>
            <a:r>
              <a:rPr lang="ru-RU" sz="1800" b="1" dirty="0" err="1">
                <a:highlight>
                  <a:srgbClr val="00FF00"/>
                </a:highlight>
              </a:rPr>
              <a:t>поверхневе</a:t>
            </a:r>
            <a:r>
              <a:rPr lang="ru-RU" sz="1800" b="1" dirty="0">
                <a:highlight>
                  <a:srgbClr val="00FF00"/>
                </a:highlight>
              </a:rPr>
              <a:t> </a:t>
            </a:r>
            <a:r>
              <a:rPr lang="ru-RU" sz="1800" b="1" dirty="0" err="1">
                <a:highlight>
                  <a:srgbClr val="00FF00"/>
                </a:highlight>
              </a:rPr>
              <a:t>копіювання</a:t>
            </a:r>
            <a:r>
              <a:rPr lang="ru-RU" sz="1800" dirty="0"/>
              <a:t>. </a:t>
            </a:r>
            <a:r>
              <a:rPr lang="ru-RU" sz="1800" dirty="0" err="1"/>
              <a:t>Це</a:t>
            </a:r>
            <a:r>
              <a:rPr lang="ru-RU" sz="1800" dirty="0"/>
              <a:t> </a:t>
            </a:r>
            <a:r>
              <a:rPr lang="ru-RU" sz="1800" dirty="0" err="1"/>
              <a:t>означає</a:t>
            </a:r>
            <a:r>
              <a:rPr lang="ru-RU" sz="1800" dirty="0"/>
              <a:t>, </a:t>
            </a:r>
            <a:r>
              <a:rPr lang="ru-RU" sz="1800" dirty="0" err="1"/>
              <a:t>що</a:t>
            </a:r>
            <a:r>
              <a:rPr lang="ru-RU" sz="1800" dirty="0"/>
              <a:t> C++ </a:t>
            </a:r>
            <a:r>
              <a:rPr lang="ru-RU" sz="1800" dirty="0" err="1"/>
              <a:t>виконує</a:t>
            </a:r>
            <a:r>
              <a:rPr lang="ru-RU" sz="1800" dirty="0"/>
              <a:t> </a:t>
            </a:r>
            <a:r>
              <a:rPr lang="ru-RU" sz="1800" dirty="0" err="1"/>
              <a:t>копіювання</a:t>
            </a:r>
            <a:r>
              <a:rPr lang="ru-RU" sz="1800" dirty="0"/>
              <a:t> для кожного </a:t>
            </a:r>
            <a:r>
              <a:rPr lang="ru-RU" sz="1800" dirty="0" err="1"/>
              <a:t>мембера</a:t>
            </a:r>
            <a:r>
              <a:rPr lang="ru-RU" sz="1800" dirty="0"/>
              <a:t> </a:t>
            </a:r>
            <a:r>
              <a:rPr lang="ru-RU" sz="1800" dirty="0" err="1"/>
              <a:t>класу</a:t>
            </a:r>
            <a:r>
              <a:rPr lang="ru-RU" sz="1800" dirty="0"/>
              <a:t> </a:t>
            </a:r>
            <a:r>
              <a:rPr lang="ru-RU" sz="1800" dirty="0" err="1"/>
              <a:t>індивідуально</a:t>
            </a:r>
            <a:r>
              <a:rPr lang="ru-RU" sz="1800" dirty="0"/>
              <a:t> (</a:t>
            </a:r>
            <a:r>
              <a:rPr lang="ru-RU" sz="1800" dirty="0" err="1"/>
              <a:t>використовуючи</a:t>
            </a:r>
            <a:r>
              <a:rPr lang="ru-RU" sz="1800" dirty="0"/>
              <a:t> оператор </a:t>
            </a:r>
            <a:r>
              <a:rPr lang="ru-RU" sz="1800" dirty="0" err="1"/>
              <a:t>присвоювання</a:t>
            </a:r>
            <a:r>
              <a:rPr lang="ru-RU" sz="1800" dirty="0"/>
              <a:t> за </a:t>
            </a:r>
            <a:r>
              <a:rPr lang="ru-RU" sz="1800" dirty="0" err="1"/>
              <a:t>замовчуванням</a:t>
            </a:r>
            <a:r>
              <a:rPr lang="ru-RU" sz="1800" dirty="0"/>
              <a:t> </a:t>
            </a:r>
            <a:r>
              <a:rPr lang="ru-RU" sz="1800" dirty="0" err="1"/>
              <a:t>замість</a:t>
            </a:r>
            <a:r>
              <a:rPr lang="ru-RU" sz="1800" dirty="0"/>
              <a:t> </a:t>
            </a:r>
            <a:r>
              <a:rPr lang="ru-RU" sz="1800" dirty="0" err="1"/>
              <a:t>перевантаження</a:t>
            </a:r>
            <a:r>
              <a:rPr lang="ru-RU" sz="1800" dirty="0"/>
              <a:t> оператора </a:t>
            </a:r>
            <a:r>
              <a:rPr lang="ru-RU" sz="1800" dirty="0" err="1"/>
              <a:t>присвоювання</a:t>
            </a:r>
            <a:r>
              <a:rPr lang="ru-RU" sz="1800" dirty="0"/>
              <a:t> і </a:t>
            </a:r>
            <a:r>
              <a:rPr lang="ru-RU" sz="1800" dirty="0" err="1"/>
              <a:t>пряму</a:t>
            </a:r>
            <a:r>
              <a:rPr lang="ru-RU" sz="1800" dirty="0"/>
              <a:t> </a:t>
            </a:r>
            <a:r>
              <a:rPr lang="ru-RU" sz="1800" dirty="0" err="1"/>
              <a:t>ініціалізацію</a:t>
            </a:r>
            <a:r>
              <a:rPr lang="ru-RU" sz="1800" dirty="0"/>
              <a:t> </a:t>
            </a:r>
            <a:r>
              <a:rPr lang="ru-RU" sz="1800" dirty="0" err="1"/>
              <a:t>замість</a:t>
            </a:r>
            <a:r>
              <a:rPr lang="ru-RU" sz="1800" dirty="0"/>
              <a:t> конструктора </a:t>
            </a:r>
            <a:r>
              <a:rPr lang="ru-RU" sz="1800" dirty="0" err="1"/>
              <a:t>копіювання</a:t>
            </a:r>
            <a:r>
              <a:rPr lang="ru-RU" sz="1800" dirty="0"/>
              <a:t>). Коли </a:t>
            </a:r>
            <a:r>
              <a:rPr lang="ru-RU" sz="1800" dirty="0" err="1"/>
              <a:t>класи</a:t>
            </a:r>
            <a:r>
              <a:rPr lang="ru-RU" sz="1800" dirty="0"/>
              <a:t> </a:t>
            </a:r>
            <a:r>
              <a:rPr lang="ru-RU" sz="1800" dirty="0" err="1"/>
              <a:t>прості</a:t>
            </a:r>
            <a:r>
              <a:rPr lang="ru-RU" sz="1800" dirty="0"/>
              <a:t> (</a:t>
            </a:r>
            <a:r>
              <a:rPr lang="ru-RU" sz="1800" dirty="0" err="1"/>
              <a:t>наприклад</a:t>
            </a:r>
            <a:r>
              <a:rPr lang="ru-RU" sz="1800" dirty="0"/>
              <a:t>, в них </a:t>
            </a:r>
            <a:r>
              <a:rPr lang="ru-RU" sz="1800" dirty="0" err="1"/>
              <a:t>немає</a:t>
            </a:r>
            <a:r>
              <a:rPr lang="ru-RU" sz="1800" dirty="0"/>
              <a:t> </a:t>
            </a:r>
            <a:r>
              <a:rPr lang="ru-RU" sz="1800" dirty="0" err="1"/>
              <a:t>мемберів</a:t>
            </a:r>
            <a:r>
              <a:rPr lang="ru-RU" sz="1800" dirty="0"/>
              <a:t> з динамічно </a:t>
            </a:r>
            <a:r>
              <a:rPr lang="ru-RU" sz="1800" dirty="0" err="1"/>
              <a:t>виділеною</a:t>
            </a:r>
            <a:r>
              <a:rPr lang="ru-RU" sz="1800" dirty="0"/>
              <a:t> </a:t>
            </a:r>
            <a:r>
              <a:rPr lang="ru-RU" sz="1800" dirty="0" err="1"/>
              <a:t>пам’яттю</a:t>
            </a:r>
            <a:r>
              <a:rPr lang="ru-RU" sz="1800" dirty="0"/>
              <a:t>), то </a:t>
            </a:r>
            <a:r>
              <a:rPr lang="ru-RU" sz="1800" dirty="0" err="1"/>
              <a:t>ніяких</a:t>
            </a:r>
            <a:r>
              <a:rPr lang="ru-RU" sz="1800" dirty="0"/>
              <a:t> проблем з </a:t>
            </a:r>
            <a:r>
              <a:rPr lang="ru-RU" sz="1800" dirty="0" err="1"/>
              <a:t>цим</a:t>
            </a:r>
            <a:r>
              <a:rPr lang="ru-RU" sz="1800" dirty="0"/>
              <a:t> не повинно </a:t>
            </a:r>
            <a:r>
              <a:rPr lang="ru-RU" sz="1800" dirty="0" err="1"/>
              <a:t>виникати</a:t>
            </a:r>
            <a:r>
              <a:rPr lang="ru-RU" sz="1800" dirty="0"/>
              <a:t>.</a:t>
            </a:r>
            <a:endParaRPr lang="uk-UA" sz="1800" dirty="0"/>
          </a:p>
        </p:txBody>
      </p:sp>
    </p:spTree>
    <p:extLst>
      <p:ext uri="{BB962C8B-B14F-4D97-AF65-F5344CB8AC3E}">
        <p14:creationId xmlns:p14="http://schemas.microsoft.com/office/powerpoint/2010/main" val="7744521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DA7084C-C9AB-4D00-99B2-305024E0000D}"/>
              </a:ext>
            </a:extLst>
          </p:cNvPr>
          <p:cNvPicPr>
            <a:picLocks noChangeAspect="1"/>
          </p:cNvPicPr>
          <p:nvPr/>
        </p:nvPicPr>
        <p:blipFill>
          <a:blip r:embed="rId2"/>
          <a:stretch>
            <a:fillRect/>
          </a:stretch>
        </p:blipFill>
        <p:spPr>
          <a:xfrm>
            <a:off x="2351012" y="0"/>
            <a:ext cx="7489976" cy="6858000"/>
          </a:xfrm>
          <a:prstGeom prst="rect">
            <a:avLst/>
          </a:prstGeom>
        </p:spPr>
      </p:pic>
    </p:spTree>
    <p:extLst>
      <p:ext uri="{BB962C8B-B14F-4D97-AF65-F5344CB8AC3E}">
        <p14:creationId xmlns:p14="http://schemas.microsoft.com/office/powerpoint/2010/main" val="123572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E39E749-B57F-4298-9CE6-B6B1A115367E}"/>
              </a:ext>
            </a:extLst>
          </p:cNvPr>
          <p:cNvPicPr>
            <a:picLocks noChangeAspect="1"/>
          </p:cNvPicPr>
          <p:nvPr/>
        </p:nvPicPr>
        <p:blipFill>
          <a:blip r:embed="rId2"/>
          <a:stretch>
            <a:fillRect/>
          </a:stretch>
        </p:blipFill>
        <p:spPr>
          <a:xfrm>
            <a:off x="2444757" y="857691"/>
            <a:ext cx="7302484" cy="5791076"/>
          </a:xfrm>
          <a:prstGeom prst="rect">
            <a:avLst/>
          </a:prstGeom>
        </p:spPr>
      </p:pic>
    </p:spTree>
    <p:extLst>
      <p:ext uri="{BB962C8B-B14F-4D97-AF65-F5344CB8AC3E}">
        <p14:creationId xmlns:p14="http://schemas.microsoft.com/office/powerpoint/2010/main" val="34356127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Поверхневе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6890113" cy="6000307"/>
          </a:xfrm>
        </p:spPr>
        <p:txBody>
          <a:bodyPr>
            <a:normAutofit/>
          </a:bodyPr>
          <a:lstStyle/>
          <a:p>
            <a:pPr marL="540000" indent="360000">
              <a:lnSpc>
                <a:spcPct val="150000"/>
              </a:lnSpc>
              <a:spcBef>
                <a:spcPts val="0"/>
              </a:spcBef>
              <a:buNone/>
            </a:pPr>
            <a:r>
              <a:rPr lang="ru-RU" sz="1800" dirty="0"/>
              <a:t>Конструктор </a:t>
            </a:r>
            <a:r>
              <a:rPr lang="ru-RU" sz="1800" dirty="0" err="1"/>
              <a:t>копіювання</a:t>
            </a:r>
            <a:r>
              <a:rPr lang="ru-RU" sz="1800" dirty="0"/>
              <a:t> і оператор </a:t>
            </a:r>
            <a:r>
              <a:rPr lang="ru-RU" sz="1800" dirty="0" err="1"/>
              <a:t>присвоювання</a:t>
            </a:r>
            <a:r>
              <a:rPr lang="ru-RU" sz="1800" dirty="0"/>
              <a:t> за </a:t>
            </a:r>
            <a:r>
              <a:rPr lang="ru-RU" sz="1800" dirty="0" err="1"/>
              <a:t>замовчуванням</a:t>
            </a:r>
            <a:r>
              <a:rPr lang="ru-RU" sz="1800" dirty="0"/>
              <a:t>, </a:t>
            </a:r>
            <a:r>
              <a:rPr lang="ru-RU" sz="1800" dirty="0" err="1"/>
              <a:t>які</a:t>
            </a:r>
            <a:r>
              <a:rPr lang="ru-RU" sz="1800" dirty="0"/>
              <a:t> </a:t>
            </a:r>
            <a:r>
              <a:rPr lang="ru-RU" sz="1800" dirty="0" err="1"/>
              <a:t>надаються</a:t>
            </a:r>
            <a:r>
              <a:rPr lang="ru-RU" sz="1800" dirty="0"/>
              <a:t> </a:t>
            </a:r>
            <a:r>
              <a:rPr lang="ru-RU" sz="1800" dirty="0" err="1"/>
              <a:t>компілятором</a:t>
            </a:r>
            <a:r>
              <a:rPr lang="ru-RU" sz="1800" dirty="0"/>
              <a:t> автоматично, </a:t>
            </a:r>
            <a:r>
              <a:rPr lang="ru-RU" sz="1800" dirty="0" err="1"/>
              <a:t>виглядають</a:t>
            </a:r>
            <a:r>
              <a:rPr lang="ru-RU" sz="1800" dirty="0"/>
              <a:t> </a:t>
            </a:r>
            <a:r>
              <a:rPr lang="ru-RU" sz="1800" dirty="0" err="1"/>
              <a:t>приблизно</a:t>
            </a:r>
            <a:r>
              <a:rPr lang="ru-RU" sz="1800" dirty="0"/>
              <a:t> так:</a:t>
            </a:r>
            <a:endParaRPr lang="uk-UA" sz="1800" dirty="0"/>
          </a:p>
        </p:txBody>
      </p:sp>
      <p:pic>
        <p:nvPicPr>
          <p:cNvPr id="7" name="Рисунок 6">
            <a:extLst>
              <a:ext uri="{FF2B5EF4-FFF2-40B4-BE49-F238E27FC236}">
                <a16:creationId xmlns:a16="http://schemas.microsoft.com/office/drawing/2014/main" id="{983B9FBB-05CA-4435-8293-5774A0E9CA7C}"/>
              </a:ext>
            </a:extLst>
          </p:cNvPr>
          <p:cNvPicPr>
            <a:picLocks noChangeAspect="1"/>
          </p:cNvPicPr>
          <p:nvPr/>
        </p:nvPicPr>
        <p:blipFill>
          <a:blip r:embed="rId2"/>
          <a:stretch>
            <a:fillRect/>
          </a:stretch>
        </p:blipFill>
        <p:spPr>
          <a:xfrm>
            <a:off x="6890113" y="0"/>
            <a:ext cx="5301887" cy="6858000"/>
          </a:xfrm>
          <a:prstGeom prst="rect">
            <a:avLst/>
          </a:prstGeom>
        </p:spPr>
      </p:pic>
    </p:spTree>
    <p:extLst>
      <p:ext uri="{BB962C8B-B14F-4D97-AF65-F5344CB8AC3E}">
        <p14:creationId xmlns:p14="http://schemas.microsoft.com/office/powerpoint/2010/main" val="41060755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Поверхневе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ці конструктор копіювання і оператор присвоювання за замовчуванням відмінно підходять для виконання копіювання з об’єктами цього класу, то дійсно немає ніякого сенсу писати тут свої власні версії конструктора копіювання і перевантаження оператора.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Однак при роботі з класами, в яких динамічно виділяється пам’ять, </a:t>
            </a:r>
            <a:r>
              <a:rPr lang="uk-UA" sz="1800" b="1" dirty="0" err="1">
                <a:highlight>
                  <a:srgbClr val="FFFF00"/>
                </a:highlight>
              </a:rPr>
              <a:t>почленне</a:t>
            </a:r>
            <a:r>
              <a:rPr lang="uk-UA" sz="1800" b="1" dirty="0">
                <a:highlight>
                  <a:srgbClr val="FFFF00"/>
                </a:highlight>
              </a:rPr>
              <a:t> (поверхневе) копіювання може викликати проблеми!</a:t>
            </a:r>
            <a:r>
              <a:rPr lang="uk-UA" sz="1800" dirty="0"/>
              <a:t> Це пов’язано з тим, що при поверхневому копіюванні вказівника копіюється тільки адреса вказівника — ніяких дій по вмісту адреси вказівника не виконується. Наприклад:</a:t>
            </a:r>
          </a:p>
        </p:txBody>
      </p:sp>
    </p:spTree>
    <p:extLst>
      <p:ext uri="{BB962C8B-B14F-4D97-AF65-F5344CB8AC3E}">
        <p14:creationId xmlns:p14="http://schemas.microsoft.com/office/powerpoint/2010/main" val="6224618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24097FF-9A83-442F-9829-AB91E3FA1ECE}"/>
              </a:ext>
            </a:extLst>
          </p:cNvPr>
          <p:cNvPicPr>
            <a:picLocks noChangeAspect="1"/>
          </p:cNvPicPr>
          <p:nvPr/>
        </p:nvPicPr>
        <p:blipFill>
          <a:blip r:embed="rId2"/>
          <a:stretch>
            <a:fillRect/>
          </a:stretch>
        </p:blipFill>
        <p:spPr>
          <a:xfrm>
            <a:off x="2085032" y="0"/>
            <a:ext cx="8021934" cy="6858000"/>
          </a:xfrm>
          <a:prstGeom prst="rect">
            <a:avLst/>
          </a:prstGeom>
        </p:spPr>
      </p:pic>
    </p:spTree>
    <p:extLst>
      <p:ext uri="{BB962C8B-B14F-4D97-AF65-F5344CB8AC3E}">
        <p14:creationId xmlns:p14="http://schemas.microsoft.com/office/powerpoint/2010/main" val="24286559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Вищенаведений</a:t>
            </a:r>
            <a:r>
              <a:rPr lang="ru-RU" sz="1800" dirty="0"/>
              <a:t> </a:t>
            </a:r>
            <a:r>
              <a:rPr lang="ru-RU" sz="1800" dirty="0" err="1"/>
              <a:t>клас</a:t>
            </a:r>
            <a:r>
              <a:rPr lang="ru-RU" sz="1800" dirty="0"/>
              <a:t> — </a:t>
            </a:r>
            <a:r>
              <a:rPr lang="ru-RU" sz="1800" dirty="0" err="1"/>
              <a:t>це</a:t>
            </a:r>
            <a:r>
              <a:rPr lang="ru-RU" sz="1800" dirty="0"/>
              <a:t> </a:t>
            </a:r>
            <a:r>
              <a:rPr lang="ru-RU" sz="1800" dirty="0" err="1"/>
              <a:t>звичайний</a:t>
            </a:r>
            <a:r>
              <a:rPr lang="ru-RU" sz="1800" dirty="0"/>
              <a:t> </a:t>
            </a:r>
            <a:r>
              <a:rPr lang="ru-RU" sz="1800" dirty="0" err="1"/>
              <a:t>рядковий</a:t>
            </a:r>
            <a:r>
              <a:rPr lang="ru-RU" sz="1800" dirty="0"/>
              <a:t> </a:t>
            </a:r>
            <a:r>
              <a:rPr lang="ru-RU" sz="1800" dirty="0" err="1"/>
              <a:t>клас</a:t>
            </a:r>
            <a:r>
              <a:rPr lang="ru-RU" sz="1800" dirty="0"/>
              <a:t>, в </a:t>
            </a:r>
            <a:r>
              <a:rPr lang="ru-RU" sz="1800" dirty="0" err="1"/>
              <a:t>якому</a:t>
            </a:r>
            <a:r>
              <a:rPr lang="ru-RU" sz="1800" dirty="0"/>
              <a:t> </a:t>
            </a:r>
            <a:r>
              <a:rPr lang="ru-RU" sz="1800" dirty="0" err="1"/>
              <a:t>виділяється</a:t>
            </a:r>
            <a:r>
              <a:rPr lang="ru-RU" sz="1800" dirty="0"/>
              <a:t> </a:t>
            </a:r>
            <a:r>
              <a:rPr lang="ru-RU" sz="1800" dirty="0" err="1"/>
              <a:t>пам’ять</a:t>
            </a:r>
            <a:r>
              <a:rPr lang="ru-RU" sz="1800" dirty="0"/>
              <a:t> для </a:t>
            </a:r>
            <a:r>
              <a:rPr lang="ru-RU" sz="1800" dirty="0" err="1"/>
              <a:t>зберігання</a:t>
            </a:r>
            <a:r>
              <a:rPr lang="ru-RU" sz="1800" dirty="0"/>
              <a:t> </a:t>
            </a:r>
            <a:r>
              <a:rPr lang="ru-RU" sz="1800" dirty="0" err="1"/>
              <a:t>переданого</a:t>
            </a:r>
            <a:r>
              <a:rPr lang="ru-RU" sz="1800" dirty="0"/>
              <a:t> рядка. Тут ми не </a:t>
            </a:r>
            <a:r>
              <a:rPr lang="ru-RU" sz="1800" dirty="0" err="1"/>
              <a:t>визначали</a:t>
            </a:r>
            <a:r>
              <a:rPr lang="ru-RU" sz="1800" dirty="0"/>
              <a:t> конструктор </a:t>
            </a:r>
            <a:r>
              <a:rPr lang="ru-RU" sz="1800" dirty="0" err="1"/>
              <a:t>копіювання</a:t>
            </a:r>
            <a:r>
              <a:rPr lang="ru-RU" sz="1800" dirty="0"/>
              <a:t> </a:t>
            </a:r>
            <a:r>
              <a:rPr lang="ru-RU" sz="1800" dirty="0" err="1"/>
              <a:t>або</a:t>
            </a:r>
            <a:r>
              <a:rPr lang="ru-RU" sz="1800" dirty="0"/>
              <a:t> </a:t>
            </a:r>
            <a:r>
              <a:rPr lang="ru-RU" sz="1800" dirty="0" err="1"/>
              <a:t>перевантаження</a:t>
            </a:r>
            <a:r>
              <a:rPr lang="ru-RU" sz="1800" dirty="0"/>
              <a:t> оператора </a:t>
            </a:r>
            <a:r>
              <a:rPr lang="ru-RU" sz="1800" dirty="0" err="1"/>
              <a:t>присвоювання</a:t>
            </a:r>
            <a:r>
              <a:rPr lang="ru-RU" sz="1800" dirty="0"/>
              <a:t>. </a:t>
            </a:r>
            <a:r>
              <a:rPr lang="ru-RU" sz="1800" dirty="0" err="1"/>
              <a:t>Мова</a:t>
            </a:r>
            <a:r>
              <a:rPr lang="ru-RU" sz="1800" dirty="0"/>
              <a:t> C++ </a:t>
            </a:r>
            <a:r>
              <a:rPr lang="ru-RU" sz="1800" dirty="0" err="1"/>
              <a:t>надасть</a:t>
            </a:r>
            <a:r>
              <a:rPr lang="ru-RU" sz="1800" dirty="0"/>
              <a:t> конструктор </a:t>
            </a:r>
            <a:r>
              <a:rPr lang="ru-RU" sz="1800" dirty="0" err="1"/>
              <a:t>копіювання</a:t>
            </a:r>
            <a:r>
              <a:rPr lang="ru-RU" sz="1800" dirty="0"/>
              <a:t> і оператор </a:t>
            </a:r>
            <a:r>
              <a:rPr lang="ru-RU" sz="1800" dirty="0" err="1"/>
              <a:t>присвоювання</a:t>
            </a:r>
            <a:r>
              <a:rPr lang="ru-RU" sz="1800" dirty="0"/>
              <a:t> за </a:t>
            </a:r>
            <a:r>
              <a:rPr lang="ru-RU" sz="1800" dirty="0" err="1"/>
              <a:t>замовчуванням</a:t>
            </a:r>
            <a:r>
              <a:rPr lang="ru-RU" sz="1800" dirty="0"/>
              <a:t>, </a:t>
            </a:r>
            <a:r>
              <a:rPr lang="ru-RU" sz="1800" dirty="0" err="1"/>
              <a:t>які</a:t>
            </a:r>
            <a:r>
              <a:rPr lang="ru-RU" sz="1800" dirty="0"/>
              <a:t> </a:t>
            </a:r>
            <a:r>
              <a:rPr lang="ru-RU" sz="1800" dirty="0" err="1"/>
              <a:t>виконуватимуть</a:t>
            </a:r>
            <a:r>
              <a:rPr lang="ru-RU" sz="1800" dirty="0"/>
              <a:t> </a:t>
            </a:r>
            <a:r>
              <a:rPr lang="ru-RU" sz="1800" dirty="0" err="1"/>
              <a:t>поверхневе</a:t>
            </a:r>
            <a:r>
              <a:rPr lang="ru-RU" sz="1800" dirty="0"/>
              <a:t> </a:t>
            </a:r>
            <a:r>
              <a:rPr lang="ru-RU" sz="1800" dirty="0" err="1"/>
              <a:t>копіювання</a:t>
            </a:r>
            <a:r>
              <a:rPr lang="ru-RU" sz="1800" dirty="0"/>
              <a:t>. Конструктор </a:t>
            </a:r>
            <a:r>
              <a:rPr lang="ru-RU" sz="1800" dirty="0" err="1"/>
              <a:t>копіювання</a:t>
            </a:r>
            <a:r>
              <a:rPr lang="ru-RU" sz="1800" dirty="0"/>
              <a:t> </a:t>
            </a:r>
            <a:r>
              <a:rPr lang="ru-RU" sz="1800" dirty="0" err="1"/>
              <a:t>виглядає</a:t>
            </a:r>
            <a:r>
              <a:rPr lang="ru-RU" sz="1800" dirty="0"/>
              <a:t> </a:t>
            </a:r>
            <a:r>
              <a:rPr lang="ru-RU" sz="1800" dirty="0" err="1"/>
              <a:t>наступним</a:t>
            </a:r>
            <a:r>
              <a:rPr lang="ru-RU" sz="1800" dirty="0"/>
              <a:t> чином:</a:t>
            </a:r>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Тут </a:t>
            </a:r>
            <a:r>
              <a:rPr lang="en-US" sz="1800" dirty="0" err="1">
                <a:solidFill>
                  <a:schemeClr val="accent5">
                    <a:lumMod val="75000"/>
                  </a:schemeClr>
                </a:solidFill>
                <a:latin typeface="Consolas" panose="020B0609020204030204" pitchFamily="49" charset="0"/>
              </a:rPr>
              <a:t>m_data</a:t>
            </a:r>
            <a:r>
              <a:rPr lang="en-US" sz="1800" dirty="0">
                <a:solidFill>
                  <a:schemeClr val="accent5">
                    <a:lumMod val="75000"/>
                  </a:schemeClr>
                </a:solidFill>
                <a:latin typeface="Consolas" panose="020B0609020204030204" pitchFamily="49" charset="0"/>
              </a:rPr>
              <a:t> </a:t>
            </a:r>
            <a:r>
              <a:rPr lang="en-US" sz="1800" dirty="0"/>
              <a:t>— </a:t>
            </a:r>
            <a:r>
              <a:rPr lang="uk-UA" sz="1800" dirty="0"/>
              <a:t>це всього лише поверхнева копія вказівника </a:t>
            </a:r>
            <a:r>
              <a:rPr lang="en-US" sz="1800" dirty="0" err="1">
                <a:solidFill>
                  <a:schemeClr val="accent5">
                    <a:lumMod val="75000"/>
                  </a:schemeClr>
                </a:solidFill>
                <a:latin typeface="Consolas" panose="020B0609020204030204" pitchFamily="49" charset="0"/>
              </a:rPr>
              <a:t>source.m_data</a:t>
            </a:r>
            <a:r>
              <a:rPr lang="en-US" sz="1800" dirty="0"/>
              <a:t>, </a:t>
            </a:r>
            <a:r>
              <a:rPr lang="uk-UA" sz="1800" dirty="0"/>
              <a:t>тому тепер вони обидва вказують на одну і ту ж адресу в пам’яті. Тепер розглянемо наступний фрагмент коду:</a:t>
            </a:r>
          </a:p>
        </p:txBody>
      </p:sp>
      <p:pic>
        <p:nvPicPr>
          <p:cNvPr id="5" name="Рисунок 4">
            <a:extLst>
              <a:ext uri="{FF2B5EF4-FFF2-40B4-BE49-F238E27FC236}">
                <a16:creationId xmlns:a16="http://schemas.microsoft.com/office/drawing/2014/main" id="{0FF49862-0A2F-4B94-BE32-7BE8B2D0886B}"/>
              </a:ext>
            </a:extLst>
          </p:cNvPr>
          <p:cNvPicPr>
            <a:picLocks noChangeAspect="1"/>
          </p:cNvPicPr>
          <p:nvPr/>
        </p:nvPicPr>
        <p:blipFill>
          <a:blip r:embed="rId2"/>
          <a:stretch>
            <a:fillRect/>
          </a:stretch>
        </p:blipFill>
        <p:spPr>
          <a:xfrm>
            <a:off x="2721978" y="2604230"/>
            <a:ext cx="6748041" cy="1827519"/>
          </a:xfrm>
          <a:prstGeom prst="rect">
            <a:avLst/>
          </a:prstGeom>
        </p:spPr>
      </p:pic>
    </p:spTree>
    <p:extLst>
      <p:ext uri="{BB962C8B-B14F-4D97-AF65-F5344CB8AC3E}">
        <p14:creationId xmlns:p14="http://schemas.microsoft.com/office/powerpoint/2010/main" val="22420168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Хоча</a:t>
            </a:r>
            <a:r>
              <a:rPr lang="ru-RU" sz="1800" dirty="0"/>
              <a:t> </a:t>
            </a:r>
            <a:r>
              <a:rPr lang="ru-RU" sz="1800" dirty="0" err="1"/>
              <a:t>цей</a:t>
            </a:r>
            <a:r>
              <a:rPr lang="ru-RU" sz="1800" dirty="0"/>
              <a:t> код </a:t>
            </a:r>
            <a:r>
              <a:rPr lang="ru-RU" sz="1800" dirty="0" err="1"/>
              <a:t>виглядає</a:t>
            </a:r>
            <a:r>
              <a:rPr lang="ru-RU" sz="1800" dirty="0"/>
              <a:t> </a:t>
            </a:r>
            <a:r>
              <a:rPr lang="ru-RU" sz="1800" dirty="0" err="1"/>
              <a:t>досить</a:t>
            </a:r>
            <a:r>
              <a:rPr lang="ru-RU" sz="1800" dirty="0"/>
              <a:t> </a:t>
            </a:r>
            <a:r>
              <a:rPr lang="ru-RU" sz="1800" dirty="0" err="1"/>
              <a:t>звичайним</a:t>
            </a:r>
            <a:r>
              <a:rPr lang="ru-RU" sz="1800" dirty="0"/>
              <a:t>, але </a:t>
            </a:r>
            <a:r>
              <a:rPr lang="ru-RU" sz="1800" dirty="0" err="1"/>
              <a:t>він</a:t>
            </a:r>
            <a:r>
              <a:rPr lang="ru-RU" sz="1800" dirty="0"/>
              <a:t> </a:t>
            </a:r>
            <a:r>
              <a:rPr lang="ru-RU" sz="1800" dirty="0" err="1"/>
              <a:t>містить</a:t>
            </a:r>
            <a:r>
              <a:rPr lang="ru-RU" sz="1800" dirty="0"/>
              <a:t> одну </a:t>
            </a:r>
            <a:r>
              <a:rPr lang="ru-RU" sz="1800" dirty="0" err="1"/>
              <a:t>підступну</a:t>
            </a:r>
            <a:r>
              <a:rPr lang="ru-RU" sz="1800" dirty="0"/>
              <a:t> проблему, яка </a:t>
            </a:r>
            <a:r>
              <a:rPr lang="ru-RU" sz="1800" dirty="0" err="1"/>
              <a:t>призведе</a:t>
            </a:r>
            <a:r>
              <a:rPr lang="ru-RU" sz="1800" dirty="0"/>
              <a:t> до </a:t>
            </a:r>
            <a:r>
              <a:rPr lang="ru-RU" sz="1800" dirty="0" err="1"/>
              <a:t>збою</a:t>
            </a:r>
            <a:r>
              <a:rPr lang="ru-RU" sz="1800" dirty="0"/>
              <a:t> </a:t>
            </a:r>
            <a:r>
              <a:rPr lang="ru-RU" sz="1800" dirty="0" err="1"/>
              <a:t>програми</a:t>
            </a:r>
            <a:r>
              <a:rPr lang="ru-RU" sz="1800" dirty="0"/>
              <a:t>! Можете </a:t>
            </a:r>
            <a:r>
              <a:rPr lang="ru-RU" sz="1800" dirty="0" err="1"/>
              <a:t>її</a:t>
            </a:r>
            <a:r>
              <a:rPr lang="ru-RU" sz="1800" dirty="0"/>
              <a:t> </a:t>
            </a:r>
            <a:r>
              <a:rPr lang="ru-RU" sz="1800" dirty="0" err="1"/>
              <a:t>виявити</a:t>
            </a:r>
            <a:r>
              <a:rPr lang="ru-RU" sz="1800" dirty="0"/>
              <a:t>? </a:t>
            </a:r>
            <a:r>
              <a:rPr lang="ru-RU" sz="1800" dirty="0" err="1"/>
              <a:t>Якщо</a:t>
            </a:r>
            <a:r>
              <a:rPr lang="ru-RU" sz="1800" dirty="0"/>
              <a:t> </a:t>
            </a:r>
            <a:r>
              <a:rPr lang="ru-RU" sz="1800" dirty="0" err="1"/>
              <a:t>ні</a:t>
            </a:r>
            <a:r>
              <a:rPr lang="ru-RU" sz="1800" dirty="0"/>
              <a:t>, то </a:t>
            </a:r>
            <a:r>
              <a:rPr lang="ru-RU" sz="1800" dirty="0" err="1"/>
              <a:t>нічого</a:t>
            </a:r>
            <a:r>
              <a:rPr lang="ru-RU" sz="1800" dirty="0"/>
              <a:t> страшного.</a:t>
            </a:r>
          </a:p>
          <a:p>
            <a:pPr marL="540000" indent="360000">
              <a:lnSpc>
                <a:spcPct val="150000"/>
              </a:lnSpc>
              <a:spcBef>
                <a:spcPts val="0"/>
              </a:spcBef>
              <a:buNone/>
            </a:pPr>
            <a:r>
              <a:rPr lang="ru-RU" sz="1800" dirty="0" err="1"/>
              <a:t>Розберемо</a:t>
            </a:r>
            <a:r>
              <a:rPr lang="ru-RU" sz="1800" dirty="0"/>
              <a:t> </a:t>
            </a:r>
            <a:r>
              <a:rPr lang="ru-RU" sz="1800" dirty="0" err="1"/>
              <a:t>цей</a:t>
            </a:r>
            <a:r>
              <a:rPr lang="ru-RU" sz="1800" dirty="0"/>
              <a:t> код по рядкам: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Вищенаведений рядок коду не створює проблем. Тут викликається конструктор класу </a:t>
            </a:r>
            <a:r>
              <a:rPr lang="en-US" sz="1800" dirty="0" err="1">
                <a:solidFill>
                  <a:schemeClr val="accent5">
                    <a:lumMod val="75000"/>
                  </a:schemeClr>
                </a:solidFill>
                <a:latin typeface="Consolas" panose="020B0609020204030204" pitchFamily="49" charset="0"/>
              </a:rPr>
              <a:t>SomeString</a:t>
            </a:r>
            <a:r>
              <a:rPr lang="en-US" sz="1800" dirty="0"/>
              <a:t>, </a:t>
            </a:r>
            <a:r>
              <a:rPr lang="uk-UA" sz="1800" dirty="0"/>
              <a:t>який виділяє пам’ять, змушує </a:t>
            </a:r>
            <a:r>
              <a:rPr lang="en-US" sz="1800" dirty="0" err="1">
                <a:solidFill>
                  <a:schemeClr val="accent5">
                    <a:lumMod val="75000"/>
                  </a:schemeClr>
                </a:solidFill>
                <a:latin typeface="Consolas" panose="020B0609020204030204" pitchFamily="49" charset="0"/>
              </a:rPr>
              <a:t>hello.m_data</a:t>
            </a:r>
            <a:r>
              <a:rPr lang="en-US" sz="1800" dirty="0"/>
              <a:t> </a:t>
            </a:r>
            <a:r>
              <a:rPr lang="uk-UA" sz="1800" dirty="0"/>
              <a:t>вказувати на цю пам’ять, а потім копіює у виділену адресу в пам’яті значення — рядок </a:t>
            </a:r>
            <a:r>
              <a:rPr lang="en-US" sz="1800" dirty="0">
                <a:solidFill>
                  <a:schemeClr val="accent5">
                    <a:lumMod val="75000"/>
                  </a:schemeClr>
                </a:solidFill>
                <a:latin typeface="Consolas" panose="020B0609020204030204" pitchFamily="49" charset="0"/>
              </a:rPr>
              <a:t>Hello, world</a:t>
            </a:r>
            <a:r>
              <a:rPr lang="en-US" sz="1800" dirty="0"/>
              <a:t>!.</a:t>
            </a:r>
            <a:endParaRPr lang="uk-UA" sz="1800" dirty="0"/>
          </a:p>
        </p:txBody>
      </p:sp>
      <p:pic>
        <p:nvPicPr>
          <p:cNvPr id="5" name="Рисунок 4">
            <a:extLst>
              <a:ext uri="{FF2B5EF4-FFF2-40B4-BE49-F238E27FC236}">
                <a16:creationId xmlns:a16="http://schemas.microsoft.com/office/drawing/2014/main" id="{1C8196C0-892A-4F47-87FA-375BEC938227}"/>
              </a:ext>
            </a:extLst>
          </p:cNvPr>
          <p:cNvPicPr>
            <a:picLocks noChangeAspect="1"/>
          </p:cNvPicPr>
          <p:nvPr/>
        </p:nvPicPr>
        <p:blipFill>
          <a:blip r:embed="rId2"/>
          <a:stretch>
            <a:fillRect/>
          </a:stretch>
        </p:blipFill>
        <p:spPr>
          <a:xfrm>
            <a:off x="-1" y="52493"/>
            <a:ext cx="12192000" cy="2536902"/>
          </a:xfrm>
          <a:prstGeom prst="rect">
            <a:avLst/>
          </a:prstGeom>
        </p:spPr>
      </p:pic>
      <p:pic>
        <p:nvPicPr>
          <p:cNvPr id="7" name="Рисунок 6">
            <a:extLst>
              <a:ext uri="{FF2B5EF4-FFF2-40B4-BE49-F238E27FC236}">
                <a16:creationId xmlns:a16="http://schemas.microsoft.com/office/drawing/2014/main" id="{6767D5F1-C4AE-442B-BD0F-C4F547FF51B6}"/>
              </a:ext>
            </a:extLst>
          </p:cNvPr>
          <p:cNvPicPr>
            <a:picLocks noChangeAspect="1"/>
          </p:cNvPicPr>
          <p:nvPr/>
        </p:nvPicPr>
        <p:blipFill>
          <a:blip r:embed="rId3"/>
          <a:stretch>
            <a:fillRect/>
          </a:stretch>
        </p:blipFill>
        <p:spPr>
          <a:xfrm>
            <a:off x="3485908" y="3765359"/>
            <a:ext cx="5220182" cy="1006493"/>
          </a:xfrm>
          <a:prstGeom prst="rect">
            <a:avLst/>
          </a:prstGeom>
        </p:spPr>
      </p:pic>
    </p:spTree>
    <p:extLst>
      <p:ext uri="{BB962C8B-B14F-4D97-AF65-F5344CB8AC3E}">
        <p14:creationId xmlns:p14="http://schemas.microsoft.com/office/powerpoint/2010/main" val="6166761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 цим рядком також здається, що все </a:t>
            </a:r>
            <a:r>
              <a:rPr lang="uk-UA" sz="1800" dirty="0" err="1"/>
              <a:t>ок</a:t>
            </a:r>
            <a:r>
              <a:rPr lang="uk-UA" sz="1800" dirty="0"/>
              <a:t>, але саме він і є джерелом нашої підступної проблеми! При обробці цього рядка </a:t>
            </a:r>
            <a:r>
              <a:rPr lang="en-US" sz="1800" dirty="0"/>
              <a:t>C++ </a:t>
            </a:r>
            <a:r>
              <a:rPr lang="uk-UA" sz="1800" dirty="0"/>
              <a:t>використовуватиме конструктор копіювання за замовчуванням (так як ми не надали свого). Виконається поверхневе копіювання, результатом чого буде ініціалізація </a:t>
            </a:r>
            <a:r>
              <a:rPr lang="en-US" sz="1800" dirty="0" err="1">
                <a:solidFill>
                  <a:schemeClr val="accent5">
                    <a:lumMod val="75000"/>
                  </a:schemeClr>
                </a:solidFill>
                <a:latin typeface="Consolas" panose="020B0609020204030204" pitchFamily="49" charset="0"/>
              </a:rPr>
              <a:t>copy.m_data</a:t>
            </a:r>
            <a:r>
              <a:rPr lang="en-US" sz="1800" dirty="0">
                <a:solidFill>
                  <a:schemeClr val="accent5">
                    <a:lumMod val="75000"/>
                  </a:schemeClr>
                </a:solidFill>
                <a:latin typeface="Consolas" panose="020B0609020204030204" pitchFamily="49" charset="0"/>
              </a:rPr>
              <a:t> </a:t>
            </a:r>
            <a:r>
              <a:rPr lang="uk-UA" sz="1800" dirty="0" err="1"/>
              <a:t>адресою</a:t>
            </a:r>
            <a:r>
              <a:rPr lang="uk-UA" sz="1800" dirty="0"/>
              <a:t>, на яку вказує </a:t>
            </a:r>
            <a:r>
              <a:rPr lang="en-US" sz="1800" dirty="0" err="1">
                <a:solidFill>
                  <a:schemeClr val="accent5">
                    <a:lumMod val="75000"/>
                  </a:schemeClr>
                </a:solidFill>
                <a:latin typeface="Consolas" panose="020B0609020204030204" pitchFamily="49" charset="0"/>
              </a:rPr>
              <a:t>hello.m_data</a:t>
            </a:r>
            <a:r>
              <a:rPr lang="en-US" sz="1800" dirty="0"/>
              <a:t>. </a:t>
            </a:r>
            <a:r>
              <a:rPr lang="uk-UA" sz="1800" b="1" dirty="0">
                <a:highlight>
                  <a:srgbClr val="FFFF00"/>
                </a:highlight>
              </a:rPr>
              <a:t>І тепер </a:t>
            </a:r>
            <a:r>
              <a:rPr lang="en-US" sz="1800" b="1" dirty="0" err="1">
                <a:solidFill>
                  <a:schemeClr val="accent5">
                    <a:lumMod val="75000"/>
                  </a:schemeClr>
                </a:solidFill>
                <a:highlight>
                  <a:srgbClr val="FFFF00"/>
                </a:highlight>
                <a:latin typeface="Consolas" panose="020B0609020204030204" pitchFamily="49" charset="0"/>
              </a:rPr>
              <a:t>copy.m_data</a:t>
            </a:r>
            <a:r>
              <a:rPr lang="en-US" sz="1800" b="1" dirty="0">
                <a:highlight>
                  <a:srgbClr val="FFFF00"/>
                </a:highlight>
              </a:rPr>
              <a:t> </a:t>
            </a:r>
            <a:r>
              <a:rPr lang="uk-UA" sz="1800" b="1" dirty="0">
                <a:highlight>
                  <a:srgbClr val="FFFF00"/>
                </a:highlight>
              </a:rPr>
              <a:t>і </a:t>
            </a:r>
            <a:r>
              <a:rPr lang="en-US" sz="1800" b="1" dirty="0" err="1">
                <a:solidFill>
                  <a:schemeClr val="accent5">
                    <a:lumMod val="75000"/>
                  </a:schemeClr>
                </a:solidFill>
                <a:highlight>
                  <a:srgbClr val="FFFF00"/>
                </a:highlight>
                <a:latin typeface="Consolas" panose="020B0609020204030204" pitchFamily="49" charset="0"/>
              </a:rPr>
              <a:t>hello.m_data</a:t>
            </a:r>
            <a:r>
              <a:rPr lang="en-US" sz="1800" b="1" dirty="0">
                <a:highlight>
                  <a:srgbClr val="FFFF00"/>
                </a:highlight>
              </a:rPr>
              <a:t> </a:t>
            </a:r>
            <a:r>
              <a:rPr lang="uk-UA" sz="1800" b="1" dirty="0">
                <a:highlight>
                  <a:srgbClr val="FFFF00"/>
                </a:highlight>
              </a:rPr>
              <a:t>обидва вказують на одну і ту ж частину в пам’яті!</a:t>
            </a:r>
            <a:endParaRPr lang="en-US" sz="1800" b="1" dirty="0">
              <a:highlight>
                <a:srgbClr val="FFFF00"/>
              </a:highlight>
            </a:endParaRP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Коли об’єкт-копія виходить з області видимості, то викликається деструктор </a:t>
            </a:r>
            <a:r>
              <a:rPr lang="en-US" sz="1800" dirty="0" err="1">
                <a:solidFill>
                  <a:schemeClr val="accent5">
                    <a:lumMod val="75000"/>
                  </a:schemeClr>
                </a:solidFill>
                <a:latin typeface="Consolas" panose="020B0609020204030204" pitchFamily="49" charset="0"/>
              </a:rPr>
              <a:t>SomeString</a:t>
            </a:r>
            <a:r>
              <a:rPr lang="en-US" sz="1800" dirty="0"/>
              <a:t> </a:t>
            </a:r>
            <a:r>
              <a:rPr lang="uk-UA" sz="1800" dirty="0"/>
              <a:t>для цієї копії. Деструктор видаляє динамічно виділену пам’ять, на яку вказують як </a:t>
            </a:r>
            <a:r>
              <a:rPr lang="en-US" sz="1800" dirty="0" err="1">
                <a:solidFill>
                  <a:schemeClr val="accent5">
                    <a:lumMod val="75000"/>
                  </a:schemeClr>
                </a:solidFill>
                <a:latin typeface="Consolas" panose="020B0609020204030204" pitchFamily="49" charset="0"/>
              </a:rPr>
              <a:t>copy.m_data</a:t>
            </a:r>
            <a:r>
              <a:rPr lang="en-US" sz="1800" dirty="0"/>
              <a:t>, </a:t>
            </a:r>
            <a:r>
              <a:rPr lang="uk-UA" sz="1800" dirty="0"/>
              <a:t>так і </a:t>
            </a:r>
            <a:r>
              <a:rPr lang="en-US" sz="1800" dirty="0" err="1">
                <a:solidFill>
                  <a:schemeClr val="accent5">
                    <a:lumMod val="75000"/>
                  </a:schemeClr>
                </a:solidFill>
                <a:latin typeface="Consolas" panose="020B0609020204030204" pitchFamily="49" charset="0"/>
              </a:rPr>
              <a:t>hello.m_data</a:t>
            </a:r>
            <a:r>
              <a:rPr lang="en-US" sz="1800" dirty="0"/>
              <a:t>! </a:t>
            </a:r>
            <a:r>
              <a:rPr lang="uk-UA" sz="1800" dirty="0"/>
              <a:t>Отже, видаляючи копію, ми також (випадково) видаляємо і дані </a:t>
            </a:r>
            <a:r>
              <a:rPr lang="en-US" sz="1800" dirty="0">
                <a:solidFill>
                  <a:schemeClr val="accent5">
                    <a:lumMod val="75000"/>
                  </a:schemeClr>
                </a:solidFill>
                <a:latin typeface="Consolas" panose="020B0609020204030204" pitchFamily="49" charset="0"/>
              </a:rPr>
              <a:t>hello</a:t>
            </a:r>
            <a:r>
              <a:rPr lang="en-US" sz="1800" dirty="0"/>
              <a:t>. </a:t>
            </a:r>
            <a:r>
              <a:rPr lang="uk-UA" sz="1800" dirty="0"/>
              <a:t>Об’єкт </a:t>
            </a:r>
            <a:r>
              <a:rPr lang="en-US" sz="1800" dirty="0">
                <a:solidFill>
                  <a:schemeClr val="accent5">
                    <a:lumMod val="75000"/>
                  </a:schemeClr>
                </a:solidFill>
                <a:latin typeface="Consolas" panose="020B0609020204030204" pitchFamily="49" charset="0"/>
              </a:rPr>
              <a:t>copy</a:t>
            </a:r>
            <a:r>
              <a:rPr lang="en-US" sz="1800" dirty="0"/>
              <a:t> </a:t>
            </a:r>
            <a:r>
              <a:rPr lang="uk-UA" sz="1800" dirty="0"/>
              <a:t>потім знищується, але </a:t>
            </a:r>
            <a:r>
              <a:rPr lang="en-US" sz="1800" dirty="0" err="1">
                <a:solidFill>
                  <a:schemeClr val="accent5">
                    <a:lumMod val="75000"/>
                  </a:schemeClr>
                </a:solidFill>
                <a:latin typeface="Consolas" panose="020B0609020204030204" pitchFamily="49" charset="0"/>
              </a:rPr>
              <a:t>hello.m_data</a:t>
            </a:r>
            <a:r>
              <a:rPr lang="en-US" sz="1800" dirty="0"/>
              <a:t> </a:t>
            </a:r>
            <a:r>
              <a:rPr lang="uk-UA" sz="1800" dirty="0"/>
              <a:t>залишається вказувати на видалену пам’ять!</a:t>
            </a:r>
          </a:p>
        </p:txBody>
      </p:sp>
      <p:pic>
        <p:nvPicPr>
          <p:cNvPr id="5" name="Рисунок 4">
            <a:extLst>
              <a:ext uri="{FF2B5EF4-FFF2-40B4-BE49-F238E27FC236}">
                <a16:creationId xmlns:a16="http://schemas.microsoft.com/office/drawing/2014/main" id="{8E76C5BB-3010-4845-A0BF-B1ACF28FF7E8}"/>
              </a:ext>
            </a:extLst>
          </p:cNvPr>
          <p:cNvPicPr>
            <a:picLocks noChangeAspect="1"/>
          </p:cNvPicPr>
          <p:nvPr/>
        </p:nvPicPr>
        <p:blipFill>
          <a:blip r:embed="rId2"/>
          <a:stretch>
            <a:fillRect/>
          </a:stretch>
        </p:blipFill>
        <p:spPr>
          <a:xfrm>
            <a:off x="0" y="0"/>
            <a:ext cx="12192000" cy="1079545"/>
          </a:xfrm>
          <a:prstGeom prst="rect">
            <a:avLst/>
          </a:prstGeom>
        </p:spPr>
      </p:pic>
      <p:pic>
        <p:nvPicPr>
          <p:cNvPr id="7" name="Рисунок 6">
            <a:extLst>
              <a:ext uri="{FF2B5EF4-FFF2-40B4-BE49-F238E27FC236}">
                <a16:creationId xmlns:a16="http://schemas.microsoft.com/office/drawing/2014/main" id="{D1C79217-9A2F-40EC-B08B-5020569FE343}"/>
              </a:ext>
            </a:extLst>
          </p:cNvPr>
          <p:cNvPicPr>
            <a:picLocks noChangeAspect="1"/>
          </p:cNvPicPr>
          <p:nvPr/>
        </p:nvPicPr>
        <p:blipFill>
          <a:blip r:embed="rId3"/>
          <a:stretch>
            <a:fillRect/>
          </a:stretch>
        </p:blipFill>
        <p:spPr>
          <a:xfrm>
            <a:off x="4184700" y="3032582"/>
            <a:ext cx="3822600" cy="792836"/>
          </a:xfrm>
          <a:prstGeom prst="rect">
            <a:avLst/>
          </a:prstGeom>
        </p:spPr>
      </p:pic>
      <p:pic>
        <p:nvPicPr>
          <p:cNvPr id="9" name="Рисунок 8">
            <a:extLst>
              <a:ext uri="{FF2B5EF4-FFF2-40B4-BE49-F238E27FC236}">
                <a16:creationId xmlns:a16="http://schemas.microsoft.com/office/drawing/2014/main" id="{ED5D357A-B123-458D-A642-FCBDF07E11DF}"/>
              </a:ext>
            </a:extLst>
          </p:cNvPr>
          <p:cNvPicPr>
            <a:picLocks noChangeAspect="1"/>
          </p:cNvPicPr>
          <p:nvPr/>
        </p:nvPicPr>
        <p:blipFill>
          <a:blip r:embed="rId4"/>
          <a:stretch>
            <a:fillRect/>
          </a:stretch>
        </p:blipFill>
        <p:spPr>
          <a:xfrm>
            <a:off x="1616596" y="5507749"/>
            <a:ext cx="8958805" cy="900167"/>
          </a:xfrm>
          <a:prstGeom prst="rect">
            <a:avLst/>
          </a:prstGeom>
        </p:spPr>
      </p:pic>
    </p:spTree>
    <p:extLst>
      <p:ext uri="{BB962C8B-B14F-4D97-AF65-F5344CB8AC3E}">
        <p14:creationId xmlns:p14="http://schemas.microsoft.com/office/powerpoint/2010/main" val="18286327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a:t>
            </a:r>
            <a:r>
              <a:rPr lang="ru-RU" sz="1800" dirty="0" err="1"/>
              <a:t>сподіваюся</a:t>
            </a:r>
            <a:r>
              <a:rPr lang="ru-RU" sz="1800" dirty="0"/>
              <a:t>, </a:t>
            </a:r>
            <a:r>
              <a:rPr lang="ru-RU" sz="1800" dirty="0" err="1"/>
              <a:t>ви</a:t>
            </a:r>
            <a:r>
              <a:rPr lang="ru-RU" sz="1800" dirty="0"/>
              <a:t> </a:t>
            </a:r>
            <a:r>
              <a:rPr lang="ru-RU" sz="1800" dirty="0" err="1"/>
              <a:t>зрозуміли</a:t>
            </a:r>
            <a:r>
              <a:rPr lang="ru-RU" sz="1800" dirty="0"/>
              <a:t>, </a:t>
            </a:r>
            <a:r>
              <a:rPr lang="ru-RU" sz="1800" dirty="0" err="1"/>
              <a:t>чому</a:t>
            </a:r>
            <a:r>
              <a:rPr lang="ru-RU" sz="1800" dirty="0"/>
              <a:t> </a:t>
            </a:r>
            <a:r>
              <a:rPr lang="ru-RU" sz="1800" dirty="0" err="1"/>
              <a:t>ця</a:t>
            </a:r>
            <a:r>
              <a:rPr lang="ru-RU" sz="1800" dirty="0"/>
              <a:t> </a:t>
            </a:r>
            <a:r>
              <a:rPr lang="ru-RU" sz="1800" dirty="0" err="1"/>
              <a:t>програма</a:t>
            </a:r>
            <a:r>
              <a:rPr lang="ru-RU" sz="1800" dirty="0"/>
              <a:t> </a:t>
            </a:r>
            <a:r>
              <a:rPr lang="ru-RU" sz="1800" dirty="0" err="1"/>
              <a:t>працює</a:t>
            </a:r>
            <a:r>
              <a:rPr lang="ru-RU" sz="1800" dirty="0"/>
              <a:t> не так, як </a:t>
            </a:r>
            <a:r>
              <a:rPr lang="ru-RU" sz="1800" dirty="0" err="1"/>
              <a:t>потрібно</a:t>
            </a:r>
            <a:r>
              <a:rPr lang="ru-RU" sz="1800" dirty="0"/>
              <a:t>. Ми </a:t>
            </a:r>
            <a:r>
              <a:rPr lang="ru-RU" sz="1800" dirty="0" err="1"/>
              <a:t>видалили</a:t>
            </a:r>
            <a:r>
              <a:rPr lang="ru-RU" sz="1800" dirty="0"/>
              <a:t> </a:t>
            </a:r>
            <a:r>
              <a:rPr lang="ru-RU" sz="1800" dirty="0" err="1"/>
              <a:t>значення</a:t>
            </a:r>
            <a:r>
              <a:rPr lang="ru-RU" sz="1800" dirty="0"/>
              <a:t>-рядок, на яке </a:t>
            </a:r>
            <a:r>
              <a:rPr lang="ru-RU" sz="1800" dirty="0" err="1"/>
              <a:t>вказував</a:t>
            </a:r>
            <a:r>
              <a:rPr lang="ru-RU" sz="1800" dirty="0"/>
              <a:t> </a:t>
            </a:r>
            <a:r>
              <a:rPr lang="ru-RU" sz="1800" dirty="0" err="1">
                <a:solidFill>
                  <a:schemeClr val="accent5">
                    <a:lumMod val="75000"/>
                  </a:schemeClr>
                </a:solidFill>
                <a:latin typeface="Consolas" panose="020B0609020204030204" pitchFamily="49" charset="0"/>
              </a:rPr>
              <a:t>hello</a:t>
            </a:r>
            <a:r>
              <a:rPr lang="ru-RU" sz="1800" dirty="0"/>
              <a:t>, а зараз </a:t>
            </a:r>
            <a:r>
              <a:rPr lang="ru-RU" sz="1800" dirty="0" err="1"/>
              <a:t>намагаємося</a:t>
            </a:r>
            <a:r>
              <a:rPr lang="ru-RU" sz="1800" dirty="0"/>
              <a:t> </a:t>
            </a:r>
            <a:r>
              <a:rPr lang="ru-RU" sz="1800" dirty="0" err="1"/>
              <a:t>вивести</a:t>
            </a:r>
            <a:r>
              <a:rPr lang="ru-RU" sz="1800" dirty="0"/>
              <a:t> </a:t>
            </a:r>
            <a:r>
              <a:rPr lang="ru-RU" sz="1800" dirty="0" err="1"/>
              <a:t>це</a:t>
            </a:r>
            <a:r>
              <a:rPr lang="ru-RU" sz="1800" dirty="0"/>
              <a:t> </a:t>
            </a:r>
            <a:r>
              <a:rPr lang="ru-RU" sz="1800" dirty="0" err="1"/>
              <a:t>значення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Коренем</a:t>
            </a:r>
            <a:r>
              <a:rPr lang="ru-RU" sz="1800" dirty="0"/>
              <a:t> </a:t>
            </a:r>
            <a:r>
              <a:rPr lang="ru-RU" sz="1800" dirty="0" err="1"/>
              <a:t>цієї</a:t>
            </a:r>
            <a:r>
              <a:rPr lang="ru-RU" sz="1800" dirty="0"/>
              <a:t> </a:t>
            </a:r>
            <a:r>
              <a:rPr lang="ru-RU" sz="1800" dirty="0" err="1"/>
              <a:t>проблеми</a:t>
            </a:r>
            <a:r>
              <a:rPr lang="ru-RU" sz="1800" dirty="0"/>
              <a:t> є </a:t>
            </a:r>
            <a:r>
              <a:rPr lang="ru-RU" sz="1800" dirty="0" err="1"/>
              <a:t>поверхневе</a:t>
            </a:r>
            <a:r>
              <a:rPr lang="ru-RU" sz="1800" dirty="0"/>
              <a:t> </a:t>
            </a:r>
            <a:r>
              <a:rPr lang="ru-RU" sz="1800" dirty="0" err="1"/>
              <a:t>копіювання</a:t>
            </a:r>
            <a:r>
              <a:rPr lang="ru-RU" sz="1800" dirty="0"/>
              <a:t>, яке </a:t>
            </a:r>
            <a:r>
              <a:rPr lang="ru-RU" sz="1800" dirty="0" err="1"/>
              <a:t>виконується</a:t>
            </a:r>
            <a:r>
              <a:rPr lang="ru-RU" sz="1800" dirty="0"/>
              <a:t> конструктором </a:t>
            </a:r>
            <a:r>
              <a:rPr lang="ru-RU" sz="1800" dirty="0" err="1"/>
              <a:t>копіювання</a:t>
            </a:r>
            <a:r>
              <a:rPr lang="ru-RU" sz="1800" dirty="0"/>
              <a:t> за </a:t>
            </a:r>
            <a:r>
              <a:rPr lang="ru-RU" sz="1800" dirty="0" err="1"/>
              <a:t>замовчуванням</a:t>
            </a:r>
            <a:r>
              <a:rPr lang="ru-RU" sz="1800" dirty="0"/>
              <a:t>. </a:t>
            </a:r>
            <a:r>
              <a:rPr lang="ru-RU" sz="1800" dirty="0" err="1"/>
              <a:t>Таке</a:t>
            </a:r>
            <a:r>
              <a:rPr lang="ru-RU" sz="1800" dirty="0"/>
              <a:t> </a:t>
            </a:r>
            <a:r>
              <a:rPr lang="ru-RU" sz="1800" dirty="0" err="1"/>
              <a:t>копіювання</a:t>
            </a:r>
            <a:r>
              <a:rPr lang="ru-RU" sz="1800" dirty="0"/>
              <a:t> </a:t>
            </a:r>
            <a:r>
              <a:rPr lang="ru-RU" sz="1800" dirty="0" err="1"/>
              <a:t>майже</a:t>
            </a:r>
            <a:r>
              <a:rPr lang="ru-RU" sz="1800" dirty="0"/>
              <a:t> </a:t>
            </a:r>
            <a:r>
              <a:rPr lang="ru-RU" sz="1800" dirty="0" err="1"/>
              <a:t>завжди</a:t>
            </a:r>
            <a:r>
              <a:rPr lang="ru-RU" sz="1800" dirty="0"/>
              <a:t> </a:t>
            </a:r>
            <a:r>
              <a:rPr lang="ru-RU" sz="1800" dirty="0" err="1"/>
              <a:t>призводить</a:t>
            </a:r>
            <a:r>
              <a:rPr lang="ru-RU" sz="1800" dirty="0"/>
              <a:t> до проблем.</a:t>
            </a:r>
            <a:endParaRPr lang="uk-UA" sz="1800" dirty="0"/>
          </a:p>
        </p:txBody>
      </p:sp>
    </p:spTree>
    <p:extLst>
      <p:ext uri="{BB962C8B-B14F-4D97-AF65-F5344CB8AC3E}">
        <p14:creationId xmlns:p14="http://schemas.microsoft.com/office/powerpoint/2010/main" val="135348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Глибоке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Одним з </a:t>
            </a:r>
            <a:r>
              <a:rPr lang="ru-RU" sz="1800" dirty="0" err="1"/>
              <a:t>рішень</a:t>
            </a:r>
            <a:r>
              <a:rPr lang="ru-RU" sz="1800" dirty="0"/>
              <a:t> </a:t>
            </a:r>
            <a:r>
              <a:rPr lang="ru-RU" sz="1800" dirty="0" err="1"/>
              <a:t>цієї</a:t>
            </a:r>
            <a:r>
              <a:rPr lang="ru-RU" sz="1800" dirty="0"/>
              <a:t> </a:t>
            </a:r>
            <a:r>
              <a:rPr lang="ru-RU" sz="1800" dirty="0" err="1"/>
              <a:t>проблеми</a:t>
            </a:r>
            <a:r>
              <a:rPr lang="ru-RU" sz="1800" dirty="0"/>
              <a:t> є </a:t>
            </a:r>
            <a:r>
              <a:rPr lang="ru-RU" sz="1800" dirty="0" err="1"/>
              <a:t>виконання</a:t>
            </a:r>
            <a:r>
              <a:rPr lang="ru-RU" sz="1800" dirty="0"/>
              <a:t> </a:t>
            </a:r>
            <a:r>
              <a:rPr lang="ru-RU" sz="1800" b="1" dirty="0" err="1">
                <a:highlight>
                  <a:srgbClr val="00FF00"/>
                </a:highlight>
              </a:rPr>
              <a:t>глибокого</a:t>
            </a:r>
            <a:r>
              <a:rPr lang="ru-RU" sz="1800" b="1" dirty="0">
                <a:highlight>
                  <a:srgbClr val="00FF00"/>
                </a:highlight>
              </a:rPr>
              <a:t> </a:t>
            </a:r>
            <a:r>
              <a:rPr lang="ru-RU" sz="1800" b="1" dirty="0" err="1">
                <a:highlight>
                  <a:srgbClr val="00FF00"/>
                </a:highlight>
              </a:rPr>
              <a:t>копіювання</a:t>
            </a:r>
            <a:r>
              <a:rPr lang="ru-RU" sz="1800" dirty="0"/>
              <a:t>. </a:t>
            </a:r>
            <a:r>
              <a:rPr lang="ru-RU" sz="1800" b="1" dirty="0">
                <a:highlight>
                  <a:srgbClr val="00FF00"/>
                </a:highlight>
              </a:rPr>
              <a:t>При </a:t>
            </a:r>
            <a:r>
              <a:rPr lang="ru-RU" sz="1800" b="1" dirty="0" err="1">
                <a:highlight>
                  <a:srgbClr val="00FF00"/>
                </a:highlight>
              </a:rPr>
              <a:t>глибокому</a:t>
            </a:r>
            <a:r>
              <a:rPr lang="ru-RU" sz="1800" b="1" dirty="0">
                <a:highlight>
                  <a:srgbClr val="00FF00"/>
                </a:highlight>
              </a:rPr>
              <a:t> </a:t>
            </a:r>
            <a:r>
              <a:rPr lang="ru-RU" sz="1800" b="1" dirty="0" err="1">
                <a:highlight>
                  <a:srgbClr val="00FF00"/>
                </a:highlight>
              </a:rPr>
              <a:t>копіюванні</a:t>
            </a:r>
            <a:r>
              <a:rPr lang="ru-RU" sz="1800" b="1" dirty="0">
                <a:highlight>
                  <a:srgbClr val="00FF00"/>
                </a:highlight>
              </a:rPr>
              <a:t> </a:t>
            </a:r>
            <a:r>
              <a:rPr lang="ru-RU" sz="1800" b="1" dirty="0" err="1">
                <a:highlight>
                  <a:srgbClr val="00FF00"/>
                </a:highlight>
              </a:rPr>
              <a:t>пам’ять</a:t>
            </a:r>
            <a:r>
              <a:rPr lang="ru-RU" sz="1800" b="1" dirty="0">
                <a:highlight>
                  <a:srgbClr val="00FF00"/>
                </a:highlight>
              </a:rPr>
              <a:t> </a:t>
            </a:r>
            <a:r>
              <a:rPr lang="ru-RU" sz="1800" b="1" dirty="0" err="1">
                <a:highlight>
                  <a:srgbClr val="00FF00"/>
                </a:highlight>
              </a:rPr>
              <a:t>спочатку</a:t>
            </a:r>
            <a:r>
              <a:rPr lang="ru-RU" sz="1800" b="1" dirty="0">
                <a:highlight>
                  <a:srgbClr val="00FF00"/>
                </a:highlight>
              </a:rPr>
              <a:t> </a:t>
            </a:r>
            <a:r>
              <a:rPr lang="ru-RU" sz="1800" b="1" dirty="0" err="1">
                <a:highlight>
                  <a:srgbClr val="00FF00"/>
                </a:highlight>
              </a:rPr>
              <a:t>виділяється</a:t>
            </a:r>
            <a:r>
              <a:rPr lang="ru-RU" sz="1800" b="1" dirty="0">
                <a:highlight>
                  <a:srgbClr val="00FF00"/>
                </a:highlight>
              </a:rPr>
              <a:t> для </a:t>
            </a:r>
            <a:r>
              <a:rPr lang="ru-RU" sz="1800" b="1" dirty="0" err="1">
                <a:highlight>
                  <a:srgbClr val="00FF00"/>
                </a:highlight>
              </a:rPr>
              <a:t>копіювання</a:t>
            </a:r>
            <a:r>
              <a:rPr lang="ru-RU" sz="1800" b="1" dirty="0">
                <a:highlight>
                  <a:srgbClr val="00FF00"/>
                </a:highlight>
              </a:rPr>
              <a:t> </a:t>
            </a:r>
            <a:r>
              <a:rPr lang="ru-RU" sz="1800" b="1" dirty="0" err="1">
                <a:highlight>
                  <a:srgbClr val="00FF00"/>
                </a:highlight>
              </a:rPr>
              <a:t>адреси</a:t>
            </a:r>
            <a:r>
              <a:rPr lang="ru-RU" sz="1800" b="1" dirty="0">
                <a:highlight>
                  <a:srgbClr val="00FF00"/>
                </a:highlight>
              </a:rPr>
              <a:t>, яку </a:t>
            </a:r>
            <a:r>
              <a:rPr lang="ru-RU" sz="1800" b="1" dirty="0" err="1">
                <a:highlight>
                  <a:srgbClr val="00FF00"/>
                </a:highlight>
              </a:rPr>
              <a:t>містить</a:t>
            </a:r>
            <a:r>
              <a:rPr lang="ru-RU" sz="1800" b="1" dirty="0">
                <a:highlight>
                  <a:srgbClr val="00FF00"/>
                </a:highlight>
              </a:rPr>
              <a:t> </a:t>
            </a:r>
            <a:r>
              <a:rPr lang="ru-RU" sz="1800" b="1" dirty="0" err="1">
                <a:highlight>
                  <a:srgbClr val="00FF00"/>
                </a:highlight>
              </a:rPr>
              <a:t>вихідний</a:t>
            </a:r>
            <a:r>
              <a:rPr lang="ru-RU" sz="1800" b="1" dirty="0">
                <a:highlight>
                  <a:srgbClr val="00FF00"/>
                </a:highlight>
              </a:rPr>
              <a:t> </a:t>
            </a:r>
            <a:r>
              <a:rPr lang="ru-RU" sz="1800" b="1" dirty="0" err="1">
                <a:highlight>
                  <a:srgbClr val="00FF00"/>
                </a:highlight>
              </a:rPr>
              <a:t>вказівник</a:t>
            </a:r>
            <a:r>
              <a:rPr lang="ru-RU" sz="1800" b="1" dirty="0">
                <a:highlight>
                  <a:srgbClr val="00FF00"/>
                </a:highlight>
              </a:rPr>
              <a:t>, а </a:t>
            </a:r>
            <a:r>
              <a:rPr lang="ru-RU" sz="1800" b="1" dirty="0" err="1">
                <a:highlight>
                  <a:srgbClr val="00FF00"/>
                </a:highlight>
              </a:rPr>
              <a:t>потім</a:t>
            </a:r>
            <a:r>
              <a:rPr lang="ru-RU" sz="1800" b="1" dirty="0">
                <a:highlight>
                  <a:srgbClr val="00FF00"/>
                </a:highlight>
              </a:rPr>
              <a:t> для </a:t>
            </a:r>
            <a:r>
              <a:rPr lang="ru-RU" sz="1800" b="1" dirty="0" err="1">
                <a:highlight>
                  <a:srgbClr val="00FF00"/>
                </a:highlight>
              </a:rPr>
              <a:t>копіювання</a:t>
            </a:r>
            <a:r>
              <a:rPr lang="ru-RU" sz="1800" b="1" dirty="0">
                <a:highlight>
                  <a:srgbClr val="00FF00"/>
                </a:highlight>
              </a:rPr>
              <a:t> фактичного </a:t>
            </a:r>
            <a:r>
              <a:rPr lang="ru-RU" sz="1800" b="1" dirty="0" err="1">
                <a:highlight>
                  <a:srgbClr val="00FF00"/>
                </a:highlight>
              </a:rPr>
              <a:t>значення</a:t>
            </a:r>
            <a:r>
              <a:rPr lang="ru-RU" sz="1800" dirty="0"/>
              <a:t>. Таким чином </a:t>
            </a:r>
            <a:r>
              <a:rPr lang="ru-RU" sz="1800" dirty="0" err="1"/>
              <a:t>копія</a:t>
            </a:r>
            <a:r>
              <a:rPr lang="ru-RU" sz="1800" dirty="0"/>
              <a:t> </a:t>
            </a:r>
            <a:r>
              <a:rPr lang="ru-RU" sz="1800" dirty="0" err="1"/>
              <a:t>знаходиться</a:t>
            </a:r>
            <a:r>
              <a:rPr lang="ru-RU" sz="1800" dirty="0"/>
              <a:t> в </a:t>
            </a:r>
            <a:r>
              <a:rPr lang="ru-RU" sz="1800" dirty="0" err="1"/>
              <a:t>окремій</a:t>
            </a:r>
            <a:r>
              <a:rPr lang="ru-RU" sz="1800" dirty="0"/>
              <a:t>, </a:t>
            </a:r>
            <a:r>
              <a:rPr lang="ru-RU" sz="1800" dirty="0" err="1"/>
              <a:t>від</a:t>
            </a:r>
            <a:r>
              <a:rPr lang="ru-RU" sz="1800" dirty="0"/>
              <a:t> початкового </a:t>
            </a:r>
            <a:r>
              <a:rPr lang="ru-RU" sz="1800" dirty="0" err="1"/>
              <a:t>значення</a:t>
            </a:r>
            <a:r>
              <a:rPr lang="ru-RU" sz="1800" dirty="0"/>
              <a:t>, </a:t>
            </a:r>
            <a:r>
              <a:rPr lang="ru-RU" sz="1800" dirty="0" err="1"/>
              <a:t>пам’яті</a:t>
            </a:r>
            <a:r>
              <a:rPr lang="ru-RU" sz="1800" dirty="0"/>
              <a:t> і вони </a:t>
            </a:r>
            <a:r>
              <a:rPr lang="ru-RU" sz="1800" dirty="0" err="1"/>
              <a:t>ніяк</a:t>
            </a:r>
            <a:r>
              <a:rPr lang="ru-RU" sz="1800" dirty="0"/>
              <a:t> не </a:t>
            </a:r>
            <a:r>
              <a:rPr lang="ru-RU" sz="1800" dirty="0" err="1"/>
              <a:t>впливають</a:t>
            </a:r>
            <a:r>
              <a:rPr lang="ru-RU" sz="1800" dirty="0"/>
              <a:t> одна на одну. Для </a:t>
            </a:r>
            <a:r>
              <a:rPr lang="ru-RU" sz="1800" dirty="0" err="1"/>
              <a:t>виконання</a:t>
            </a:r>
            <a:r>
              <a:rPr lang="ru-RU" sz="1800" dirty="0"/>
              <a:t> </a:t>
            </a:r>
            <a:r>
              <a:rPr lang="ru-RU" sz="1800" dirty="0" err="1"/>
              <a:t>глибокого</a:t>
            </a:r>
            <a:r>
              <a:rPr lang="ru-RU" sz="1800" dirty="0"/>
              <a:t> </a:t>
            </a:r>
            <a:r>
              <a:rPr lang="ru-RU" sz="1800" dirty="0" err="1"/>
              <a:t>копіювання</a:t>
            </a:r>
            <a:r>
              <a:rPr lang="ru-RU" sz="1800" dirty="0"/>
              <a:t> </a:t>
            </a:r>
            <a:r>
              <a:rPr lang="ru-RU" sz="1800" b="1" dirty="0">
                <a:highlight>
                  <a:srgbClr val="FFFF00"/>
                </a:highlight>
              </a:rPr>
              <a:t>нам </a:t>
            </a:r>
            <a:r>
              <a:rPr lang="ru-RU" sz="1800" b="1" dirty="0" err="1">
                <a:highlight>
                  <a:srgbClr val="FFFF00"/>
                </a:highlight>
              </a:rPr>
              <a:t>необхідно</a:t>
            </a:r>
            <a:r>
              <a:rPr lang="ru-RU" sz="1800" b="1" dirty="0">
                <a:highlight>
                  <a:srgbClr val="FFFF00"/>
                </a:highlight>
              </a:rPr>
              <a:t> </a:t>
            </a:r>
            <a:r>
              <a:rPr lang="ru-RU" sz="1800" b="1" dirty="0" err="1">
                <a:highlight>
                  <a:srgbClr val="FFFF00"/>
                </a:highlight>
              </a:rPr>
              <a:t>написати</a:t>
            </a:r>
            <a:r>
              <a:rPr lang="ru-RU" sz="1800" b="1" dirty="0">
                <a:highlight>
                  <a:srgbClr val="FFFF00"/>
                </a:highlight>
              </a:rPr>
              <a:t> </a:t>
            </a:r>
            <a:r>
              <a:rPr lang="ru-RU" sz="1800" b="1" dirty="0" err="1">
                <a:highlight>
                  <a:srgbClr val="FFFF00"/>
                </a:highlight>
              </a:rPr>
              <a:t>свій</a:t>
            </a:r>
            <a:r>
              <a:rPr lang="ru-RU" sz="1800" b="1" dirty="0">
                <a:highlight>
                  <a:srgbClr val="FFFF00"/>
                </a:highlight>
              </a:rPr>
              <a:t> </a:t>
            </a:r>
            <a:r>
              <a:rPr lang="ru-RU" sz="1800" b="1" dirty="0" err="1">
                <a:highlight>
                  <a:srgbClr val="FFFF00"/>
                </a:highlight>
              </a:rPr>
              <a:t>власний</a:t>
            </a:r>
            <a:r>
              <a:rPr lang="ru-RU" sz="1800" b="1" dirty="0">
                <a:highlight>
                  <a:srgbClr val="FFFF00"/>
                </a:highlight>
              </a:rPr>
              <a:t> конструктор </a:t>
            </a:r>
            <a:r>
              <a:rPr lang="ru-RU" sz="1800" b="1" dirty="0" err="1">
                <a:highlight>
                  <a:srgbClr val="FFFF00"/>
                </a:highlight>
              </a:rPr>
              <a:t>копіювання</a:t>
            </a:r>
            <a:r>
              <a:rPr lang="ru-RU" sz="1800" b="1" dirty="0">
                <a:highlight>
                  <a:srgbClr val="FFFF00"/>
                </a:highlight>
              </a:rPr>
              <a:t> і </a:t>
            </a:r>
            <a:r>
              <a:rPr lang="ru-RU" sz="1800" b="1" dirty="0" err="1">
                <a:highlight>
                  <a:srgbClr val="FFFF00"/>
                </a:highlight>
              </a:rPr>
              <a:t>перевантаження</a:t>
            </a:r>
            <a:r>
              <a:rPr lang="ru-RU" sz="1800" b="1" dirty="0">
                <a:highlight>
                  <a:srgbClr val="FFFF00"/>
                </a:highlight>
              </a:rPr>
              <a:t> оператора </a:t>
            </a:r>
            <a:r>
              <a:rPr lang="ru-RU" sz="1800" b="1" dirty="0" err="1">
                <a:highlight>
                  <a:srgbClr val="FFFF00"/>
                </a:highlight>
              </a:rPr>
              <a:t>присвоювання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Розглянемо</a:t>
            </a:r>
            <a:r>
              <a:rPr lang="ru-RU" sz="1800" dirty="0"/>
              <a:t> </a:t>
            </a:r>
            <a:r>
              <a:rPr lang="ru-RU" sz="1800" dirty="0" err="1"/>
              <a:t>це</a:t>
            </a:r>
            <a:r>
              <a:rPr lang="ru-RU" sz="1800" dirty="0"/>
              <a:t> на </a:t>
            </a:r>
            <a:r>
              <a:rPr lang="ru-RU" sz="1800" dirty="0" err="1"/>
              <a:t>прикладі</a:t>
            </a:r>
            <a:r>
              <a:rPr lang="ru-RU" sz="1800" dirty="0"/>
              <a:t> з </a:t>
            </a:r>
            <a:r>
              <a:rPr lang="ru-RU" sz="1800" dirty="0" err="1"/>
              <a:t>класом</a:t>
            </a:r>
            <a:r>
              <a:rPr lang="ru-RU" sz="1800" dirty="0"/>
              <a:t> </a:t>
            </a:r>
            <a:r>
              <a:rPr lang="ru-RU" sz="1800" dirty="0" err="1"/>
              <a:t>SomeString</a:t>
            </a:r>
            <a:r>
              <a:rPr lang="ru-RU" sz="1800" dirty="0"/>
              <a:t>:</a:t>
            </a:r>
            <a:endParaRPr lang="uk-UA" sz="1800" dirty="0"/>
          </a:p>
        </p:txBody>
      </p:sp>
      <p:pic>
        <p:nvPicPr>
          <p:cNvPr id="5" name="Рисунок 4">
            <a:extLst>
              <a:ext uri="{FF2B5EF4-FFF2-40B4-BE49-F238E27FC236}">
                <a16:creationId xmlns:a16="http://schemas.microsoft.com/office/drawing/2014/main" id="{E6AB5013-05BD-448B-ACD2-BA84D711A80E}"/>
              </a:ext>
            </a:extLst>
          </p:cNvPr>
          <p:cNvPicPr>
            <a:picLocks noChangeAspect="1"/>
          </p:cNvPicPr>
          <p:nvPr/>
        </p:nvPicPr>
        <p:blipFill>
          <a:blip r:embed="rId2"/>
          <a:stretch>
            <a:fillRect/>
          </a:stretch>
        </p:blipFill>
        <p:spPr>
          <a:xfrm>
            <a:off x="2835799" y="3097527"/>
            <a:ext cx="8299048" cy="3760473"/>
          </a:xfrm>
          <a:prstGeom prst="rect">
            <a:avLst/>
          </a:prstGeom>
        </p:spPr>
      </p:pic>
    </p:spTree>
    <p:extLst>
      <p:ext uri="{BB962C8B-B14F-4D97-AF65-F5344CB8AC3E}">
        <p14:creationId xmlns:p14="http://schemas.microsoft.com/office/powerpoint/2010/main" val="29209931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Глибоке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бачите, реалізація тут більш поглиблена, ніж при поверхневому копіюванні! По-перше, ми повинні перевірити, чи має вихідний об’єкт нульове значення взагалі (рядок №8). Якщо має, то ми виділяємо достатньо пам’яті для зберігання копії цього значення (рядок №11). Нарешті, копіюємо значення-рядок (рядки №14-15).</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Тепер розглянемо перевантаження оператора присвоювання:</a:t>
            </a:r>
          </a:p>
        </p:txBody>
      </p:sp>
    </p:spTree>
    <p:extLst>
      <p:ext uri="{BB962C8B-B14F-4D97-AF65-F5344CB8AC3E}">
        <p14:creationId xmlns:p14="http://schemas.microsoft.com/office/powerpoint/2010/main" val="25378052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Глибоке копіювання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1597CB7-2F18-4A86-8FD1-99E88E47E051}"/>
              </a:ext>
            </a:extLst>
          </p:cNvPr>
          <p:cNvPicPr>
            <a:picLocks noChangeAspect="1"/>
          </p:cNvPicPr>
          <p:nvPr/>
        </p:nvPicPr>
        <p:blipFill>
          <a:blip r:embed="rId2"/>
          <a:stretch>
            <a:fillRect/>
          </a:stretch>
        </p:blipFill>
        <p:spPr>
          <a:xfrm>
            <a:off x="798739" y="0"/>
            <a:ext cx="10594521" cy="6858000"/>
          </a:xfrm>
          <a:prstGeom prst="rect">
            <a:avLst/>
          </a:prstGeom>
        </p:spPr>
      </p:pic>
    </p:spTree>
    <p:extLst>
      <p:ext uri="{BB962C8B-B14F-4D97-AF65-F5344CB8AC3E}">
        <p14:creationId xmlns:p14="http://schemas.microsoft.com/office/powerpoint/2010/main" val="1187176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Для його використання потрібно визначити об’єкт класу </a:t>
            </a:r>
            <a:r>
              <a:rPr lang="en-US" sz="1800" dirty="0">
                <a:solidFill>
                  <a:schemeClr val="accent5">
                    <a:lumMod val="75000"/>
                  </a:schemeClr>
                </a:solidFill>
                <a:latin typeface="Consolas" panose="020B0609020204030204" pitchFamily="49" charset="0"/>
              </a:rPr>
              <a:t>Timer</a:t>
            </a:r>
            <a:r>
              <a:rPr lang="en-US" sz="1800" dirty="0"/>
              <a:t> </a:t>
            </a:r>
            <a:r>
              <a:rPr lang="uk-UA" sz="1800" dirty="0"/>
              <a:t>у верхній частині функції </a:t>
            </a:r>
            <a:r>
              <a:rPr lang="en-US" sz="1800" dirty="0">
                <a:solidFill>
                  <a:schemeClr val="accent5">
                    <a:lumMod val="75000"/>
                  </a:schemeClr>
                </a:solidFill>
                <a:latin typeface="Consolas" panose="020B0609020204030204" pitchFamily="49" charset="0"/>
              </a:rPr>
              <a:t>main() </a:t>
            </a:r>
            <a:r>
              <a:rPr lang="en-US" sz="1800" dirty="0"/>
              <a:t>(</a:t>
            </a:r>
            <a:r>
              <a:rPr lang="uk-UA" sz="1800" dirty="0"/>
              <a:t>або звідки ви хочете починати відлік), а потім просто викликати метод </a:t>
            </a:r>
            <a:r>
              <a:rPr lang="en-US" sz="1800" dirty="0">
                <a:solidFill>
                  <a:schemeClr val="accent5">
                    <a:lumMod val="75000"/>
                  </a:schemeClr>
                </a:solidFill>
                <a:latin typeface="Consolas" panose="020B0609020204030204" pitchFamily="49" charset="0"/>
              </a:rPr>
              <a:t>elapsed() </a:t>
            </a:r>
            <a:r>
              <a:rPr lang="uk-UA" sz="1800" dirty="0"/>
              <a:t>після частини коду, яку ви перевіряєте:</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FFFF00"/>
                </a:highlight>
              </a:rPr>
              <a:t>Розглянемо</a:t>
            </a:r>
            <a:r>
              <a:rPr lang="ru-RU" sz="1800" b="1" dirty="0">
                <a:highlight>
                  <a:srgbClr val="FFFF00"/>
                </a:highlight>
              </a:rPr>
              <a:t> </a:t>
            </a:r>
            <a:r>
              <a:rPr lang="ru-RU" sz="1800" b="1" dirty="0" err="1">
                <a:highlight>
                  <a:srgbClr val="FFFF00"/>
                </a:highlight>
              </a:rPr>
              <a:t>реальний</a:t>
            </a:r>
            <a:r>
              <a:rPr lang="ru-RU" sz="1800" b="1" dirty="0">
                <a:highlight>
                  <a:srgbClr val="FFFF00"/>
                </a:highlight>
              </a:rPr>
              <a:t> приклад, де </a:t>
            </a:r>
            <a:r>
              <a:rPr lang="ru-RU" sz="1800" b="1" dirty="0" err="1">
                <a:highlight>
                  <a:srgbClr val="FFFF00"/>
                </a:highlight>
              </a:rPr>
              <a:t>потрібно</a:t>
            </a:r>
            <a:r>
              <a:rPr lang="ru-RU" sz="1800" b="1" dirty="0">
                <a:highlight>
                  <a:srgbClr val="FFFF00"/>
                </a:highlight>
              </a:rPr>
              <a:t> </a:t>
            </a:r>
            <a:r>
              <a:rPr lang="ru-RU" sz="1800" b="1" dirty="0" err="1">
                <a:highlight>
                  <a:srgbClr val="FFFF00"/>
                </a:highlight>
              </a:rPr>
              <a:t>впорядкувати</a:t>
            </a:r>
            <a:r>
              <a:rPr lang="ru-RU" sz="1800" b="1" dirty="0">
                <a:highlight>
                  <a:srgbClr val="FFFF00"/>
                </a:highlight>
              </a:rPr>
              <a:t> </a:t>
            </a:r>
            <a:r>
              <a:rPr lang="ru-RU" sz="1800" b="1" dirty="0" err="1">
                <a:highlight>
                  <a:srgbClr val="FFFF00"/>
                </a:highlight>
              </a:rPr>
              <a:t>масив</a:t>
            </a:r>
            <a:r>
              <a:rPr lang="ru-RU" sz="1800" b="1" dirty="0">
                <a:highlight>
                  <a:srgbClr val="FFFF00"/>
                </a:highlight>
              </a:rPr>
              <a:t> з 10 000 </a:t>
            </a:r>
            <a:r>
              <a:rPr lang="ru-RU" sz="1800" b="1" dirty="0" err="1">
                <a:highlight>
                  <a:srgbClr val="FFFF00"/>
                </a:highlight>
              </a:rPr>
              <a:t>елементів</a:t>
            </a:r>
            <a:r>
              <a:rPr lang="ru-RU" sz="1800" dirty="0"/>
              <a:t>. </a:t>
            </a:r>
            <a:r>
              <a:rPr lang="ru-RU" sz="1800" dirty="0" err="1"/>
              <a:t>Скористаємося</a:t>
            </a:r>
            <a:r>
              <a:rPr lang="ru-RU" sz="1800" dirty="0"/>
              <a:t> алгоритмом </a:t>
            </a:r>
            <a:r>
              <a:rPr lang="ru-RU" sz="1800" b="1" dirty="0" err="1">
                <a:highlight>
                  <a:srgbClr val="FFFF00"/>
                </a:highlight>
              </a:rPr>
              <a:t>сортування</a:t>
            </a:r>
            <a:r>
              <a:rPr lang="ru-RU" sz="1800" b="1" dirty="0">
                <a:highlight>
                  <a:srgbClr val="FFFF00"/>
                </a:highlight>
              </a:rPr>
              <a:t> методом </a:t>
            </a:r>
            <a:r>
              <a:rPr lang="ru-RU" sz="1800" b="1" dirty="0" err="1">
                <a:highlight>
                  <a:srgbClr val="FFFF00"/>
                </a:highlight>
              </a:rPr>
              <a:t>вибору</a:t>
            </a:r>
            <a:r>
              <a:rPr lang="ru-RU" sz="1800" dirty="0"/>
              <a:t>:</a:t>
            </a:r>
            <a:endParaRPr lang="uk-UA" sz="1800" dirty="0"/>
          </a:p>
        </p:txBody>
      </p:sp>
      <p:pic>
        <p:nvPicPr>
          <p:cNvPr id="5" name="Рисунок 4">
            <a:extLst>
              <a:ext uri="{FF2B5EF4-FFF2-40B4-BE49-F238E27FC236}">
                <a16:creationId xmlns:a16="http://schemas.microsoft.com/office/drawing/2014/main" id="{30335038-B681-4556-9C20-835C5B567E3B}"/>
              </a:ext>
            </a:extLst>
          </p:cNvPr>
          <p:cNvPicPr>
            <a:picLocks noChangeAspect="1"/>
          </p:cNvPicPr>
          <p:nvPr/>
        </p:nvPicPr>
        <p:blipFill>
          <a:blip r:embed="rId2"/>
          <a:stretch>
            <a:fillRect/>
          </a:stretch>
        </p:blipFill>
        <p:spPr>
          <a:xfrm>
            <a:off x="2652530" y="2210472"/>
            <a:ext cx="6886937" cy="3294747"/>
          </a:xfrm>
          <a:prstGeom prst="rect">
            <a:avLst/>
          </a:prstGeom>
        </p:spPr>
      </p:pic>
    </p:spTree>
    <p:extLst>
      <p:ext uri="{BB962C8B-B14F-4D97-AF65-F5344CB8AC3E}">
        <p14:creationId xmlns:p14="http://schemas.microsoft.com/office/powerpoint/2010/main" val="7802487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Глибоке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Помітили, що код перевантаження дуже схожий на код конструктора копіювання? Але тут є 3 основні відмінності:</a:t>
            </a:r>
          </a:p>
          <a:p>
            <a:pPr marL="882900" indent="-342900">
              <a:lnSpc>
                <a:spcPct val="150000"/>
              </a:lnSpc>
              <a:spcBef>
                <a:spcPts val="0"/>
              </a:spcBef>
              <a:buFont typeface="+mj-lt"/>
              <a:buAutoNum type="arabicPeriod"/>
            </a:pPr>
            <a:r>
              <a:rPr lang="uk-UA" sz="1800" dirty="0"/>
              <a:t>   Ми додали перевірку на </a:t>
            </a:r>
            <a:r>
              <a:rPr lang="uk-UA" sz="1800" dirty="0" err="1"/>
              <a:t>самоприсвоювання</a:t>
            </a:r>
            <a:r>
              <a:rPr lang="uk-UA" sz="1800" dirty="0"/>
              <a:t>.</a:t>
            </a:r>
          </a:p>
          <a:p>
            <a:pPr marL="882900" indent="-342900">
              <a:lnSpc>
                <a:spcPct val="150000"/>
              </a:lnSpc>
              <a:spcBef>
                <a:spcPts val="0"/>
              </a:spcBef>
              <a:buFont typeface="+mj-lt"/>
              <a:buAutoNum type="arabicPeriod"/>
            </a:pPr>
            <a:r>
              <a:rPr lang="uk-UA" sz="1800" dirty="0"/>
              <a:t>   Ми повертаємо поточний об’єкт (за допомогою вказівника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 </a:t>
            </a:r>
            <a:r>
              <a:rPr lang="uk-UA" sz="1800" dirty="0"/>
              <a:t>щоб мати можливість виконати “ланцюжок” операцій присвоювання.</a:t>
            </a:r>
          </a:p>
          <a:p>
            <a:pPr marL="882900" indent="-342900">
              <a:lnSpc>
                <a:spcPct val="150000"/>
              </a:lnSpc>
              <a:spcBef>
                <a:spcPts val="0"/>
              </a:spcBef>
              <a:buFont typeface="+mj-lt"/>
              <a:buAutoNum type="arabicPeriod"/>
            </a:pPr>
            <a:r>
              <a:rPr lang="uk-UA" sz="1800" dirty="0"/>
              <a:t>   Ми явно видаляємо будь-яке значення, яке вже зберігає об’єкт (щоб не відбувся витік пам’яті).</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1438093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Глибоке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 </a:t>
            </a:r>
            <a:r>
              <a:rPr lang="ru-RU" sz="1800" dirty="0" err="1"/>
              <a:t>виклику</a:t>
            </a:r>
            <a:r>
              <a:rPr lang="ru-RU" sz="1800" dirty="0"/>
              <a:t> </a:t>
            </a:r>
            <a:r>
              <a:rPr lang="ru-RU" sz="1800" dirty="0" err="1"/>
              <a:t>перевантаженого</a:t>
            </a:r>
            <a:r>
              <a:rPr lang="ru-RU" sz="1800" dirty="0"/>
              <a:t> оператора </a:t>
            </a:r>
            <a:r>
              <a:rPr lang="ru-RU" sz="1800" dirty="0" err="1"/>
              <a:t>присвоювання</a:t>
            </a:r>
            <a:r>
              <a:rPr lang="ru-RU" sz="1800" dirty="0"/>
              <a:t>, </a:t>
            </a:r>
            <a:r>
              <a:rPr lang="ru-RU" sz="1800" dirty="0" err="1"/>
              <a:t>об’єкт</a:t>
            </a:r>
            <a:r>
              <a:rPr lang="ru-RU" sz="1800" dirty="0"/>
              <a:t>, </a:t>
            </a:r>
            <a:r>
              <a:rPr lang="ru-RU" sz="1800" dirty="0" err="1"/>
              <a:t>якому</a:t>
            </a:r>
            <a:r>
              <a:rPr lang="ru-RU" sz="1800" dirty="0"/>
              <a:t> </a:t>
            </a:r>
            <a:r>
              <a:rPr lang="ru-RU" sz="1800" dirty="0" err="1"/>
              <a:t>присвоюється</a:t>
            </a:r>
            <a:r>
              <a:rPr lang="ru-RU" sz="1800" dirty="0"/>
              <a:t> </a:t>
            </a:r>
            <a:r>
              <a:rPr lang="ru-RU" sz="1800" dirty="0" err="1"/>
              <a:t>інший</a:t>
            </a:r>
            <a:r>
              <a:rPr lang="ru-RU" sz="1800" dirty="0"/>
              <a:t> </a:t>
            </a:r>
            <a:r>
              <a:rPr lang="ru-RU" sz="1800" dirty="0" err="1"/>
              <a:t>об’єкт</a:t>
            </a:r>
            <a:r>
              <a:rPr lang="ru-RU" sz="1800" dirty="0"/>
              <a:t>, </a:t>
            </a:r>
            <a:r>
              <a:rPr lang="ru-RU" sz="1800" dirty="0" err="1"/>
              <a:t>може</a:t>
            </a:r>
            <a:r>
              <a:rPr lang="ru-RU" sz="1800" dirty="0"/>
              <a:t> </a:t>
            </a:r>
            <a:r>
              <a:rPr lang="ru-RU" sz="1800" dirty="0" err="1"/>
              <a:t>містити</a:t>
            </a:r>
            <a:r>
              <a:rPr lang="ru-RU" sz="1800" dirty="0"/>
              <a:t> </a:t>
            </a:r>
            <a:r>
              <a:rPr lang="ru-RU" sz="1800" dirty="0" err="1"/>
              <a:t>попереднє</a:t>
            </a:r>
            <a:r>
              <a:rPr lang="ru-RU" sz="1800" dirty="0"/>
              <a:t> </a:t>
            </a:r>
            <a:r>
              <a:rPr lang="ru-RU" sz="1800" dirty="0" err="1"/>
              <a:t>значення</a:t>
            </a:r>
            <a:r>
              <a:rPr lang="ru-RU" sz="1800" dirty="0"/>
              <a:t>, яке нам </a:t>
            </a:r>
            <a:r>
              <a:rPr lang="ru-RU" sz="1800" dirty="0" err="1"/>
              <a:t>необхідно</a:t>
            </a:r>
            <a:r>
              <a:rPr lang="ru-RU" sz="1800" dirty="0"/>
              <a:t> </a:t>
            </a:r>
            <a:r>
              <a:rPr lang="ru-RU" sz="1800" dirty="0" err="1"/>
              <a:t>очистити</a:t>
            </a:r>
            <a:r>
              <a:rPr lang="ru-RU" sz="1800" dirty="0"/>
              <a:t>/</a:t>
            </a:r>
            <a:r>
              <a:rPr lang="ru-RU" sz="1800" dirty="0" err="1"/>
              <a:t>видалити</a:t>
            </a:r>
            <a:r>
              <a:rPr lang="ru-RU" sz="1800" dirty="0"/>
              <a:t>, перш </a:t>
            </a:r>
            <a:r>
              <a:rPr lang="ru-RU" sz="1800" dirty="0" err="1"/>
              <a:t>ніж</a:t>
            </a:r>
            <a:r>
              <a:rPr lang="ru-RU" sz="1800" dirty="0"/>
              <a:t> ми </a:t>
            </a:r>
            <a:r>
              <a:rPr lang="ru-RU" sz="1800" dirty="0" err="1"/>
              <a:t>виділимо</a:t>
            </a:r>
            <a:r>
              <a:rPr lang="ru-RU" sz="1800" dirty="0"/>
              <a:t> </a:t>
            </a:r>
            <a:r>
              <a:rPr lang="ru-RU" sz="1800" dirty="0" err="1"/>
              <a:t>пам’ять</a:t>
            </a:r>
            <a:r>
              <a:rPr lang="ru-RU" sz="1800" dirty="0"/>
              <a:t> для нового </a:t>
            </a:r>
            <a:r>
              <a:rPr lang="ru-RU" sz="1800" dirty="0" err="1"/>
              <a:t>значення</a:t>
            </a:r>
            <a:r>
              <a:rPr lang="ru-RU" sz="1800" dirty="0"/>
              <a:t>. З не динамічно </a:t>
            </a:r>
            <a:r>
              <a:rPr lang="ru-RU" sz="1800" dirty="0" err="1"/>
              <a:t>виділеними</a:t>
            </a:r>
            <a:r>
              <a:rPr lang="ru-RU" sz="1800" dirty="0"/>
              <a:t> </a:t>
            </a:r>
            <a:r>
              <a:rPr lang="ru-RU" sz="1800" dirty="0" err="1"/>
              <a:t>змінними</a:t>
            </a:r>
            <a:r>
              <a:rPr lang="ru-RU" sz="1800" dirty="0"/>
              <a:t> (</a:t>
            </a:r>
            <a:r>
              <a:rPr lang="ru-RU" sz="1800" dirty="0" err="1"/>
              <a:t>які</a:t>
            </a:r>
            <a:r>
              <a:rPr lang="ru-RU" sz="1800" dirty="0"/>
              <a:t> </a:t>
            </a:r>
            <a:r>
              <a:rPr lang="ru-RU" sz="1800" dirty="0" err="1"/>
              <a:t>мають</a:t>
            </a:r>
            <a:r>
              <a:rPr lang="ru-RU" sz="1800" dirty="0"/>
              <a:t> </a:t>
            </a:r>
            <a:r>
              <a:rPr lang="ru-RU" sz="1800" dirty="0" err="1"/>
              <a:t>фіксований</a:t>
            </a:r>
            <a:r>
              <a:rPr lang="ru-RU" sz="1800" dirty="0"/>
              <a:t> </a:t>
            </a:r>
            <a:r>
              <a:rPr lang="ru-RU" sz="1800" dirty="0" err="1"/>
              <a:t>розмір</a:t>
            </a:r>
            <a:r>
              <a:rPr lang="ru-RU" sz="1800" dirty="0"/>
              <a:t>) нам не </a:t>
            </a:r>
            <a:r>
              <a:rPr lang="ru-RU" sz="1800" dirty="0" err="1"/>
              <a:t>потрібно</a:t>
            </a:r>
            <a:r>
              <a:rPr lang="ru-RU" sz="1800" dirty="0"/>
              <a:t> </a:t>
            </a:r>
            <a:r>
              <a:rPr lang="ru-RU" sz="1800" dirty="0" err="1"/>
              <a:t>турбуватися</a:t>
            </a:r>
            <a:r>
              <a:rPr lang="ru-RU" sz="1800" dirty="0"/>
              <a:t>, </a:t>
            </a:r>
            <a:r>
              <a:rPr lang="ru-RU" sz="1800" dirty="0" err="1"/>
              <a:t>оскільки</a:t>
            </a:r>
            <a:r>
              <a:rPr lang="ru-RU" sz="1800" dirty="0"/>
              <a:t> </a:t>
            </a:r>
            <a:r>
              <a:rPr lang="ru-RU" sz="1800" dirty="0" err="1"/>
              <a:t>нове</a:t>
            </a:r>
            <a:r>
              <a:rPr lang="ru-RU" sz="1800" dirty="0"/>
              <a:t> </a:t>
            </a:r>
            <a:r>
              <a:rPr lang="ru-RU" sz="1800" dirty="0" err="1"/>
              <a:t>значення</a:t>
            </a:r>
            <a:r>
              <a:rPr lang="ru-RU" sz="1800" dirty="0"/>
              <a:t> просто </a:t>
            </a:r>
            <a:r>
              <a:rPr lang="ru-RU" sz="1800" dirty="0" err="1"/>
              <a:t>перезапише</a:t>
            </a:r>
            <a:r>
              <a:rPr lang="ru-RU" sz="1800" dirty="0"/>
              <a:t> </a:t>
            </a:r>
            <a:r>
              <a:rPr lang="ru-RU" sz="1800" dirty="0" err="1"/>
              <a:t>старе</a:t>
            </a:r>
            <a:r>
              <a:rPr lang="ru-RU" sz="1800" dirty="0"/>
              <a:t>. </a:t>
            </a:r>
            <a:r>
              <a:rPr lang="ru-RU" sz="1800" dirty="0" err="1"/>
              <a:t>Однак</a:t>
            </a:r>
            <a:r>
              <a:rPr lang="ru-RU" sz="1800" dirty="0"/>
              <a:t> з динамічно </a:t>
            </a:r>
            <a:r>
              <a:rPr lang="ru-RU" sz="1800" dirty="0" err="1"/>
              <a:t>виділеними</a:t>
            </a:r>
            <a:r>
              <a:rPr lang="ru-RU" sz="1800" dirty="0"/>
              <a:t> </a:t>
            </a:r>
            <a:r>
              <a:rPr lang="ru-RU" sz="1800" dirty="0" err="1"/>
              <a:t>змінними</a:t>
            </a:r>
            <a:r>
              <a:rPr lang="ru-RU" sz="1800" dirty="0"/>
              <a:t> нам </a:t>
            </a:r>
            <a:r>
              <a:rPr lang="ru-RU" sz="1800" dirty="0" err="1"/>
              <a:t>потрібно</a:t>
            </a:r>
            <a:r>
              <a:rPr lang="ru-RU" sz="1800" dirty="0"/>
              <a:t> явно </a:t>
            </a:r>
            <a:r>
              <a:rPr lang="ru-RU" sz="1800" dirty="0" err="1"/>
              <a:t>звільнити</a:t>
            </a:r>
            <a:r>
              <a:rPr lang="ru-RU" sz="1800" dirty="0"/>
              <a:t> будь-яку </a:t>
            </a:r>
            <a:r>
              <a:rPr lang="ru-RU" sz="1800" dirty="0" err="1"/>
              <a:t>стару</a:t>
            </a:r>
            <a:r>
              <a:rPr lang="ru-RU" sz="1800" dirty="0"/>
              <a:t> </a:t>
            </a:r>
            <a:r>
              <a:rPr lang="ru-RU" sz="1800" dirty="0" err="1"/>
              <a:t>пам’ять</a:t>
            </a:r>
            <a:r>
              <a:rPr lang="ru-RU" sz="1800" dirty="0"/>
              <a:t> до того, як ми </a:t>
            </a:r>
            <a:r>
              <a:rPr lang="ru-RU" sz="1800" dirty="0" err="1"/>
              <a:t>виділимо</a:t>
            </a:r>
            <a:r>
              <a:rPr lang="ru-RU" sz="1800" dirty="0"/>
              <a:t> будь-яку </a:t>
            </a:r>
            <a:r>
              <a:rPr lang="ru-RU" sz="1800" dirty="0" err="1"/>
              <a:t>нову</a:t>
            </a:r>
            <a:r>
              <a:rPr lang="ru-RU" sz="1800" dirty="0"/>
              <a:t> </a:t>
            </a:r>
            <a:r>
              <a:rPr lang="ru-RU" sz="1800" dirty="0" err="1"/>
              <a:t>пам’ять</a:t>
            </a:r>
            <a:r>
              <a:rPr lang="ru-RU" sz="1800" dirty="0"/>
              <a:t>. </a:t>
            </a:r>
            <a:r>
              <a:rPr lang="ru-RU" sz="1800" dirty="0" err="1"/>
              <a:t>Якщо</a:t>
            </a:r>
            <a:r>
              <a:rPr lang="ru-RU" sz="1800" dirty="0"/>
              <a:t> ми </a:t>
            </a:r>
            <a:r>
              <a:rPr lang="ru-RU" sz="1800" dirty="0" err="1"/>
              <a:t>цього</a:t>
            </a:r>
            <a:r>
              <a:rPr lang="ru-RU" sz="1800" dirty="0"/>
              <a:t> не </a:t>
            </a:r>
            <a:r>
              <a:rPr lang="ru-RU" sz="1800" dirty="0" err="1"/>
              <a:t>зробимо</a:t>
            </a:r>
            <a:r>
              <a:rPr lang="ru-RU" sz="1800" dirty="0"/>
              <a:t>, </a:t>
            </a:r>
            <a:r>
              <a:rPr lang="ru-RU" sz="1800" dirty="0" err="1"/>
              <a:t>збою</a:t>
            </a:r>
            <a:r>
              <a:rPr lang="ru-RU" sz="1800" dirty="0"/>
              <a:t> не буде, але </a:t>
            </a:r>
            <a:r>
              <a:rPr lang="ru-RU" sz="1800" dirty="0" err="1"/>
              <a:t>станеться</a:t>
            </a:r>
            <a:r>
              <a:rPr lang="ru-RU" sz="1800" dirty="0"/>
              <a:t> </a:t>
            </a:r>
            <a:r>
              <a:rPr lang="ru-RU" sz="1800" dirty="0" err="1"/>
              <a:t>витік</a:t>
            </a:r>
            <a:r>
              <a:rPr lang="ru-RU" sz="1800" dirty="0"/>
              <a:t> </a:t>
            </a:r>
            <a:r>
              <a:rPr lang="ru-RU" sz="1800" dirty="0" err="1"/>
              <a:t>пам’яті</a:t>
            </a:r>
            <a:r>
              <a:rPr lang="ru-RU" sz="1800" dirty="0"/>
              <a:t>, </a:t>
            </a:r>
            <a:r>
              <a:rPr lang="ru-RU" sz="1800" dirty="0" err="1"/>
              <a:t>який</a:t>
            </a:r>
            <a:r>
              <a:rPr lang="ru-RU" sz="1800" dirty="0"/>
              <a:t> “</a:t>
            </a:r>
            <a:r>
              <a:rPr lang="ru-RU" sz="1800" dirty="0" err="1"/>
              <a:t>з’їдатиме</a:t>
            </a:r>
            <a:r>
              <a:rPr lang="ru-RU" sz="1800" dirty="0"/>
              <a:t>” нашу </a:t>
            </a:r>
            <a:r>
              <a:rPr lang="ru-RU" sz="1800" dirty="0" err="1"/>
              <a:t>вільну</a:t>
            </a:r>
            <a:r>
              <a:rPr lang="ru-RU" sz="1800" dirty="0"/>
              <a:t> </a:t>
            </a:r>
            <a:r>
              <a:rPr lang="ru-RU" sz="1800" dirty="0" err="1"/>
              <a:t>пам’ять</a:t>
            </a:r>
            <a:r>
              <a:rPr lang="ru-RU" sz="1800" dirty="0"/>
              <a:t> кожного разу, коли ми </a:t>
            </a:r>
            <a:r>
              <a:rPr lang="ru-RU" sz="1800" dirty="0" err="1"/>
              <a:t>виконуватимемо</a:t>
            </a:r>
            <a:r>
              <a:rPr lang="ru-RU" sz="1800" dirty="0"/>
              <a:t> </a:t>
            </a:r>
            <a:r>
              <a:rPr lang="ru-RU" sz="1800" dirty="0" err="1"/>
              <a:t>операцію</a:t>
            </a:r>
            <a:r>
              <a:rPr lang="ru-RU" sz="1800" dirty="0"/>
              <a:t> </a:t>
            </a:r>
            <a:r>
              <a:rPr lang="ru-RU" sz="1800" dirty="0" err="1"/>
              <a:t>присвоювання</a:t>
            </a:r>
            <a:r>
              <a:rPr lang="ru-RU" sz="1800" dirty="0"/>
              <a:t>!</a:t>
            </a:r>
            <a:endParaRPr lang="uk-UA" sz="1800" dirty="0"/>
          </a:p>
        </p:txBody>
      </p:sp>
    </p:spTree>
    <p:extLst>
      <p:ext uri="{BB962C8B-B14F-4D97-AF65-F5344CB8AC3E}">
        <p14:creationId xmlns:p14="http://schemas.microsoft.com/office/powerpoint/2010/main" val="6065077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Найкраще рішення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Стандартній бібліотеці </a:t>
            </a:r>
            <a:r>
              <a:rPr lang="en-US" sz="1800" dirty="0"/>
              <a:t>C++ </a:t>
            </a:r>
            <a:r>
              <a:rPr lang="uk-UA" sz="1800" dirty="0"/>
              <a:t>класи, які працюють з динамічно виділеною пам’яттю, такі як </a:t>
            </a:r>
            <a:r>
              <a:rPr lang="en-US" sz="1800" dirty="0">
                <a:solidFill>
                  <a:schemeClr val="accent5">
                    <a:lumMod val="75000"/>
                  </a:schemeClr>
                </a:solidFill>
                <a:latin typeface="Consolas" panose="020B0609020204030204" pitchFamily="49" charset="0"/>
              </a:rPr>
              <a:t>std::string</a:t>
            </a:r>
            <a:r>
              <a:rPr lang="en-US" sz="1800" dirty="0"/>
              <a:t> </a:t>
            </a:r>
            <a:r>
              <a:rPr lang="uk-UA" sz="1800" dirty="0"/>
              <a:t>і </a:t>
            </a:r>
            <a:r>
              <a:rPr lang="en-US" sz="1800" dirty="0">
                <a:solidFill>
                  <a:schemeClr val="accent5">
                    <a:lumMod val="75000"/>
                  </a:schemeClr>
                </a:solidFill>
                <a:latin typeface="Consolas" panose="020B0609020204030204" pitchFamily="49" charset="0"/>
              </a:rPr>
              <a:t>std::vector</a:t>
            </a:r>
            <a:r>
              <a:rPr lang="en-US" sz="1800" dirty="0"/>
              <a:t>, </a:t>
            </a:r>
            <a:r>
              <a:rPr lang="uk-UA" sz="1800" dirty="0"/>
              <a:t>мають своє власне управління пам’яттю і свої конструктори копіювання і перевантаження операторів присвоювання, які </a:t>
            </a:r>
            <a:r>
              <a:rPr lang="uk-UA" sz="1800" b="1" dirty="0">
                <a:highlight>
                  <a:srgbClr val="FFFF00"/>
                </a:highlight>
              </a:rPr>
              <a:t>виконують коректне глибоке копіювання</a:t>
            </a:r>
            <a:r>
              <a:rPr lang="uk-UA" sz="1800" dirty="0"/>
              <a:t>. Тому, замість написання своїх власних конструкторів копіювання і перевантаження оператора присвоювання, ви можете виконувати ініціалізацію або присвоювання рядків, або векторів, як звичайних змінних фундаментальних типів даних! </a:t>
            </a:r>
            <a:r>
              <a:rPr lang="uk-UA" sz="1800" b="1" dirty="0">
                <a:highlight>
                  <a:srgbClr val="00FF00"/>
                </a:highlight>
              </a:rPr>
              <a:t>Це набагато простіше, менш вразливе до помилок, і вам не потрібно витрачати час на написання зайвого коду</a:t>
            </a:r>
            <a:r>
              <a:rPr lang="uk-UA" sz="1800" dirty="0"/>
              <a:t>!</a:t>
            </a:r>
          </a:p>
        </p:txBody>
      </p:sp>
    </p:spTree>
    <p:extLst>
      <p:ext uri="{BB962C8B-B14F-4D97-AF65-F5344CB8AC3E}">
        <p14:creationId xmlns:p14="http://schemas.microsoft.com/office/powerpoint/2010/main" val="34094403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Конструктор копіювання і оператор присвоювання, які надаються мовою </a:t>
            </a:r>
            <a:r>
              <a:rPr lang="en-US" sz="1800" dirty="0"/>
              <a:t>C++ </a:t>
            </a:r>
            <a:r>
              <a:rPr lang="uk-UA" sz="1800" dirty="0"/>
              <a:t>за замовчуванням, виконують поверхневе копіювання, що відмінно підходить для класів без динамічно виділених членів.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Класи з динамічно виділеними членами повинні мати конструктор копіювання і перевантаження оператора присвоювання, які виконують глибоке копіювання.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   Використовуйте функціонал класів зі Стандартної бібліотеки </a:t>
            </a:r>
            <a:r>
              <a:rPr lang="en-US" sz="1800" b="1" dirty="0">
                <a:highlight>
                  <a:srgbClr val="00FF00"/>
                </a:highlight>
              </a:rPr>
              <a:t>C++ </a:t>
            </a:r>
            <a:r>
              <a:rPr lang="uk-UA" sz="1800" b="1" dirty="0">
                <a:highlight>
                  <a:srgbClr val="00FF00"/>
                </a:highlight>
              </a:rPr>
              <a:t>замість самостійної реалізації управління пам’яттю.</a:t>
            </a:r>
          </a:p>
        </p:txBody>
      </p:sp>
    </p:spTree>
    <p:extLst>
      <p:ext uri="{BB962C8B-B14F-4D97-AF65-F5344CB8AC3E}">
        <p14:creationId xmlns:p14="http://schemas.microsoft.com/office/powerpoint/2010/main" val="8428246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№1</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Припустимо</a:t>
            </a:r>
            <a:r>
              <a:rPr lang="ru-RU" sz="1800" dirty="0"/>
              <a:t>, </a:t>
            </a:r>
            <a:r>
              <a:rPr lang="ru-RU" sz="1800" dirty="0" err="1"/>
              <a:t>що</a:t>
            </a:r>
            <a:r>
              <a:rPr lang="ru-RU" sz="1800" dirty="0"/>
              <a:t> </a:t>
            </a:r>
            <a:r>
              <a:rPr lang="ru-RU" sz="1800" dirty="0">
                <a:solidFill>
                  <a:schemeClr val="accent5">
                    <a:lumMod val="75000"/>
                  </a:schemeClr>
                </a:solidFill>
                <a:latin typeface="Consolas" panose="020B0609020204030204" pitchFamily="49" charset="0"/>
              </a:rPr>
              <a:t>Square</a:t>
            </a:r>
            <a:r>
              <a:rPr lang="ru-RU" sz="1800" dirty="0"/>
              <a:t> — </a:t>
            </a:r>
            <a:r>
              <a:rPr lang="ru-RU" sz="1800" dirty="0" err="1"/>
              <a:t>це</a:t>
            </a:r>
            <a:r>
              <a:rPr lang="ru-RU" sz="1800" dirty="0"/>
              <a:t> </a:t>
            </a:r>
            <a:r>
              <a:rPr lang="ru-RU" sz="1800" dirty="0" err="1"/>
              <a:t>клас</a:t>
            </a:r>
            <a:r>
              <a:rPr lang="ru-RU" sz="1800" dirty="0"/>
              <a:t>, а </a:t>
            </a:r>
            <a:r>
              <a:rPr lang="ru-RU" sz="1800" dirty="0" err="1">
                <a:solidFill>
                  <a:schemeClr val="accent5">
                    <a:lumMod val="75000"/>
                  </a:schemeClr>
                </a:solidFill>
                <a:latin typeface="Consolas" panose="020B0609020204030204" pitchFamily="49" charset="0"/>
              </a:rPr>
              <a:t>square</a:t>
            </a:r>
            <a:r>
              <a:rPr lang="ru-RU" sz="1800" dirty="0"/>
              <a:t> — </a:t>
            </a:r>
            <a:r>
              <a:rPr lang="ru-RU" sz="1800" dirty="0" err="1"/>
              <a:t>це</a:t>
            </a:r>
            <a:r>
              <a:rPr lang="ru-RU" sz="1800" dirty="0"/>
              <a:t> </a:t>
            </a:r>
            <a:r>
              <a:rPr lang="ru-RU" sz="1800" dirty="0" err="1"/>
              <a:t>об’єкт</a:t>
            </a:r>
            <a:r>
              <a:rPr lang="ru-RU" sz="1800" dirty="0"/>
              <a:t> </a:t>
            </a:r>
            <a:r>
              <a:rPr lang="ru-RU" sz="1800" dirty="0" err="1"/>
              <a:t>цього</a:t>
            </a:r>
            <a:r>
              <a:rPr lang="ru-RU" sz="1800" dirty="0"/>
              <a:t> </a:t>
            </a:r>
            <a:r>
              <a:rPr lang="ru-RU" sz="1800" dirty="0" err="1"/>
              <a:t>класу</a:t>
            </a:r>
            <a:r>
              <a:rPr lang="ru-RU" sz="1800" dirty="0"/>
              <a:t>. </a:t>
            </a:r>
            <a:r>
              <a:rPr lang="ru-RU" sz="1800" dirty="0" err="1"/>
              <a:t>Який</a:t>
            </a:r>
            <a:r>
              <a:rPr lang="ru-RU" sz="1800" dirty="0"/>
              <a:t> </a:t>
            </a:r>
            <a:r>
              <a:rPr lang="ru-RU" sz="1800" dirty="0" err="1"/>
              <a:t>спосіб</a:t>
            </a:r>
            <a:r>
              <a:rPr lang="ru-RU" sz="1800" dirty="0"/>
              <a:t> </a:t>
            </a:r>
            <a:r>
              <a:rPr lang="ru-RU" sz="1800" dirty="0" err="1"/>
              <a:t>перевантаження</a:t>
            </a:r>
            <a:r>
              <a:rPr lang="ru-RU" sz="1800" dirty="0"/>
              <a:t> </a:t>
            </a:r>
            <a:r>
              <a:rPr lang="ru-RU" sz="1800" dirty="0" err="1"/>
              <a:t>краще</a:t>
            </a:r>
            <a:r>
              <a:rPr lang="ru-RU" sz="1800" dirty="0"/>
              <a:t> </a:t>
            </a:r>
            <a:r>
              <a:rPr lang="ru-RU" sz="1800" dirty="0" err="1"/>
              <a:t>використати</a:t>
            </a:r>
            <a:r>
              <a:rPr lang="ru-RU" sz="1800" dirty="0"/>
              <a:t> для </a:t>
            </a:r>
            <a:r>
              <a:rPr lang="ru-RU" sz="1800" dirty="0" err="1"/>
              <a:t>наступних</a:t>
            </a:r>
            <a:r>
              <a:rPr lang="ru-RU" sz="1800" dirty="0"/>
              <a:t> </a:t>
            </a:r>
            <a:r>
              <a:rPr lang="ru-RU" sz="1800" dirty="0" err="1"/>
              <a:t>операторів</a:t>
            </a:r>
            <a:r>
              <a:rPr lang="ru-RU" sz="1800" dirty="0"/>
              <a:t>?</a:t>
            </a:r>
            <a:endParaRPr lang="en-US" sz="1800" dirty="0"/>
          </a:p>
          <a:p>
            <a:pPr marL="540000" indent="360000">
              <a:lnSpc>
                <a:spcPct val="150000"/>
              </a:lnSpc>
              <a:spcBef>
                <a:spcPts val="0"/>
              </a:spcBef>
              <a:buNone/>
            </a:pPr>
            <a:endParaRPr lang="en-US" sz="1800" dirty="0"/>
          </a:p>
          <a:p>
            <a:pPr marL="882900" indent="-342900">
              <a:lnSpc>
                <a:spcPct val="150000"/>
              </a:lnSpc>
              <a:spcBef>
                <a:spcPts val="0"/>
              </a:spcBef>
              <a:buFont typeface="+mj-lt"/>
              <a:buAutoNum type="arabicPeriod"/>
            </a:pPr>
            <a:r>
              <a:rPr lang="en-US" sz="1800" dirty="0">
                <a:solidFill>
                  <a:schemeClr val="accent5">
                    <a:lumMod val="75000"/>
                  </a:schemeClr>
                </a:solidFill>
                <a:latin typeface="Consolas" panose="020B0609020204030204" pitchFamily="49" charset="0"/>
              </a:rPr>
              <a:t> square + square</a:t>
            </a:r>
          </a:p>
          <a:p>
            <a:pPr marL="882900" indent="-342900">
              <a:lnSpc>
                <a:spcPct val="150000"/>
              </a:lnSpc>
              <a:spcBef>
                <a:spcPts val="0"/>
              </a:spcBef>
              <a:buFont typeface="+mj-lt"/>
              <a:buAutoNum type="arabicPeriod"/>
            </a:pPr>
            <a:r>
              <a:rPr lang="en-US" sz="1800" dirty="0">
                <a:solidFill>
                  <a:schemeClr val="accent5">
                    <a:lumMod val="75000"/>
                  </a:schemeClr>
                </a:solidFill>
                <a:latin typeface="Consolas" panose="020B0609020204030204" pitchFamily="49" charset="0"/>
              </a:rPr>
              <a:t>-square</a:t>
            </a:r>
          </a:p>
          <a:p>
            <a:pPr marL="882900" indent="-342900">
              <a:lnSpc>
                <a:spcPct val="150000"/>
              </a:lnSpc>
              <a:spcBef>
                <a:spcPts val="0"/>
              </a:spcBef>
              <a:buFont typeface="+mj-lt"/>
              <a:buAutoNum type="arabicPeriod"/>
            </a:pP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square</a:t>
            </a:r>
          </a:p>
          <a:p>
            <a:pPr marL="882900" indent="-342900">
              <a:lnSpc>
                <a:spcPct val="150000"/>
              </a:lnSpc>
              <a:spcBef>
                <a:spcPts val="0"/>
              </a:spcBef>
              <a:buFont typeface="+mj-lt"/>
              <a:buAutoNum type="arabicPeriod"/>
            </a:pPr>
            <a:r>
              <a:rPr lang="en-US" sz="1800" dirty="0">
                <a:solidFill>
                  <a:schemeClr val="accent5">
                    <a:lumMod val="75000"/>
                  </a:schemeClr>
                </a:solidFill>
                <a:latin typeface="Consolas" panose="020B0609020204030204" pitchFamily="49" charset="0"/>
              </a:rPr>
              <a:t>square = 7;</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19485216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882900" indent="-342900">
              <a:lnSpc>
                <a:spcPct val="150000"/>
              </a:lnSpc>
              <a:spcBef>
                <a:spcPts val="0"/>
              </a:spcBef>
              <a:buFont typeface="+mj-lt"/>
              <a:buAutoNum type="arabicPeriod"/>
            </a:pPr>
            <a:r>
              <a:rPr lang="ru-RU" sz="1800" dirty="0" err="1"/>
              <a:t>Перевантаження</a:t>
            </a:r>
            <a:r>
              <a:rPr lang="ru-RU" sz="1800" dirty="0"/>
              <a:t> </a:t>
            </a:r>
            <a:r>
              <a:rPr lang="ru-RU" sz="1800" dirty="0" err="1"/>
              <a:t>бінарного</a:t>
            </a:r>
            <a:r>
              <a:rPr lang="ru-RU" sz="1800" dirty="0"/>
              <a:t> оператора + </a:t>
            </a:r>
            <a:r>
              <a:rPr lang="ru-RU" sz="1800" dirty="0" err="1"/>
              <a:t>краще</a:t>
            </a:r>
            <a:r>
              <a:rPr lang="ru-RU" sz="1800" dirty="0"/>
              <a:t> </a:t>
            </a:r>
            <a:r>
              <a:rPr lang="ru-RU" sz="1800" dirty="0" err="1"/>
              <a:t>виконувати</a:t>
            </a:r>
            <a:r>
              <a:rPr lang="ru-RU" sz="1800" dirty="0"/>
              <a:t> через </a:t>
            </a:r>
            <a:r>
              <a:rPr lang="ru-RU" sz="1800" dirty="0" err="1"/>
              <a:t>звичайну</a:t>
            </a:r>
            <a:r>
              <a:rPr lang="ru-RU" sz="1800" dirty="0"/>
              <a:t>/</a:t>
            </a:r>
            <a:r>
              <a:rPr lang="ru-RU" sz="1800" dirty="0" err="1"/>
              <a:t>дружню</a:t>
            </a:r>
            <a:r>
              <a:rPr lang="ru-RU" sz="1800" dirty="0"/>
              <a:t> </a:t>
            </a:r>
            <a:r>
              <a:rPr lang="ru-RU" sz="1800" dirty="0" err="1"/>
              <a:t>функцію</a:t>
            </a:r>
            <a:r>
              <a:rPr lang="ru-RU" sz="1800" dirty="0"/>
              <a:t>.</a:t>
            </a:r>
          </a:p>
          <a:p>
            <a:pPr marL="882900" indent="-342900">
              <a:lnSpc>
                <a:spcPct val="150000"/>
              </a:lnSpc>
              <a:spcBef>
                <a:spcPts val="0"/>
              </a:spcBef>
              <a:buFont typeface="+mj-lt"/>
              <a:buAutoNum type="arabicPeriod"/>
            </a:pPr>
            <a:r>
              <a:rPr lang="ru-RU" sz="1800" dirty="0" err="1"/>
              <a:t>Перевантаження</a:t>
            </a:r>
            <a:r>
              <a:rPr lang="ru-RU" sz="1800" dirty="0"/>
              <a:t> унарного оператора - </a:t>
            </a:r>
            <a:r>
              <a:rPr lang="ru-RU" sz="1800" dirty="0" err="1"/>
              <a:t>краще</a:t>
            </a:r>
            <a:r>
              <a:rPr lang="ru-RU" sz="1800" dirty="0"/>
              <a:t> </a:t>
            </a:r>
            <a:r>
              <a:rPr lang="ru-RU" sz="1800" dirty="0" err="1"/>
              <a:t>виконувати</a:t>
            </a:r>
            <a:r>
              <a:rPr lang="ru-RU" sz="1800" dirty="0"/>
              <a:t> через метод </a:t>
            </a:r>
            <a:r>
              <a:rPr lang="ru-RU" sz="1800" dirty="0" err="1"/>
              <a:t>класу</a:t>
            </a:r>
            <a:r>
              <a:rPr lang="ru-RU" sz="1800" dirty="0"/>
              <a:t>.</a:t>
            </a:r>
          </a:p>
          <a:p>
            <a:pPr marL="882900" indent="-342900">
              <a:lnSpc>
                <a:spcPct val="150000"/>
              </a:lnSpc>
              <a:spcBef>
                <a:spcPts val="0"/>
              </a:spcBef>
              <a:buFont typeface="+mj-lt"/>
              <a:buAutoNum type="arabicPeriod"/>
            </a:pPr>
            <a:r>
              <a:rPr lang="ru-RU" sz="1800" dirty="0" err="1"/>
              <a:t>Перевантаження</a:t>
            </a:r>
            <a:r>
              <a:rPr lang="ru-RU" sz="1800" dirty="0"/>
              <a:t> оператора &lt;&lt; </a:t>
            </a:r>
            <a:r>
              <a:rPr lang="ru-RU" sz="1800" dirty="0" err="1"/>
              <a:t>повинне</a:t>
            </a:r>
            <a:r>
              <a:rPr lang="ru-RU" sz="1800" dirty="0"/>
              <a:t> </a:t>
            </a:r>
            <a:r>
              <a:rPr lang="ru-RU" sz="1800" dirty="0" err="1"/>
              <a:t>виконуватися</a:t>
            </a:r>
            <a:r>
              <a:rPr lang="ru-RU" sz="1800" dirty="0"/>
              <a:t> через </a:t>
            </a:r>
            <a:r>
              <a:rPr lang="ru-RU" sz="1800" dirty="0" err="1"/>
              <a:t>звичайну</a:t>
            </a:r>
            <a:r>
              <a:rPr lang="ru-RU" sz="1800" dirty="0"/>
              <a:t>/</a:t>
            </a:r>
            <a:r>
              <a:rPr lang="ru-RU" sz="1800" dirty="0" err="1"/>
              <a:t>дружню</a:t>
            </a:r>
            <a:r>
              <a:rPr lang="ru-RU" sz="1800" dirty="0"/>
              <a:t> </a:t>
            </a:r>
            <a:r>
              <a:rPr lang="ru-RU" sz="1800" dirty="0" err="1"/>
              <a:t>функцію</a:t>
            </a:r>
            <a:r>
              <a:rPr lang="ru-RU" sz="1800" dirty="0"/>
              <a:t>.</a:t>
            </a:r>
          </a:p>
          <a:p>
            <a:pPr marL="882900" indent="-342900">
              <a:lnSpc>
                <a:spcPct val="150000"/>
              </a:lnSpc>
              <a:spcBef>
                <a:spcPts val="0"/>
              </a:spcBef>
              <a:buFont typeface="+mj-lt"/>
              <a:buAutoNum type="arabicPeriod"/>
            </a:pPr>
            <a:r>
              <a:rPr lang="ru-RU" sz="1800" dirty="0" err="1"/>
              <a:t>Перевантаження</a:t>
            </a:r>
            <a:r>
              <a:rPr lang="ru-RU" sz="1800" dirty="0"/>
              <a:t> оператора = </a:t>
            </a:r>
            <a:r>
              <a:rPr lang="ru-RU" sz="1800" dirty="0" err="1"/>
              <a:t>повинне</a:t>
            </a:r>
            <a:r>
              <a:rPr lang="ru-RU" sz="1800" dirty="0"/>
              <a:t> </a:t>
            </a:r>
            <a:r>
              <a:rPr lang="ru-RU" sz="1800" dirty="0" err="1"/>
              <a:t>виконуватися</a:t>
            </a:r>
            <a:r>
              <a:rPr lang="ru-RU" sz="1800" dirty="0"/>
              <a:t> через метод </a:t>
            </a:r>
            <a:r>
              <a:rPr lang="ru-RU" sz="1800" dirty="0" err="1"/>
              <a:t>класу</a:t>
            </a:r>
            <a:r>
              <a:rPr lang="ru-RU" sz="1800" dirty="0"/>
              <a:t>.</a:t>
            </a:r>
            <a:endParaRPr lang="uk-UA" sz="1800" dirty="0"/>
          </a:p>
        </p:txBody>
      </p:sp>
    </p:spTree>
    <p:extLst>
      <p:ext uri="{BB962C8B-B14F-4D97-AF65-F5344CB8AC3E}">
        <p14:creationId xmlns:p14="http://schemas.microsoft.com/office/powerpoint/2010/main" val="2539438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З</a:t>
            </a:r>
            <a:r>
              <a:rPr lang="uk-UA" b="1" dirty="0" err="1"/>
              <a:t>авдання</a:t>
            </a:r>
            <a:r>
              <a:rPr lang="uk-UA" b="1" dirty="0"/>
              <a:t> №2</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Напишіть клас </a:t>
            </a:r>
            <a:r>
              <a:rPr lang="en-US" sz="1800" dirty="0">
                <a:solidFill>
                  <a:schemeClr val="accent5">
                    <a:lumMod val="75000"/>
                  </a:schemeClr>
                </a:solidFill>
                <a:latin typeface="Consolas" panose="020B0609020204030204" pitchFamily="49" charset="0"/>
              </a:rPr>
              <a:t>Average</a:t>
            </a:r>
            <a:r>
              <a:rPr lang="en-US" sz="1800" dirty="0"/>
              <a:t>, </a:t>
            </a:r>
            <a:r>
              <a:rPr lang="uk-UA" sz="1800" dirty="0"/>
              <a:t>який обчислюватиме середнє значення всіх переданих йому цілих чисел. Використовуйте два члени: </a:t>
            </a:r>
            <a:r>
              <a:rPr lang="uk-UA" sz="1800" b="1" dirty="0"/>
              <a:t>перший</a:t>
            </a:r>
            <a:r>
              <a:rPr lang="uk-UA" sz="1800" dirty="0"/>
              <a:t> повинен бути типу </a:t>
            </a:r>
            <a:r>
              <a:rPr lang="en-US" sz="1800" dirty="0">
                <a:solidFill>
                  <a:schemeClr val="accent5">
                    <a:lumMod val="75000"/>
                  </a:schemeClr>
                </a:solidFill>
                <a:latin typeface="Consolas" panose="020B0609020204030204" pitchFamily="49" charset="0"/>
              </a:rPr>
              <a:t>int32_t</a:t>
            </a:r>
            <a:r>
              <a:rPr lang="en-US" sz="1800" dirty="0"/>
              <a:t> </a:t>
            </a:r>
            <a:r>
              <a:rPr lang="uk-UA" sz="1800" dirty="0"/>
              <a:t>і використовуватися для обчислення суми всіх переданих чисел, </a:t>
            </a:r>
            <a:r>
              <a:rPr lang="uk-UA" sz="1800" b="1" dirty="0"/>
              <a:t>другий</a:t>
            </a:r>
            <a:r>
              <a:rPr lang="uk-UA" sz="1800" dirty="0"/>
              <a:t> повинен бути типу </a:t>
            </a:r>
            <a:r>
              <a:rPr lang="en-US" sz="1800" dirty="0">
                <a:solidFill>
                  <a:schemeClr val="accent5">
                    <a:lumMod val="75000"/>
                  </a:schemeClr>
                </a:solidFill>
                <a:latin typeface="Consolas" panose="020B0609020204030204" pitchFamily="49" charset="0"/>
              </a:rPr>
              <a:t>int8_t</a:t>
            </a:r>
            <a:r>
              <a:rPr lang="en-US" sz="1800" dirty="0"/>
              <a:t> </a:t>
            </a:r>
            <a:r>
              <a:rPr lang="uk-UA" sz="1800" dirty="0"/>
              <a:t>і використовуватися для обчислення кількості переданих чисел. Щоб знайти середнє значення, потрібно розділити суму на кількість.</a:t>
            </a:r>
          </a:p>
        </p:txBody>
      </p:sp>
      <p:pic>
        <p:nvPicPr>
          <p:cNvPr id="5" name="Рисунок 4">
            <a:extLst>
              <a:ext uri="{FF2B5EF4-FFF2-40B4-BE49-F238E27FC236}">
                <a16:creationId xmlns:a16="http://schemas.microsoft.com/office/drawing/2014/main" id="{F1C78DA2-B8C1-4AC4-9338-05490E745F65}"/>
              </a:ext>
            </a:extLst>
          </p:cNvPr>
          <p:cNvPicPr>
            <a:picLocks noChangeAspect="1"/>
          </p:cNvPicPr>
          <p:nvPr/>
        </p:nvPicPr>
        <p:blipFill>
          <a:blip r:embed="rId2"/>
          <a:stretch>
            <a:fillRect/>
          </a:stretch>
        </p:blipFill>
        <p:spPr>
          <a:xfrm>
            <a:off x="504216" y="2598333"/>
            <a:ext cx="4530772" cy="4259667"/>
          </a:xfrm>
          <a:prstGeom prst="rect">
            <a:avLst/>
          </a:prstGeom>
        </p:spPr>
      </p:pic>
      <p:pic>
        <p:nvPicPr>
          <p:cNvPr id="7" name="Рисунок 6">
            <a:extLst>
              <a:ext uri="{FF2B5EF4-FFF2-40B4-BE49-F238E27FC236}">
                <a16:creationId xmlns:a16="http://schemas.microsoft.com/office/drawing/2014/main" id="{ABA1D289-2025-453C-AF24-26E28BB24F93}"/>
              </a:ext>
            </a:extLst>
          </p:cNvPr>
          <p:cNvPicPr>
            <a:picLocks noChangeAspect="1"/>
          </p:cNvPicPr>
          <p:nvPr/>
        </p:nvPicPr>
        <p:blipFill>
          <a:blip r:embed="rId3"/>
          <a:stretch>
            <a:fillRect/>
          </a:stretch>
        </p:blipFill>
        <p:spPr>
          <a:xfrm>
            <a:off x="5360180" y="4313409"/>
            <a:ext cx="638264" cy="2143424"/>
          </a:xfrm>
          <a:prstGeom prst="rect">
            <a:avLst/>
          </a:prstGeom>
        </p:spPr>
      </p:pic>
    </p:spTree>
    <p:extLst>
      <p:ext uri="{BB962C8B-B14F-4D97-AF65-F5344CB8AC3E}">
        <p14:creationId xmlns:p14="http://schemas.microsoft.com/office/powerpoint/2010/main" val="2791991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8CF3286-43AE-4285-A50D-A725AD2B4F7B}"/>
              </a:ext>
            </a:extLst>
          </p:cNvPr>
          <p:cNvPicPr>
            <a:picLocks noChangeAspect="1"/>
          </p:cNvPicPr>
          <p:nvPr/>
        </p:nvPicPr>
        <p:blipFill>
          <a:blip r:embed="rId2"/>
          <a:stretch>
            <a:fillRect/>
          </a:stretch>
        </p:blipFill>
        <p:spPr>
          <a:xfrm>
            <a:off x="3775762" y="0"/>
            <a:ext cx="4640475" cy="6858000"/>
          </a:xfrm>
          <a:prstGeom prst="rect">
            <a:avLst/>
          </a:prstGeom>
        </p:spPr>
      </p:pic>
    </p:spTree>
    <p:extLst>
      <p:ext uri="{BB962C8B-B14F-4D97-AF65-F5344CB8AC3E}">
        <p14:creationId xmlns:p14="http://schemas.microsoft.com/office/powerpoint/2010/main" val="3607777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Чи</a:t>
            </a:r>
            <a:r>
              <a:rPr lang="ru-RU" sz="1800" dirty="0"/>
              <a:t> </a:t>
            </a:r>
            <a:r>
              <a:rPr lang="ru-RU" sz="1800" dirty="0" err="1"/>
              <a:t>потрібний</a:t>
            </a:r>
            <a:r>
              <a:rPr lang="ru-RU" sz="1800" dirty="0"/>
              <a:t> </a:t>
            </a:r>
            <a:r>
              <a:rPr lang="ru-RU" sz="1800" dirty="0" err="1"/>
              <a:t>цьому</a:t>
            </a:r>
            <a:r>
              <a:rPr lang="ru-RU" sz="1800" dirty="0"/>
              <a:t> </a:t>
            </a:r>
            <a:r>
              <a:rPr lang="ru-RU" sz="1800" dirty="0" err="1"/>
              <a:t>класу</a:t>
            </a:r>
            <a:r>
              <a:rPr lang="ru-RU" sz="1800" dirty="0"/>
              <a:t> </a:t>
            </a:r>
            <a:r>
              <a:rPr lang="ru-RU" sz="1800" dirty="0" err="1"/>
              <a:t>явний</a:t>
            </a:r>
            <a:r>
              <a:rPr lang="ru-RU" sz="1800" dirty="0"/>
              <a:t> конструктор </a:t>
            </a:r>
            <a:r>
              <a:rPr lang="ru-RU" sz="1800" dirty="0" err="1"/>
              <a:t>копіювання</a:t>
            </a:r>
            <a:r>
              <a:rPr lang="ru-RU" sz="1800" dirty="0"/>
              <a:t> </a:t>
            </a:r>
            <a:r>
              <a:rPr lang="ru-RU" sz="1800" dirty="0" err="1"/>
              <a:t>чи</a:t>
            </a:r>
            <a:r>
              <a:rPr lang="ru-RU" sz="1800" dirty="0"/>
              <a:t> оператор </a:t>
            </a:r>
            <a:r>
              <a:rPr lang="ru-RU" sz="1800" dirty="0" err="1"/>
              <a:t>присвоювання</a:t>
            </a:r>
            <a:r>
              <a:rPr lang="ru-RU" sz="1800" dirty="0"/>
              <a:t>?</a:t>
            </a:r>
            <a:endParaRPr lang="uk-UA" sz="1800" dirty="0"/>
          </a:p>
        </p:txBody>
      </p:sp>
    </p:spTree>
    <p:extLst>
      <p:ext uri="{BB962C8B-B14F-4D97-AF65-F5344CB8AC3E}">
        <p14:creationId xmlns:p14="http://schemas.microsoft.com/office/powerpoint/2010/main" val="10897914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Ні</a:t>
            </a:r>
            <a:r>
              <a:rPr lang="ru-RU" sz="1800" dirty="0"/>
              <a:t>. </a:t>
            </a:r>
            <a:r>
              <a:rPr lang="ru-RU" sz="1800" dirty="0" err="1"/>
              <a:t>Використання</a:t>
            </a:r>
            <a:r>
              <a:rPr lang="ru-RU" sz="1800" dirty="0"/>
              <a:t> конструктора </a:t>
            </a:r>
            <a:r>
              <a:rPr lang="ru-RU" sz="1800" dirty="0" err="1"/>
              <a:t>копіювання</a:t>
            </a:r>
            <a:r>
              <a:rPr lang="ru-RU" sz="1800" dirty="0"/>
              <a:t> і </a:t>
            </a:r>
            <a:r>
              <a:rPr lang="ru-RU" sz="1800" dirty="0" err="1"/>
              <a:t>перевантаженого</a:t>
            </a:r>
            <a:r>
              <a:rPr lang="ru-RU" sz="1800" dirty="0"/>
              <a:t> оператора </a:t>
            </a:r>
            <a:r>
              <a:rPr lang="ru-RU" sz="1800" dirty="0" err="1"/>
              <a:t>присвоювання</a:t>
            </a:r>
            <a:r>
              <a:rPr lang="ru-RU" sz="1800" dirty="0"/>
              <a:t>, </a:t>
            </a:r>
            <a:r>
              <a:rPr lang="ru-RU" sz="1800" dirty="0" err="1"/>
              <a:t>які</a:t>
            </a:r>
            <a:r>
              <a:rPr lang="ru-RU" sz="1800" dirty="0"/>
              <a:t> </a:t>
            </a:r>
            <a:r>
              <a:rPr lang="ru-RU" sz="1800" dirty="0" err="1"/>
              <a:t>надані</a:t>
            </a:r>
            <a:r>
              <a:rPr lang="ru-RU" sz="1800" dirty="0"/>
              <a:t> </a:t>
            </a:r>
            <a:r>
              <a:rPr lang="ru-RU" sz="1800" dirty="0" err="1"/>
              <a:t>компілятором</a:t>
            </a:r>
            <a:r>
              <a:rPr lang="ru-RU" sz="1800" dirty="0"/>
              <a:t> за </a:t>
            </a:r>
            <a:r>
              <a:rPr lang="ru-RU" sz="1800" dirty="0" err="1"/>
              <a:t>замовчуванням</a:t>
            </a:r>
            <a:r>
              <a:rPr lang="ru-RU" sz="1800" dirty="0"/>
              <a:t>, тут буде </a:t>
            </a:r>
            <a:r>
              <a:rPr lang="ru-RU" sz="1800" dirty="0" err="1"/>
              <a:t>достатньо</a:t>
            </a:r>
            <a:r>
              <a:rPr lang="ru-RU" sz="1800" dirty="0"/>
              <a:t>.</a:t>
            </a:r>
            <a:endParaRPr lang="uk-UA" sz="1800" dirty="0"/>
          </a:p>
        </p:txBody>
      </p:sp>
    </p:spTree>
    <p:extLst>
      <p:ext uri="{BB962C8B-B14F-4D97-AF65-F5344CB8AC3E}">
        <p14:creationId xmlns:p14="http://schemas.microsoft.com/office/powerpoint/2010/main" val="400019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94EF23A-72C2-4C76-8169-40B6D358DADA}"/>
              </a:ext>
            </a:extLst>
          </p:cNvPr>
          <p:cNvPicPr>
            <a:picLocks noChangeAspect="1"/>
          </p:cNvPicPr>
          <p:nvPr/>
        </p:nvPicPr>
        <p:blipFill>
          <a:blip r:embed="rId2"/>
          <a:stretch>
            <a:fillRect/>
          </a:stretch>
        </p:blipFill>
        <p:spPr>
          <a:xfrm>
            <a:off x="3976119" y="-1"/>
            <a:ext cx="4239759" cy="6858000"/>
          </a:xfrm>
          <a:prstGeom prst="rect">
            <a:avLst/>
          </a:prstGeom>
        </p:spPr>
      </p:pic>
      <p:pic>
        <p:nvPicPr>
          <p:cNvPr id="7" name="Рисунок 6">
            <a:extLst>
              <a:ext uri="{FF2B5EF4-FFF2-40B4-BE49-F238E27FC236}">
                <a16:creationId xmlns:a16="http://schemas.microsoft.com/office/drawing/2014/main" id="{F8468315-288E-4D05-A8EA-13EDDD406108}"/>
              </a:ext>
            </a:extLst>
          </p:cNvPr>
          <p:cNvPicPr>
            <a:picLocks noChangeAspect="1"/>
          </p:cNvPicPr>
          <p:nvPr/>
        </p:nvPicPr>
        <p:blipFill>
          <a:blip r:embed="rId3"/>
          <a:stretch>
            <a:fillRect/>
          </a:stretch>
        </p:blipFill>
        <p:spPr>
          <a:xfrm>
            <a:off x="9095940" y="5952998"/>
            <a:ext cx="3096057" cy="905001"/>
          </a:xfrm>
          <a:prstGeom prst="rect">
            <a:avLst/>
          </a:prstGeom>
        </p:spPr>
      </p:pic>
      <p:pic>
        <p:nvPicPr>
          <p:cNvPr id="9" name="Рисунок 8">
            <a:extLst>
              <a:ext uri="{FF2B5EF4-FFF2-40B4-BE49-F238E27FC236}">
                <a16:creationId xmlns:a16="http://schemas.microsoft.com/office/drawing/2014/main" id="{488D7A7F-8E3B-404D-A430-CCC32B367AA8}"/>
              </a:ext>
            </a:extLst>
          </p:cNvPr>
          <p:cNvPicPr>
            <a:picLocks noChangeAspect="1"/>
          </p:cNvPicPr>
          <p:nvPr/>
        </p:nvPicPr>
        <p:blipFill>
          <a:blip r:embed="rId4"/>
          <a:stretch>
            <a:fillRect/>
          </a:stretch>
        </p:blipFill>
        <p:spPr>
          <a:xfrm>
            <a:off x="9095940" y="4879461"/>
            <a:ext cx="3057952" cy="733527"/>
          </a:xfrm>
          <a:prstGeom prst="rect">
            <a:avLst/>
          </a:prstGeom>
        </p:spPr>
      </p:pic>
      <p:pic>
        <p:nvPicPr>
          <p:cNvPr id="11" name="Рисунок 10">
            <a:extLst>
              <a:ext uri="{FF2B5EF4-FFF2-40B4-BE49-F238E27FC236}">
                <a16:creationId xmlns:a16="http://schemas.microsoft.com/office/drawing/2014/main" id="{BEBBC1E2-2ECE-4B67-820F-BE0B5443CD11}"/>
              </a:ext>
            </a:extLst>
          </p:cNvPr>
          <p:cNvPicPr>
            <a:picLocks noChangeAspect="1"/>
          </p:cNvPicPr>
          <p:nvPr/>
        </p:nvPicPr>
        <p:blipFill>
          <a:blip r:embed="rId5"/>
          <a:stretch>
            <a:fillRect/>
          </a:stretch>
        </p:blipFill>
        <p:spPr>
          <a:xfrm>
            <a:off x="9086414" y="3672555"/>
            <a:ext cx="3105583" cy="866896"/>
          </a:xfrm>
          <a:prstGeom prst="rect">
            <a:avLst/>
          </a:prstGeom>
        </p:spPr>
      </p:pic>
    </p:spTree>
    <p:extLst>
      <p:ext uri="{BB962C8B-B14F-4D97-AF65-F5344CB8AC3E}">
        <p14:creationId xmlns:p14="http://schemas.microsoft.com/office/powerpoint/2010/main" val="6252312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№3</a:t>
            </a:r>
            <a:r>
              <a:rPr lang="en-US" b="1" dirty="0"/>
              <a:t> (</a:t>
            </a:r>
            <a:r>
              <a:rPr lang="ru-RU" b="1" dirty="0"/>
              <a:t>ДЗ)</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9077935" cy="6000307"/>
          </a:xfrm>
        </p:spPr>
        <p:txBody>
          <a:bodyPr>
            <a:normAutofit/>
          </a:bodyPr>
          <a:lstStyle/>
          <a:p>
            <a:pPr marL="540000" indent="360000">
              <a:lnSpc>
                <a:spcPct val="150000"/>
              </a:lnSpc>
              <a:spcBef>
                <a:spcPts val="0"/>
              </a:spcBef>
              <a:buNone/>
            </a:pPr>
            <a:r>
              <a:rPr lang="uk-UA" sz="1800" b="1" dirty="0">
                <a:highlight>
                  <a:srgbClr val="00FF00"/>
                </a:highlight>
              </a:rPr>
              <a:t>Напишіть свій власний клас-масив цілих чисел</a:t>
            </a:r>
            <a:r>
              <a:rPr lang="uk-UA" sz="1800" dirty="0"/>
              <a:t> </a:t>
            </a:r>
            <a:r>
              <a:rPr lang="en-US" sz="1800" dirty="0" err="1">
                <a:solidFill>
                  <a:schemeClr val="accent5">
                    <a:lumMod val="75000"/>
                  </a:schemeClr>
                </a:solidFill>
                <a:latin typeface="Consolas" panose="020B0609020204030204" pitchFamily="49" charset="0"/>
              </a:rPr>
              <a:t>IntArray</a:t>
            </a:r>
            <a:r>
              <a:rPr lang="en-US" sz="1800" dirty="0"/>
              <a:t> (</a:t>
            </a:r>
            <a:r>
              <a:rPr lang="uk-UA" sz="1800" dirty="0"/>
              <a:t>не використовуйте </a:t>
            </a:r>
            <a:r>
              <a:rPr lang="en-US" sz="1800" dirty="0">
                <a:solidFill>
                  <a:schemeClr val="accent5">
                    <a:lumMod val="75000"/>
                  </a:schemeClr>
                </a:solidFill>
                <a:latin typeface="Consolas" panose="020B0609020204030204" pitchFamily="49" charset="0"/>
              </a:rPr>
              <a:t>std::array</a:t>
            </a:r>
            <a:r>
              <a:rPr lang="en-US" sz="1800" dirty="0">
                <a:solidFill>
                  <a:schemeClr val="accent5">
                    <a:lumMod val="75000"/>
                  </a:schemeClr>
                </a:solidFill>
              </a:rPr>
              <a:t> </a:t>
            </a:r>
            <a:r>
              <a:rPr lang="uk-UA" sz="1800" dirty="0"/>
              <a:t>чи </a:t>
            </a:r>
            <a:r>
              <a:rPr lang="en-US" sz="1800" dirty="0">
                <a:solidFill>
                  <a:schemeClr val="accent5">
                    <a:lumMod val="75000"/>
                  </a:schemeClr>
                </a:solidFill>
                <a:latin typeface="Consolas" panose="020B0609020204030204" pitchFamily="49" charset="0"/>
              </a:rPr>
              <a:t>std::vector</a:t>
            </a:r>
            <a:r>
              <a:rPr lang="en-US" sz="1800" dirty="0"/>
              <a:t>). </a:t>
            </a:r>
            <a:r>
              <a:rPr lang="uk-UA" sz="1800" dirty="0"/>
              <a:t>Користувачі повинні передавати розмір масиву при створенні об’єкта цього класу, а сам масив (змінна-член) повинен виділятися динамічно. Використовуйте </a:t>
            </a:r>
            <a:r>
              <a:rPr lang="uk-UA" sz="1800" dirty="0" err="1"/>
              <a:t>стейтменти</a:t>
            </a:r>
            <a:r>
              <a:rPr lang="uk-UA" sz="1800" dirty="0"/>
              <a:t> </a:t>
            </a:r>
            <a:r>
              <a:rPr lang="en-US" sz="1800" dirty="0">
                <a:solidFill>
                  <a:schemeClr val="accent5">
                    <a:lumMod val="75000"/>
                  </a:schemeClr>
                </a:solidFill>
                <a:latin typeface="Consolas" panose="020B0609020204030204" pitchFamily="49" charset="0"/>
              </a:rPr>
              <a:t>assert</a:t>
            </a:r>
            <a:r>
              <a:rPr lang="en-US" sz="1800" dirty="0"/>
              <a:t> </a:t>
            </a:r>
            <a:r>
              <a:rPr lang="uk-UA" sz="1800" dirty="0"/>
              <a:t>для перевірки переданих значень, а також свій конструктор копіювання і перевантаження оператора присвоювання, якщо це необхідно, щоб наступний код:</a:t>
            </a:r>
          </a:p>
        </p:txBody>
      </p:sp>
      <p:pic>
        <p:nvPicPr>
          <p:cNvPr id="5" name="Рисунок 4">
            <a:extLst>
              <a:ext uri="{FF2B5EF4-FFF2-40B4-BE49-F238E27FC236}">
                <a16:creationId xmlns:a16="http://schemas.microsoft.com/office/drawing/2014/main" id="{03D8FD4C-5170-40C4-B6D0-B1D330CEA482}"/>
              </a:ext>
            </a:extLst>
          </p:cNvPr>
          <p:cNvPicPr>
            <a:picLocks noChangeAspect="1"/>
          </p:cNvPicPr>
          <p:nvPr/>
        </p:nvPicPr>
        <p:blipFill>
          <a:blip r:embed="rId2"/>
          <a:stretch>
            <a:fillRect/>
          </a:stretch>
        </p:blipFill>
        <p:spPr>
          <a:xfrm>
            <a:off x="9077935" y="323908"/>
            <a:ext cx="3114065" cy="6534091"/>
          </a:xfrm>
          <a:prstGeom prst="rect">
            <a:avLst/>
          </a:prstGeom>
        </p:spPr>
      </p:pic>
      <p:pic>
        <p:nvPicPr>
          <p:cNvPr id="7" name="Рисунок 6">
            <a:extLst>
              <a:ext uri="{FF2B5EF4-FFF2-40B4-BE49-F238E27FC236}">
                <a16:creationId xmlns:a16="http://schemas.microsoft.com/office/drawing/2014/main" id="{9028C4B3-E41E-4857-9D0C-D9E46EB8914E}"/>
              </a:ext>
            </a:extLst>
          </p:cNvPr>
          <p:cNvPicPr>
            <a:picLocks noChangeAspect="1"/>
          </p:cNvPicPr>
          <p:nvPr/>
        </p:nvPicPr>
        <p:blipFill>
          <a:blip r:embed="rId3"/>
          <a:stretch>
            <a:fillRect/>
          </a:stretch>
        </p:blipFill>
        <p:spPr>
          <a:xfrm>
            <a:off x="4953183" y="5400149"/>
            <a:ext cx="3419952" cy="1200318"/>
          </a:xfrm>
          <a:prstGeom prst="rect">
            <a:avLst/>
          </a:prstGeom>
        </p:spPr>
      </p:pic>
    </p:spTree>
    <p:extLst>
      <p:ext uri="{BB962C8B-B14F-4D97-AF65-F5344CB8AC3E}">
        <p14:creationId xmlns:p14="http://schemas.microsoft.com/office/powerpoint/2010/main" val="10050447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3659512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C1E1ABE-29C9-40BE-BADA-FEF0DE637573}"/>
              </a:ext>
            </a:extLst>
          </p:cNvPr>
          <p:cNvPicPr>
            <a:picLocks noChangeAspect="1"/>
          </p:cNvPicPr>
          <p:nvPr/>
        </p:nvPicPr>
        <p:blipFill>
          <a:blip r:embed="rId2"/>
          <a:stretch>
            <a:fillRect/>
          </a:stretch>
        </p:blipFill>
        <p:spPr>
          <a:xfrm>
            <a:off x="9153100" y="6114945"/>
            <a:ext cx="3038899" cy="743054"/>
          </a:xfrm>
          <a:prstGeom prst="rect">
            <a:avLst/>
          </a:prstGeom>
        </p:spPr>
      </p:pic>
      <p:pic>
        <p:nvPicPr>
          <p:cNvPr id="7" name="Рисунок 6">
            <a:extLst>
              <a:ext uri="{FF2B5EF4-FFF2-40B4-BE49-F238E27FC236}">
                <a16:creationId xmlns:a16="http://schemas.microsoft.com/office/drawing/2014/main" id="{EA245D03-3DD5-4F86-8D79-204C12FB3060}"/>
              </a:ext>
            </a:extLst>
          </p:cNvPr>
          <p:cNvPicPr>
            <a:picLocks noChangeAspect="1"/>
          </p:cNvPicPr>
          <p:nvPr/>
        </p:nvPicPr>
        <p:blipFill>
          <a:blip r:embed="rId3"/>
          <a:stretch>
            <a:fillRect/>
          </a:stretch>
        </p:blipFill>
        <p:spPr>
          <a:xfrm>
            <a:off x="9162627" y="5285833"/>
            <a:ext cx="3029373" cy="714475"/>
          </a:xfrm>
          <a:prstGeom prst="rect">
            <a:avLst/>
          </a:prstGeom>
        </p:spPr>
      </p:pic>
      <p:pic>
        <p:nvPicPr>
          <p:cNvPr id="9" name="Рисунок 8">
            <a:extLst>
              <a:ext uri="{FF2B5EF4-FFF2-40B4-BE49-F238E27FC236}">
                <a16:creationId xmlns:a16="http://schemas.microsoft.com/office/drawing/2014/main" id="{7BF0F8FF-2055-49EB-997C-BE6024829713}"/>
              </a:ext>
            </a:extLst>
          </p:cNvPr>
          <p:cNvPicPr>
            <a:picLocks noChangeAspect="1"/>
          </p:cNvPicPr>
          <p:nvPr/>
        </p:nvPicPr>
        <p:blipFill>
          <a:blip r:embed="rId4"/>
          <a:stretch>
            <a:fillRect/>
          </a:stretch>
        </p:blipFill>
        <p:spPr>
          <a:xfrm>
            <a:off x="9172152" y="4330689"/>
            <a:ext cx="3000794" cy="743054"/>
          </a:xfrm>
          <a:prstGeom prst="rect">
            <a:avLst/>
          </a:prstGeom>
        </p:spPr>
      </p:pic>
      <p:pic>
        <p:nvPicPr>
          <p:cNvPr id="11" name="Рисунок 10">
            <a:extLst>
              <a:ext uri="{FF2B5EF4-FFF2-40B4-BE49-F238E27FC236}">
                <a16:creationId xmlns:a16="http://schemas.microsoft.com/office/drawing/2014/main" id="{73428DFF-6BC5-4A82-AAAD-58A77268AE2E}"/>
              </a:ext>
            </a:extLst>
          </p:cNvPr>
          <p:cNvPicPr>
            <a:picLocks noChangeAspect="1"/>
          </p:cNvPicPr>
          <p:nvPr/>
        </p:nvPicPr>
        <p:blipFill>
          <a:blip r:embed="rId5"/>
          <a:stretch>
            <a:fillRect/>
          </a:stretch>
        </p:blipFill>
        <p:spPr>
          <a:xfrm>
            <a:off x="3419704" y="0"/>
            <a:ext cx="4588662" cy="6858000"/>
          </a:xfrm>
          <a:prstGeom prst="rect">
            <a:avLst/>
          </a:prstGeom>
        </p:spPr>
      </p:pic>
    </p:spTree>
    <p:extLst>
      <p:ext uri="{BB962C8B-B14F-4D97-AF65-F5344CB8AC3E}">
        <p14:creationId xmlns:p14="http://schemas.microsoft.com/office/powerpoint/2010/main" val="3312538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Таким чином, алгоритм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sort</a:t>
            </a:r>
            <a:r>
              <a:rPr lang="ru-RU" sz="1800" dirty="0">
                <a:solidFill>
                  <a:schemeClr val="accent5">
                    <a:lumMod val="75000"/>
                  </a:schemeClr>
                </a:solidFill>
                <a:latin typeface="Consolas" panose="020B0609020204030204" pitchFamily="49" charset="0"/>
              </a:rPr>
              <a:t>()</a:t>
            </a:r>
            <a:r>
              <a:rPr lang="ru-RU" sz="1800" dirty="0">
                <a:solidFill>
                  <a:schemeClr val="accent5">
                    <a:lumMod val="75000"/>
                  </a:schemeClr>
                </a:solidFill>
              </a:rPr>
              <a:t> </a:t>
            </a:r>
            <a:r>
              <a:rPr lang="ru-RU" sz="1800" dirty="0"/>
              <a:t>в </a:t>
            </a:r>
            <a:r>
              <a:rPr lang="ru-RU" sz="1800" dirty="0">
                <a:solidFill>
                  <a:schemeClr val="accent5">
                    <a:lumMod val="75000"/>
                  </a:schemeClr>
                </a:solidFill>
                <a:latin typeface="Consolas" panose="020B0609020204030204" pitchFamily="49" charset="0"/>
              </a:rPr>
              <a:t>25</a:t>
            </a:r>
            <a:r>
              <a:rPr lang="ru-RU" sz="1800" dirty="0"/>
              <a:t> </a:t>
            </a:r>
            <a:r>
              <a:rPr lang="ru-RU" sz="1800" dirty="0" err="1"/>
              <a:t>разів</a:t>
            </a:r>
            <a:r>
              <a:rPr lang="ru-RU" sz="1800" dirty="0"/>
              <a:t> </a:t>
            </a:r>
            <a:r>
              <a:rPr lang="ru-RU" sz="1800" dirty="0" err="1"/>
              <a:t>швидший</a:t>
            </a:r>
            <a:r>
              <a:rPr lang="ru-RU" sz="1800" dirty="0"/>
              <a:t> за </a:t>
            </a:r>
            <a:r>
              <a:rPr lang="ru-RU" sz="1800" dirty="0" err="1"/>
              <a:t>сортування</a:t>
            </a:r>
            <a:r>
              <a:rPr lang="ru-RU" sz="1800" dirty="0"/>
              <a:t>, яке ми написали </a:t>
            </a:r>
            <a:r>
              <a:rPr lang="ru-RU" sz="1800" dirty="0" err="1"/>
              <a:t>самі</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Ре</a:t>
            </a:r>
            <a:r>
              <a:rPr lang="uk-UA" sz="1800" dirty="0"/>
              <a:t>ліз версія:</a:t>
            </a:r>
          </a:p>
          <a:p>
            <a:pPr marL="540000" indent="360000">
              <a:lnSpc>
                <a:spcPct val="150000"/>
              </a:lnSpc>
              <a:spcBef>
                <a:spcPts val="0"/>
              </a:spcBef>
              <a:buNone/>
            </a:pPr>
            <a:r>
              <a:rPr lang="uk-UA" sz="1800" dirty="0"/>
              <a:t>	0.00000009</a:t>
            </a:r>
            <a:r>
              <a:rPr lang="en-US"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0.0000949</a:t>
            </a:r>
            <a:endParaRPr lang="en-US" sz="1800" dirty="0"/>
          </a:p>
          <a:p>
            <a:pPr marL="540000" indent="360000">
              <a:lnSpc>
                <a:spcPct val="150000"/>
              </a:lnSpc>
              <a:spcBef>
                <a:spcPts val="0"/>
              </a:spcBef>
              <a:buNone/>
            </a:pPr>
            <a:r>
              <a:rPr lang="uk-UA" sz="1800" dirty="0"/>
              <a:t>0.0000999</a:t>
            </a:r>
            <a:endParaRPr lang="en-US" sz="1800" dirty="0"/>
          </a:p>
          <a:p>
            <a:pPr marL="540000" indent="360000">
              <a:lnSpc>
                <a:spcPct val="150000"/>
              </a:lnSpc>
              <a:spcBef>
                <a:spcPts val="0"/>
              </a:spcBef>
              <a:buNone/>
            </a:pPr>
            <a:r>
              <a:rPr lang="uk-UA" sz="1800" dirty="0"/>
              <a:t>0.0000945</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64424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Анонімні об’єкти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деяких</a:t>
            </a:r>
            <a:r>
              <a:rPr lang="ru-RU" sz="1800" dirty="0"/>
              <a:t> </a:t>
            </a:r>
            <a:r>
              <a:rPr lang="ru-RU" sz="1800" dirty="0" err="1"/>
              <a:t>випадках</a:t>
            </a:r>
            <a:r>
              <a:rPr lang="ru-RU" sz="1800" dirty="0"/>
              <a:t> в </a:t>
            </a:r>
            <a:r>
              <a:rPr lang="ru-RU" sz="1800" dirty="0" err="1"/>
              <a:t>мові</a:t>
            </a:r>
            <a:r>
              <a:rPr lang="ru-RU" sz="1800" dirty="0"/>
              <a:t> C++ </a:t>
            </a:r>
            <a:r>
              <a:rPr lang="ru-RU" sz="1800" dirty="0" err="1"/>
              <a:t>змінна</a:t>
            </a:r>
            <a:r>
              <a:rPr lang="ru-RU" sz="1800" dirty="0"/>
              <a:t> </a:t>
            </a:r>
            <a:r>
              <a:rPr lang="ru-RU" sz="1800" dirty="0" err="1"/>
              <a:t>може</a:t>
            </a:r>
            <a:r>
              <a:rPr lang="ru-RU" sz="1800" dirty="0"/>
              <a:t> бути </a:t>
            </a:r>
            <a:r>
              <a:rPr lang="ru-RU" sz="1800" dirty="0" err="1"/>
              <a:t>потрібна</a:t>
            </a:r>
            <a:r>
              <a:rPr lang="ru-RU" sz="1800" dirty="0"/>
              <a:t> </a:t>
            </a:r>
            <a:r>
              <a:rPr lang="ru-RU" sz="1800" dirty="0" err="1"/>
              <a:t>тільки</a:t>
            </a:r>
            <a:r>
              <a:rPr lang="ru-RU" sz="1800" dirty="0"/>
              <a:t> </a:t>
            </a:r>
            <a:r>
              <a:rPr lang="ru-RU" sz="1800" dirty="0" err="1"/>
              <a:t>тимчасово</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функції </a:t>
            </a:r>
            <a:r>
              <a:rPr lang="en-US" sz="1800" dirty="0">
                <a:solidFill>
                  <a:schemeClr val="accent5">
                    <a:lumMod val="75000"/>
                  </a:schemeClr>
                </a:solidFill>
                <a:latin typeface="Consolas" panose="020B0609020204030204" pitchFamily="49" charset="0"/>
              </a:rPr>
              <a:t>add() </a:t>
            </a:r>
            <a:r>
              <a:rPr lang="uk-UA" sz="1800" dirty="0"/>
              <a:t>змінна </a:t>
            </a:r>
            <a:r>
              <a:rPr lang="en-US" sz="1800" dirty="0">
                <a:solidFill>
                  <a:schemeClr val="accent5">
                    <a:lumMod val="75000"/>
                  </a:schemeClr>
                </a:solidFill>
                <a:latin typeface="Consolas" panose="020B0609020204030204" pitchFamily="49" charset="0"/>
              </a:rPr>
              <a:t>result</a:t>
            </a:r>
            <a:r>
              <a:rPr lang="en-US" sz="1800" dirty="0"/>
              <a:t> </a:t>
            </a:r>
            <a:r>
              <a:rPr lang="uk-UA" sz="1800" dirty="0"/>
              <a:t>використовується як тимчасова змінна. Вона не має якогось особливого призначення, функція використовує її тільки для повернення значення. Є простіший спосіб написати функцію </a:t>
            </a:r>
            <a:r>
              <a:rPr lang="en-US" sz="1800" dirty="0">
                <a:solidFill>
                  <a:schemeClr val="accent5">
                    <a:lumMod val="75000"/>
                  </a:schemeClr>
                </a:solidFill>
                <a:latin typeface="Consolas" panose="020B0609020204030204" pitchFamily="49" charset="0"/>
              </a:rPr>
              <a:t>add() </a:t>
            </a:r>
            <a:r>
              <a:rPr lang="en-US" sz="1800" dirty="0"/>
              <a:t>— </a:t>
            </a:r>
            <a:r>
              <a:rPr lang="uk-UA" sz="1800" dirty="0"/>
              <a:t>через анонімний об’єкт.</a:t>
            </a:r>
          </a:p>
        </p:txBody>
      </p:sp>
      <p:pic>
        <p:nvPicPr>
          <p:cNvPr id="5" name="Рисунок 4">
            <a:extLst>
              <a:ext uri="{FF2B5EF4-FFF2-40B4-BE49-F238E27FC236}">
                <a16:creationId xmlns:a16="http://schemas.microsoft.com/office/drawing/2014/main" id="{F3C8808B-B80C-41BA-A0EB-16FFCA32FAEE}"/>
              </a:ext>
            </a:extLst>
          </p:cNvPr>
          <p:cNvPicPr>
            <a:picLocks noChangeAspect="1"/>
          </p:cNvPicPr>
          <p:nvPr/>
        </p:nvPicPr>
        <p:blipFill>
          <a:blip r:embed="rId2"/>
          <a:stretch>
            <a:fillRect/>
          </a:stretch>
        </p:blipFill>
        <p:spPr>
          <a:xfrm>
            <a:off x="4347858" y="1472713"/>
            <a:ext cx="3496281" cy="3912574"/>
          </a:xfrm>
          <a:prstGeom prst="rect">
            <a:avLst/>
          </a:prstGeom>
        </p:spPr>
      </p:pic>
    </p:spTree>
    <p:extLst>
      <p:ext uri="{BB962C8B-B14F-4D97-AF65-F5344CB8AC3E}">
        <p14:creationId xmlns:p14="http://schemas.microsoft.com/office/powerpoint/2010/main" val="177289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Що</a:t>
            </a:r>
            <a:r>
              <a:rPr lang="ru-RU" b="1" dirty="0"/>
              <a:t> </a:t>
            </a:r>
            <a:r>
              <a:rPr lang="ru-RU" b="1" dirty="0" err="1"/>
              <a:t>впливає</a:t>
            </a:r>
            <a:r>
              <a:rPr lang="ru-RU" b="1" dirty="0"/>
              <a:t> на </a:t>
            </a:r>
            <a:r>
              <a:rPr lang="ru-RU" b="1" dirty="0" err="1"/>
              <a:t>таймінг</a:t>
            </a:r>
            <a:r>
              <a:rPr lang="ru-RU" b="1" dirty="0"/>
              <a:t> коду?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err="1"/>
              <a:t>Таймінг</a:t>
            </a:r>
            <a:r>
              <a:rPr lang="uk-UA" sz="1800" dirty="0"/>
              <a:t> коду є досить простим і прозорим, але ваші результати можуть істотно відрізнятися.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По-перше, переконайтеся, що ви використовуєте режим конфігурації “</a:t>
            </a:r>
            <a:r>
              <a:rPr lang="en-US" sz="1800" b="1" dirty="0"/>
              <a:t>Release</a:t>
            </a:r>
            <a:r>
              <a:rPr lang="en-US" sz="1800" dirty="0"/>
              <a:t>”, </a:t>
            </a:r>
            <a:r>
              <a:rPr lang="uk-UA" sz="1800" dirty="0"/>
              <a:t>а не “</a:t>
            </a:r>
            <a:r>
              <a:rPr lang="en-US" sz="1800" dirty="0"/>
              <a:t>Debug”. </a:t>
            </a:r>
            <a:r>
              <a:rPr lang="uk-UA" sz="1800" dirty="0"/>
              <a:t>Під час режиму “</a:t>
            </a:r>
            <a:r>
              <a:rPr lang="en-US" sz="1800" dirty="0"/>
              <a:t>Debug” </a:t>
            </a:r>
            <a:r>
              <a:rPr lang="uk-UA" sz="1800" dirty="0"/>
              <a:t>оптимізація зазвичай відключена, а вона може мати значний вплив на результати.</a:t>
            </a:r>
            <a:r>
              <a:rPr lang="en-US" sz="1800" dirty="0"/>
              <a:t> 25 + 17 </a:t>
            </a:r>
            <a:r>
              <a:rPr lang="uk-UA" sz="1800" dirty="0"/>
              <a:t>раз з реліз версією.</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FFFF00"/>
                </a:highlight>
              </a:rPr>
              <a:t>По-друге, на результати </a:t>
            </a:r>
            <a:r>
              <a:rPr lang="uk-UA" sz="1800" b="1" dirty="0" err="1">
                <a:highlight>
                  <a:srgbClr val="FFFF00"/>
                </a:highlight>
              </a:rPr>
              <a:t>таймінгу</a:t>
            </a:r>
            <a:r>
              <a:rPr lang="uk-UA" sz="1800" b="1" dirty="0">
                <a:highlight>
                  <a:srgbClr val="FFFF00"/>
                </a:highlight>
              </a:rPr>
              <a:t> впливають процеси, які ваша система може виконувати у фоновому режимі</a:t>
            </a:r>
            <a:r>
              <a:rPr lang="uk-UA" sz="1800" dirty="0"/>
              <a:t>. Для досягнення найкращих результатів переконайтеся, що ваша ОС не робить нічого, що </a:t>
            </a:r>
            <a:r>
              <a:rPr lang="uk-UA" sz="1800" dirty="0" err="1"/>
              <a:t>інтенсивно</a:t>
            </a:r>
            <a:r>
              <a:rPr lang="uk-UA" sz="1800" dirty="0"/>
              <a:t> навантажує процесор, жорсткий диск (наприклад, запущено пошук файлу або сканування антивірусом) або витрачає багато пам’яті (наприклад, ви граєте в ігри або працюєте в фото- або </a:t>
            </a:r>
            <a:r>
              <a:rPr lang="uk-UA" sz="1800" dirty="0" err="1"/>
              <a:t>відеоредакторі</a:t>
            </a:r>
            <a:r>
              <a:rPr lang="uk-UA" sz="1800" dirty="0"/>
              <a:t>).</a:t>
            </a:r>
          </a:p>
        </p:txBody>
      </p:sp>
    </p:spTree>
    <p:extLst>
      <p:ext uri="{BB962C8B-B14F-4D97-AF65-F5344CB8AC3E}">
        <p14:creationId xmlns:p14="http://schemas.microsoft.com/office/powerpoint/2010/main" val="3725844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Що</a:t>
            </a:r>
            <a:r>
              <a:rPr lang="ru-RU" b="1" dirty="0"/>
              <a:t> </a:t>
            </a:r>
            <a:r>
              <a:rPr lang="ru-RU" b="1" dirty="0" err="1"/>
              <a:t>впливає</a:t>
            </a:r>
            <a:r>
              <a:rPr lang="ru-RU" b="1" dirty="0"/>
              <a:t> на </a:t>
            </a:r>
            <a:r>
              <a:rPr lang="ru-RU" b="1" dirty="0" err="1"/>
              <a:t>таймінг</a:t>
            </a:r>
            <a:r>
              <a:rPr lang="ru-RU" b="1" dirty="0"/>
              <a:t> коду?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Виконуйте</a:t>
            </a:r>
            <a:r>
              <a:rPr lang="ru-RU" sz="1800" b="1" dirty="0">
                <a:highlight>
                  <a:srgbClr val="00FF00"/>
                </a:highlight>
              </a:rPr>
              <a:t> </a:t>
            </a:r>
            <a:r>
              <a:rPr lang="ru-RU" sz="1800" b="1" dirty="0" err="1">
                <a:highlight>
                  <a:srgbClr val="00FF00"/>
                </a:highlight>
              </a:rPr>
              <a:t>таймінг</a:t>
            </a:r>
            <a:r>
              <a:rPr lang="ru-RU" sz="1800" b="1" dirty="0">
                <a:highlight>
                  <a:srgbClr val="00FF00"/>
                </a:highlight>
              </a:rPr>
              <a:t> як </a:t>
            </a:r>
            <a:r>
              <a:rPr lang="ru-RU" sz="1800" b="1" dirty="0" err="1">
                <a:highlight>
                  <a:srgbClr val="00FF00"/>
                </a:highlight>
              </a:rPr>
              <a:t>мінімум</a:t>
            </a:r>
            <a:r>
              <a:rPr lang="ru-RU" sz="1800" b="1" dirty="0">
                <a:highlight>
                  <a:srgbClr val="00FF00"/>
                </a:highlight>
              </a:rPr>
              <a:t> 3 рази</a:t>
            </a:r>
            <a:r>
              <a:rPr lang="ru-RU" sz="1800" dirty="0"/>
              <a:t>. </a:t>
            </a:r>
            <a:r>
              <a:rPr lang="ru-RU" sz="1800" dirty="0" err="1"/>
              <a:t>Якщо</a:t>
            </a:r>
            <a:r>
              <a:rPr lang="ru-RU" sz="1800" dirty="0"/>
              <a:t> </a:t>
            </a:r>
            <a:r>
              <a:rPr lang="ru-RU" sz="1800" dirty="0" err="1"/>
              <a:t>результати</a:t>
            </a:r>
            <a:r>
              <a:rPr lang="ru-RU" sz="1800" dirty="0"/>
              <a:t> </a:t>
            </a:r>
            <a:r>
              <a:rPr lang="ru-RU" sz="1800" dirty="0" err="1"/>
              <a:t>однакові</a:t>
            </a:r>
            <a:r>
              <a:rPr lang="ru-RU" sz="1800" dirty="0"/>
              <a:t> — </a:t>
            </a:r>
            <a:r>
              <a:rPr lang="ru-RU" sz="1800" dirty="0" err="1"/>
              <a:t>вибирайте</a:t>
            </a:r>
            <a:r>
              <a:rPr lang="ru-RU" sz="1800" dirty="0"/>
              <a:t> </a:t>
            </a:r>
            <a:r>
              <a:rPr lang="ru-RU" sz="1800" dirty="0" err="1"/>
              <a:t>середнє</a:t>
            </a:r>
            <a:r>
              <a:rPr lang="ru-RU" sz="1800" dirty="0"/>
              <a:t>. </a:t>
            </a:r>
            <a:r>
              <a:rPr lang="ru-RU" sz="1800" dirty="0" err="1"/>
              <a:t>Якщо</a:t>
            </a:r>
            <a:r>
              <a:rPr lang="ru-RU" sz="1800" dirty="0"/>
              <a:t> один </a:t>
            </a:r>
            <a:r>
              <a:rPr lang="ru-RU" sz="1800" dirty="0" err="1"/>
              <a:t>або</a:t>
            </a:r>
            <a:r>
              <a:rPr lang="ru-RU" sz="1800" dirty="0"/>
              <a:t> два </a:t>
            </a:r>
            <a:r>
              <a:rPr lang="ru-RU" sz="1800" dirty="0" err="1"/>
              <a:t>результати</a:t>
            </a:r>
            <a:r>
              <a:rPr lang="ru-RU" sz="1800" dirty="0"/>
              <a:t> </a:t>
            </a:r>
            <a:r>
              <a:rPr lang="ru-RU" sz="1800" dirty="0" err="1"/>
              <a:t>значно</a:t>
            </a:r>
            <a:r>
              <a:rPr lang="ru-RU" sz="1800" dirty="0"/>
              <a:t> </a:t>
            </a:r>
            <a:r>
              <a:rPr lang="ru-RU" sz="1800" dirty="0" err="1"/>
              <a:t>відрізняються</a:t>
            </a:r>
            <a:r>
              <a:rPr lang="ru-RU" sz="1800" dirty="0"/>
              <a:t> один </a:t>
            </a:r>
            <a:r>
              <a:rPr lang="ru-RU" sz="1800" dirty="0" err="1"/>
              <a:t>від</a:t>
            </a:r>
            <a:r>
              <a:rPr lang="ru-RU" sz="1800" dirty="0"/>
              <a:t> одного, то </a:t>
            </a:r>
            <a:r>
              <a:rPr lang="ru-RU" sz="1800" dirty="0" err="1"/>
              <a:t>запустіть</a:t>
            </a:r>
            <a:r>
              <a:rPr lang="ru-RU" sz="1800" dirty="0"/>
              <a:t> </a:t>
            </a:r>
            <a:r>
              <a:rPr lang="ru-RU" sz="1800" dirty="0" err="1"/>
              <a:t>таймінг</a:t>
            </a:r>
            <a:r>
              <a:rPr lang="ru-RU" sz="1800" dirty="0"/>
              <a:t> </a:t>
            </a:r>
            <a:r>
              <a:rPr lang="ru-RU" sz="1800" dirty="0" err="1"/>
              <a:t>ще</a:t>
            </a:r>
            <a:r>
              <a:rPr lang="ru-RU" sz="1800" dirty="0"/>
              <a:t> </a:t>
            </a:r>
            <a:r>
              <a:rPr lang="ru-RU" sz="1800" dirty="0" err="1"/>
              <a:t>кілька</a:t>
            </a:r>
            <a:r>
              <a:rPr lang="ru-RU" sz="1800" dirty="0"/>
              <a:t> </a:t>
            </a:r>
            <a:r>
              <a:rPr lang="ru-RU" sz="1800" dirty="0" err="1"/>
              <a:t>разів</a:t>
            </a:r>
            <a:r>
              <a:rPr lang="ru-RU" sz="1800" dirty="0"/>
              <a:t>, </a:t>
            </a:r>
            <a:r>
              <a:rPr lang="ru-RU" sz="1800" dirty="0" err="1"/>
              <a:t>поки</a:t>
            </a:r>
            <a:r>
              <a:rPr lang="ru-RU" sz="1800" dirty="0"/>
              <a:t> не </a:t>
            </a:r>
            <a:r>
              <a:rPr lang="ru-RU" sz="1800" dirty="0" err="1"/>
              <a:t>отримаєте</a:t>
            </a:r>
            <a:r>
              <a:rPr lang="ru-RU" sz="1800" dirty="0"/>
              <a:t> </a:t>
            </a:r>
            <a:r>
              <a:rPr lang="ru-RU" sz="1800" dirty="0" err="1"/>
              <a:t>краще</a:t>
            </a:r>
            <a:r>
              <a:rPr lang="ru-RU" sz="1800" dirty="0"/>
              <a:t> </a:t>
            </a:r>
            <a:r>
              <a:rPr lang="ru-RU" sz="1800" dirty="0" err="1"/>
              <a:t>уявлення</a:t>
            </a:r>
            <a:r>
              <a:rPr lang="ru-RU" sz="1800" dirty="0"/>
              <a:t> про те, </a:t>
            </a:r>
            <a:r>
              <a:rPr lang="ru-RU" sz="1800" dirty="0" err="1"/>
              <a:t>які</a:t>
            </a:r>
            <a:r>
              <a:rPr lang="ru-RU" sz="1800" dirty="0"/>
              <a:t> з </a:t>
            </a:r>
            <a:r>
              <a:rPr lang="ru-RU" sz="1800" dirty="0" err="1"/>
              <a:t>результатів</a:t>
            </a:r>
            <a:r>
              <a:rPr lang="ru-RU" sz="1800" dirty="0"/>
              <a:t> </a:t>
            </a:r>
            <a:r>
              <a:rPr lang="ru-RU" sz="1800" dirty="0" err="1"/>
              <a:t>виявилися</a:t>
            </a:r>
            <a:r>
              <a:rPr lang="ru-RU" sz="1800" dirty="0"/>
              <a:t> «</a:t>
            </a:r>
            <a:r>
              <a:rPr lang="ru-RU" sz="1800" dirty="0" err="1"/>
              <a:t>лівими</a:t>
            </a:r>
            <a:r>
              <a:rPr lang="ru-RU" sz="1800" dirty="0"/>
              <a:t>». </a:t>
            </a:r>
            <a:r>
              <a:rPr lang="ru-RU" sz="1800" dirty="0" err="1"/>
              <a:t>Зверніть</a:t>
            </a:r>
            <a:r>
              <a:rPr lang="ru-RU" sz="1800" dirty="0"/>
              <a:t> </a:t>
            </a:r>
            <a:r>
              <a:rPr lang="ru-RU" sz="1800" dirty="0" err="1"/>
              <a:t>увагу</a:t>
            </a:r>
            <a:r>
              <a:rPr lang="ru-RU" sz="1800" dirty="0"/>
              <a:t>, </a:t>
            </a:r>
            <a:r>
              <a:rPr lang="ru-RU" sz="1800" dirty="0" err="1"/>
              <a:t>деякі</a:t>
            </a:r>
            <a:r>
              <a:rPr lang="ru-RU" sz="1800" dirty="0"/>
              <a:t>, </a:t>
            </a:r>
            <a:r>
              <a:rPr lang="ru-RU" sz="1800" dirty="0" err="1"/>
              <a:t>здавалося</a:t>
            </a:r>
            <a:r>
              <a:rPr lang="ru-RU" sz="1800" dirty="0"/>
              <a:t> б, </a:t>
            </a:r>
            <a:r>
              <a:rPr lang="ru-RU" sz="1800" dirty="0" err="1"/>
              <a:t>невинні</a:t>
            </a:r>
            <a:r>
              <a:rPr lang="ru-RU" sz="1800" dirty="0"/>
              <a:t> </a:t>
            </a:r>
            <a:r>
              <a:rPr lang="ru-RU" sz="1800" dirty="0" err="1"/>
              <a:t>речі</a:t>
            </a:r>
            <a:r>
              <a:rPr lang="ru-RU" sz="1800" dirty="0"/>
              <a:t>, </a:t>
            </a:r>
            <a:r>
              <a:rPr lang="ru-RU" sz="1800" dirty="0" err="1"/>
              <a:t>такі</a:t>
            </a:r>
            <a:r>
              <a:rPr lang="ru-RU" sz="1800" dirty="0"/>
              <a:t> як веб-</a:t>
            </a:r>
            <a:r>
              <a:rPr lang="ru-RU" sz="1800" dirty="0" err="1"/>
              <a:t>браузери</a:t>
            </a:r>
            <a:r>
              <a:rPr lang="ru-RU" sz="1800" dirty="0"/>
              <a:t>, </a:t>
            </a:r>
            <a:r>
              <a:rPr lang="ru-RU" sz="1800" dirty="0" err="1"/>
              <a:t>можуть</a:t>
            </a:r>
            <a:r>
              <a:rPr lang="ru-RU" sz="1800" dirty="0"/>
              <a:t> </a:t>
            </a:r>
            <a:r>
              <a:rPr lang="ru-RU" sz="1800" dirty="0" err="1"/>
              <a:t>тимчасово</a:t>
            </a:r>
            <a:r>
              <a:rPr lang="ru-RU" sz="1800" dirty="0"/>
              <a:t> </a:t>
            </a:r>
            <a:r>
              <a:rPr lang="ru-RU" sz="1800" dirty="0" err="1"/>
              <a:t>збільшити</a:t>
            </a:r>
            <a:r>
              <a:rPr lang="ru-RU" sz="1800" dirty="0"/>
              <a:t> </a:t>
            </a:r>
            <a:r>
              <a:rPr lang="ru-RU" sz="1800" dirty="0" err="1"/>
              <a:t>навантаження</a:t>
            </a:r>
            <a:r>
              <a:rPr lang="ru-RU" sz="1800" dirty="0"/>
              <a:t> на ваш </a:t>
            </a:r>
            <a:r>
              <a:rPr lang="ru-RU" sz="1800" dirty="0" err="1"/>
              <a:t>процесор</a:t>
            </a:r>
            <a:r>
              <a:rPr lang="ru-RU" sz="1800" dirty="0"/>
              <a:t> до 100%, коли сайт, на </a:t>
            </a:r>
            <a:r>
              <a:rPr lang="ru-RU" sz="1800" dirty="0" err="1"/>
              <a:t>якому</a:t>
            </a:r>
            <a:r>
              <a:rPr lang="ru-RU" sz="1800" dirty="0"/>
              <a:t> </a:t>
            </a:r>
            <a:r>
              <a:rPr lang="ru-RU" sz="1800" dirty="0" err="1"/>
              <a:t>ви</a:t>
            </a:r>
            <a:r>
              <a:rPr lang="ru-RU" sz="1800" dirty="0"/>
              <a:t> </a:t>
            </a:r>
            <a:r>
              <a:rPr lang="ru-RU" sz="1800" dirty="0" err="1"/>
              <a:t>перебуваєте</a:t>
            </a:r>
            <a:r>
              <a:rPr lang="ru-RU" sz="1800" dirty="0"/>
              <a:t> в фоновому </a:t>
            </a:r>
            <a:r>
              <a:rPr lang="ru-RU" sz="1800" dirty="0" err="1"/>
              <a:t>режимі</a:t>
            </a:r>
            <a:r>
              <a:rPr lang="ru-RU" sz="1800" dirty="0"/>
              <a:t>, </a:t>
            </a:r>
            <a:r>
              <a:rPr lang="ru-RU" sz="1800" dirty="0" err="1"/>
              <a:t>виконує</a:t>
            </a:r>
            <a:r>
              <a:rPr lang="ru-RU" sz="1800" dirty="0"/>
              <a:t> </a:t>
            </a:r>
            <a:r>
              <a:rPr lang="ru-RU" sz="1800" dirty="0" err="1"/>
              <a:t>цілу</a:t>
            </a:r>
            <a:r>
              <a:rPr lang="ru-RU" sz="1800" dirty="0"/>
              <a:t> купу JavaScript-</a:t>
            </a:r>
            <a:r>
              <a:rPr lang="ru-RU" sz="1800" dirty="0" err="1"/>
              <a:t>скриптів</a:t>
            </a:r>
            <a:r>
              <a:rPr lang="ru-RU" sz="1800" dirty="0"/>
              <a:t> (</a:t>
            </a:r>
            <a:r>
              <a:rPr lang="ru-RU" sz="1800" dirty="0" err="1"/>
              <a:t>рекламні</a:t>
            </a:r>
            <a:r>
              <a:rPr lang="ru-RU" sz="1800" dirty="0"/>
              <a:t> </a:t>
            </a:r>
            <a:r>
              <a:rPr lang="ru-RU" sz="1800" dirty="0" err="1"/>
              <a:t>банери</a:t>
            </a:r>
            <a:r>
              <a:rPr lang="ru-RU" sz="1800" dirty="0"/>
              <a:t>, запуск </a:t>
            </a:r>
            <a:r>
              <a:rPr lang="ru-RU" sz="1800" dirty="0" err="1"/>
              <a:t>відео</a:t>
            </a:r>
            <a:r>
              <a:rPr lang="ru-RU" sz="1800" dirty="0"/>
              <a:t>, складна </a:t>
            </a:r>
            <a:r>
              <a:rPr lang="ru-RU" sz="1800" dirty="0" err="1"/>
              <a:t>анімація</a:t>
            </a:r>
            <a:r>
              <a:rPr lang="ru-RU" sz="1800" dirty="0"/>
              <a:t> </a:t>
            </a:r>
            <a:r>
              <a:rPr lang="ru-RU" sz="1800" dirty="0" err="1"/>
              <a:t>тощо</a:t>
            </a:r>
            <a:r>
              <a:rPr lang="ru-RU" sz="1800" dirty="0"/>
              <a:t>). Запуск </a:t>
            </a:r>
            <a:r>
              <a:rPr lang="ru-RU" sz="1800" dirty="0" err="1"/>
              <a:t>таймінгу</a:t>
            </a:r>
            <a:r>
              <a:rPr lang="ru-RU" sz="1800" dirty="0"/>
              <a:t> </a:t>
            </a:r>
            <a:r>
              <a:rPr lang="ru-RU" sz="1800" dirty="0" err="1"/>
              <a:t>кілька</a:t>
            </a:r>
            <a:r>
              <a:rPr lang="ru-RU" sz="1800" dirty="0"/>
              <a:t> </a:t>
            </a:r>
            <a:r>
              <a:rPr lang="ru-RU" sz="1800" dirty="0" err="1"/>
              <a:t>разів</a:t>
            </a:r>
            <a:r>
              <a:rPr lang="ru-RU" sz="1800" dirty="0"/>
              <a:t> дозволить </a:t>
            </a:r>
            <a:r>
              <a:rPr lang="ru-RU" sz="1800" dirty="0" err="1"/>
              <a:t>визначити</a:t>
            </a:r>
            <a:r>
              <a:rPr lang="ru-RU" sz="1800" dirty="0"/>
              <a:t>, </a:t>
            </a:r>
            <a:r>
              <a:rPr lang="ru-RU" sz="1800" dirty="0" err="1"/>
              <a:t>чи</a:t>
            </a:r>
            <a:r>
              <a:rPr lang="ru-RU" sz="1800" dirty="0"/>
              <a:t> </a:t>
            </a:r>
            <a:r>
              <a:rPr lang="ru-RU" sz="1800" dirty="0" err="1"/>
              <a:t>вплинула</a:t>
            </a:r>
            <a:r>
              <a:rPr lang="ru-RU" sz="1800" dirty="0"/>
              <a:t> </a:t>
            </a:r>
            <a:r>
              <a:rPr lang="ru-RU" sz="1800" dirty="0" err="1"/>
              <a:t>подібна</a:t>
            </a:r>
            <a:r>
              <a:rPr lang="ru-RU" sz="1800" dirty="0"/>
              <a:t> </a:t>
            </a:r>
            <a:r>
              <a:rPr lang="ru-RU" sz="1800" dirty="0" err="1"/>
              <a:t>подія</a:t>
            </a:r>
            <a:r>
              <a:rPr lang="ru-RU" sz="1800" dirty="0"/>
              <a:t> на </a:t>
            </a:r>
            <a:r>
              <a:rPr lang="ru-RU" sz="1800" dirty="0" err="1"/>
              <a:t>ваші</a:t>
            </a:r>
            <a:r>
              <a:rPr lang="ru-RU" sz="1800" dirty="0"/>
              <a:t> </a:t>
            </a:r>
            <a:r>
              <a:rPr lang="ru-RU" sz="1800" dirty="0" err="1"/>
              <a:t>результати</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FFFF00"/>
                </a:highlight>
              </a:rPr>
              <a:t>По-третє</a:t>
            </a:r>
            <a:r>
              <a:rPr lang="ru-RU" sz="1800" dirty="0"/>
              <a:t>, при </a:t>
            </a:r>
            <a:r>
              <a:rPr lang="ru-RU" sz="1800" dirty="0" err="1"/>
              <a:t>порівнянні</a:t>
            </a:r>
            <a:r>
              <a:rPr lang="ru-RU" sz="1800" dirty="0"/>
              <a:t> </a:t>
            </a:r>
            <a:r>
              <a:rPr lang="ru-RU" sz="1800" dirty="0" err="1"/>
              <a:t>двох</a:t>
            </a:r>
            <a:r>
              <a:rPr lang="ru-RU" sz="1800" dirty="0"/>
              <a:t> </a:t>
            </a:r>
            <a:r>
              <a:rPr lang="ru-RU" sz="1800" dirty="0" err="1"/>
              <a:t>фрагментів</a:t>
            </a:r>
            <a:r>
              <a:rPr lang="ru-RU" sz="1800" dirty="0"/>
              <a:t> коду </a:t>
            </a:r>
            <a:r>
              <a:rPr lang="ru-RU" sz="1800" dirty="0" err="1"/>
              <a:t>намагайтеся</a:t>
            </a:r>
            <a:r>
              <a:rPr lang="ru-RU" sz="1800" dirty="0"/>
              <a:t> не </a:t>
            </a:r>
            <a:r>
              <a:rPr lang="ru-RU" sz="1800" dirty="0" err="1"/>
              <a:t>запускати</a:t>
            </a:r>
            <a:r>
              <a:rPr lang="ru-RU" sz="1800" dirty="0"/>
              <a:t> </a:t>
            </a:r>
            <a:r>
              <a:rPr lang="ru-RU" sz="1800" dirty="0" err="1"/>
              <a:t>нічого</a:t>
            </a:r>
            <a:r>
              <a:rPr lang="ru-RU" sz="1800" dirty="0"/>
              <a:t> </a:t>
            </a:r>
            <a:r>
              <a:rPr lang="ru-RU" sz="1800" dirty="0" err="1"/>
              <a:t>зайвого</a:t>
            </a:r>
            <a:r>
              <a:rPr lang="ru-RU" sz="1800" dirty="0"/>
              <a:t> в фоновому </a:t>
            </a:r>
            <a:r>
              <a:rPr lang="ru-RU" sz="1800" dirty="0" err="1"/>
              <a:t>режимі</a:t>
            </a:r>
            <a:r>
              <a:rPr lang="ru-RU" sz="1800" dirty="0"/>
              <a:t> при прогонах коду, так як </a:t>
            </a:r>
            <a:r>
              <a:rPr lang="ru-RU" sz="1800" dirty="0" err="1"/>
              <a:t>це</a:t>
            </a:r>
            <a:r>
              <a:rPr lang="ru-RU" sz="1800" dirty="0"/>
              <a:t> </a:t>
            </a:r>
            <a:r>
              <a:rPr lang="ru-RU" sz="1800" dirty="0" err="1"/>
              <a:t>також</a:t>
            </a:r>
            <a:r>
              <a:rPr lang="ru-RU" sz="1800" dirty="0"/>
              <a:t> </a:t>
            </a:r>
            <a:r>
              <a:rPr lang="ru-RU" sz="1800" dirty="0" err="1"/>
              <a:t>може</a:t>
            </a:r>
            <a:r>
              <a:rPr lang="ru-RU" sz="1800" dirty="0"/>
              <a:t> </a:t>
            </a:r>
            <a:r>
              <a:rPr lang="ru-RU" sz="1800" dirty="0" err="1"/>
              <a:t>вплинути</a:t>
            </a:r>
            <a:r>
              <a:rPr lang="ru-RU" sz="1800" dirty="0"/>
              <a:t> на </a:t>
            </a:r>
            <a:r>
              <a:rPr lang="ru-RU" sz="1800" dirty="0" err="1"/>
              <a:t>результати</a:t>
            </a:r>
            <a:r>
              <a:rPr lang="ru-RU" sz="1800" dirty="0"/>
              <a:t> </a:t>
            </a:r>
            <a:r>
              <a:rPr lang="ru-RU" sz="1800" dirty="0" err="1"/>
              <a:t>таймінгу</a:t>
            </a:r>
            <a:r>
              <a:rPr lang="ru-RU" sz="1800" dirty="0"/>
              <a:t>. </a:t>
            </a:r>
            <a:r>
              <a:rPr lang="ru-RU" sz="1800" dirty="0" err="1"/>
              <a:t>Можливо</a:t>
            </a:r>
            <a:r>
              <a:rPr lang="ru-RU" sz="1800" dirty="0"/>
              <a:t>, ваш </a:t>
            </a:r>
            <a:r>
              <a:rPr lang="ru-RU" sz="1800" dirty="0" err="1"/>
              <a:t>антивірус</a:t>
            </a:r>
            <a:r>
              <a:rPr lang="ru-RU" sz="1800" dirty="0"/>
              <a:t> почав </a:t>
            </a:r>
            <a:r>
              <a:rPr lang="ru-RU" sz="1800" dirty="0" err="1"/>
              <a:t>сканування</a:t>
            </a:r>
            <a:r>
              <a:rPr lang="ru-RU" sz="1800" dirty="0"/>
              <a:t> у фоновому </a:t>
            </a:r>
            <a:r>
              <a:rPr lang="ru-RU" sz="1800" dirty="0" err="1"/>
              <a:t>режимі</a:t>
            </a:r>
            <a:r>
              <a:rPr lang="ru-RU" sz="1800" dirty="0"/>
              <a:t>, </a:t>
            </a:r>
            <a:r>
              <a:rPr lang="ru-RU" sz="1800" dirty="0" err="1"/>
              <a:t>або</a:t>
            </a:r>
            <a:r>
              <a:rPr lang="ru-RU" sz="1800" dirty="0"/>
              <a:t> </a:t>
            </a:r>
            <a:r>
              <a:rPr lang="ru-RU" sz="1800" dirty="0" err="1"/>
              <a:t>ви</a:t>
            </a:r>
            <a:r>
              <a:rPr lang="ru-RU" sz="1800" dirty="0"/>
              <a:t> </a:t>
            </a:r>
            <a:r>
              <a:rPr lang="ru-RU" sz="1800" dirty="0" err="1"/>
              <a:t>вирішили</a:t>
            </a:r>
            <a:r>
              <a:rPr lang="ru-RU" sz="1800" dirty="0"/>
              <a:t> </a:t>
            </a:r>
            <a:r>
              <a:rPr lang="ru-RU" sz="1800" dirty="0" err="1"/>
              <a:t>послухати</a:t>
            </a:r>
            <a:r>
              <a:rPr lang="ru-RU" sz="1800" dirty="0"/>
              <a:t> </a:t>
            </a:r>
            <a:r>
              <a:rPr lang="ru-RU" sz="1800" dirty="0" err="1"/>
              <a:t>музику</a:t>
            </a:r>
            <a:r>
              <a:rPr lang="ru-RU" sz="1800" dirty="0"/>
              <a:t> на </a:t>
            </a:r>
            <a:r>
              <a:rPr lang="ru-RU" sz="1800" dirty="0" err="1"/>
              <a:t>стрімінговому</a:t>
            </a:r>
            <a:r>
              <a:rPr lang="ru-RU" sz="1800" dirty="0"/>
              <a:t> </a:t>
            </a:r>
            <a:r>
              <a:rPr lang="ru-RU" sz="1800" dirty="0" err="1"/>
              <a:t>сервісі</a:t>
            </a:r>
            <a:r>
              <a:rPr lang="ru-RU" sz="1800" dirty="0"/>
              <a:t> (і </a:t>
            </a:r>
            <a:r>
              <a:rPr lang="ru-RU" sz="1800" dirty="0" err="1"/>
              <a:t>це</a:t>
            </a:r>
            <a:r>
              <a:rPr lang="ru-RU" sz="1800" dirty="0"/>
              <a:t> все в </a:t>
            </a:r>
            <a:r>
              <a:rPr lang="ru-RU" sz="1800" dirty="0" err="1"/>
              <a:t>перервах</a:t>
            </a:r>
            <a:r>
              <a:rPr lang="ru-RU" sz="1800" dirty="0"/>
              <a:t> </a:t>
            </a:r>
            <a:r>
              <a:rPr lang="ru-RU" sz="1800" dirty="0" err="1"/>
              <a:t>між</a:t>
            </a:r>
            <a:r>
              <a:rPr lang="ru-RU" sz="1800" dirty="0"/>
              <a:t> прогонами).</a:t>
            </a:r>
            <a:endParaRPr lang="uk-UA" sz="1800" dirty="0"/>
          </a:p>
        </p:txBody>
      </p:sp>
    </p:spTree>
    <p:extLst>
      <p:ext uri="{BB962C8B-B14F-4D97-AF65-F5344CB8AC3E}">
        <p14:creationId xmlns:p14="http://schemas.microsoft.com/office/powerpoint/2010/main" val="25792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Що</a:t>
            </a:r>
            <a:r>
              <a:rPr lang="ru-RU" b="1" dirty="0"/>
              <a:t> </a:t>
            </a:r>
            <a:r>
              <a:rPr lang="ru-RU" b="1" dirty="0" err="1"/>
              <a:t>впливає</a:t>
            </a:r>
            <a:r>
              <a:rPr lang="ru-RU" b="1" dirty="0"/>
              <a:t> на </a:t>
            </a:r>
            <a:r>
              <a:rPr lang="ru-RU" b="1" dirty="0" err="1"/>
              <a:t>таймінг</a:t>
            </a:r>
            <a:r>
              <a:rPr lang="ru-RU" b="1" dirty="0"/>
              <a:t> коду?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FF00"/>
                </a:highlight>
              </a:rPr>
              <a:t>Рандомізація</a:t>
            </a:r>
            <a:r>
              <a:rPr lang="ru-RU" sz="1800" b="1" dirty="0">
                <a:highlight>
                  <a:srgbClr val="FFFF00"/>
                </a:highlight>
              </a:rPr>
              <a:t> </a:t>
            </a:r>
            <a:r>
              <a:rPr lang="ru-RU" sz="1800" b="1" dirty="0" err="1">
                <a:highlight>
                  <a:srgbClr val="FFFF00"/>
                </a:highlight>
              </a:rPr>
              <a:t>також</a:t>
            </a:r>
            <a:r>
              <a:rPr lang="ru-RU" sz="1800" b="1" dirty="0">
                <a:highlight>
                  <a:srgbClr val="FFFF00"/>
                </a:highlight>
              </a:rPr>
              <a:t> </a:t>
            </a:r>
            <a:r>
              <a:rPr lang="ru-RU" sz="1800" b="1" dirty="0" err="1">
                <a:highlight>
                  <a:srgbClr val="FFFF00"/>
                </a:highlight>
              </a:rPr>
              <a:t>може</a:t>
            </a:r>
            <a:r>
              <a:rPr lang="ru-RU" sz="1800" b="1" dirty="0">
                <a:highlight>
                  <a:srgbClr val="FFFF00"/>
                </a:highlight>
              </a:rPr>
              <a:t> </a:t>
            </a:r>
            <a:r>
              <a:rPr lang="ru-RU" sz="1800" b="1" dirty="0" err="1">
                <a:highlight>
                  <a:srgbClr val="FFFF00"/>
                </a:highlight>
              </a:rPr>
              <a:t>вплинути</a:t>
            </a:r>
            <a:r>
              <a:rPr lang="ru-RU" sz="1800" b="1" dirty="0">
                <a:highlight>
                  <a:srgbClr val="FFFF00"/>
                </a:highlight>
              </a:rPr>
              <a:t> на </a:t>
            </a:r>
            <a:r>
              <a:rPr lang="ru-RU" sz="1800" b="1" dirty="0" err="1">
                <a:highlight>
                  <a:srgbClr val="FFFF00"/>
                </a:highlight>
              </a:rPr>
              <a:t>таймінг</a:t>
            </a:r>
            <a:r>
              <a:rPr lang="ru-RU" sz="1800" dirty="0"/>
              <a:t>. </a:t>
            </a:r>
            <a:r>
              <a:rPr lang="ru-RU" sz="1800" dirty="0" err="1"/>
              <a:t>Якби</a:t>
            </a:r>
            <a:r>
              <a:rPr lang="ru-RU" sz="1800" dirty="0"/>
              <a:t> ми </a:t>
            </a:r>
            <a:r>
              <a:rPr lang="ru-RU" sz="1800" dirty="0" err="1"/>
              <a:t>відсортували</a:t>
            </a:r>
            <a:r>
              <a:rPr lang="ru-RU" sz="1800" dirty="0"/>
              <a:t> </a:t>
            </a:r>
            <a:r>
              <a:rPr lang="ru-RU" sz="1800" dirty="0" err="1"/>
              <a:t>масив</a:t>
            </a:r>
            <a:r>
              <a:rPr lang="ru-RU" sz="1800" dirty="0"/>
              <a:t>, </a:t>
            </a:r>
            <a:r>
              <a:rPr lang="ru-RU" sz="1800" dirty="0" err="1"/>
              <a:t>заповнений</a:t>
            </a:r>
            <a:r>
              <a:rPr lang="ru-RU" sz="1800" dirty="0"/>
              <a:t> </a:t>
            </a:r>
            <a:r>
              <a:rPr lang="ru-RU" sz="1800" dirty="0" err="1"/>
              <a:t>випадковими</a:t>
            </a:r>
            <a:r>
              <a:rPr lang="ru-RU" sz="1800" dirty="0"/>
              <a:t> числами, то </a:t>
            </a:r>
            <a:r>
              <a:rPr lang="ru-RU" sz="1800" dirty="0" err="1"/>
              <a:t>це</a:t>
            </a:r>
            <a:r>
              <a:rPr lang="ru-RU" sz="1800" dirty="0"/>
              <a:t> </a:t>
            </a:r>
            <a:r>
              <a:rPr lang="ru-RU" sz="1800" dirty="0" err="1"/>
              <a:t>вплинуло</a:t>
            </a:r>
            <a:r>
              <a:rPr lang="ru-RU" sz="1800" dirty="0"/>
              <a:t> б на </a:t>
            </a:r>
            <a:r>
              <a:rPr lang="ru-RU" sz="1800" dirty="0" err="1"/>
              <a:t>результати</a:t>
            </a:r>
            <a:r>
              <a:rPr lang="ru-RU" sz="1800" dirty="0"/>
              <a:t> </a:t>
            </a:r>
            <a:r>
              <a:rPr lang="ru-RU" sz="1800" dirty="0" err="1"/>
              <a:t>таймінгу</a:t>
            </a:r>
            <a:r>
              <a:rPr lang="ru-RU" sz="1800" dirty="0"/>
              <a:t> (той факт, </a:t>
            </a:r>
            <a:r>
              <a:rPr lang="ru-RU" sz="1800" dirty="0" err="1"/>
              <a:t>що</a:t>
            </a:r>
            <a:r>
              <a:rPr lang="ru-RU" sz="1800" dirty="0"/>
              <a:t> числа є </a:t>
            </a:r>
            <a:r>
              <a:rPr lang="ru-RU" sz="1800" dirty="0" err="1"/>
              <a:t>рандомними</a:t>
            </a:r>
            <a:r>
              <a:rPr lang="ru-RU" sz="1800" dirty="0"/>
              <a:t>). </a:t>
            </a:r>
            <a:r>
              <a:rPr lang="ru-RU" sz="1800" dirty="0" err="1"/>
              <a:t>Рандомізацію</a:t>
            </a:r>
            <a:r>
              <a:rPr lang="ru-RU" sz="1800" dirty="0"/>
              <a:t> </a:t>
            </a:r>
            <a:r>
              <a:rPr lang="ru-RU" sz="1800" dirty="0" err="1"/>
              <a:t>використовувати</a:t>
            </a:r>
            <a:r>
              <a:rPr lang="ru-RU" sz="1800" dirty="0"/>
              <a:t> </a:t>
            </a:r>
            <a:r>
              <a:rPr lang="ru-RU" sz="1800" dirty="0" err="1"/>
              <a:t>можна</a:t>
            </a:r>
            <a:r>
              <a:rPr lang="ru-RU" sz="1800" dirty="0"/>
              <a:t>, але </a:t>
            </a:r>
            <a:r>
              <a:rPr lang="ru-RU" sz="1800" dirty="0" err="1"/>
              <a:t>переконайтеся</a:t>
            </a:r>
            <a:r>
              <a:rPr lang="ru-RU" sz="1800" dirty="0"/>
              <a:t>, </a:t>
            </a:r>
            <a:r>
              <a:rPr lang="ru-RU" sz="1800" dirty="0" err="1"/>
              <a:t>що</a:t>
            </a:r>
            <a:r>
              <a:rPr lang="ru-RU" sz="1800" dirty="0"/>
              <a:t> ваше </a:t>
            </a:r>
            <a:r>
              <a:rPr lang="ru-RU" sz="1800" dirty="0" err="1"/>
              <a:t>стартове</a:t>
            </a:r>
            <a:r>
              <a:rPr lang="ru-RU" sz="1800" dirty="0"/>
              <a:t> </a:t>
            </a:r>
            <a:r>
              <a:rPr lang="ru-RU" sz="1800" dirty="0" err="1"/>
              <a:t>значення</a:t>
            </a:r>
            <a:r>
              <a:rPr lang="ru-RU" sz="1800" dirty="0"/>
              <a:t> є </a:t>
            </a:r>
            <a:r>
              <a:rPr lang="ru-RU" sz="1800" dirty="0" err="1"/>
              <a:t>фіксованим</a:t>
            </a:r>
            <a:r>
              <a:rPr lang="ru-RU" sz="1800" dirty="0"/>
              <a:t> (</a:t>
            </a:r>
            <a:r>
              <a:rPr lang="ru-RU" sz="1800" dirty="0" err="1"/>
              <a:t>тобто</a:t>
            </a:r>
            <a:r>
              <a:rPr lang="ru-RU" sz="1800" dirty="0"/>
              <a:t> не </a:t>
            </a:r>
            <a:r>
              <a:rPr lang="ru-RU" sz="1800" dirty="0" err="1"/>
              <a:t>використовуйте</a:t>
            </a:r>
            <a:r>
              <a:rPr lang="ru-RU" sz="1800" dirty="0"/>
              <a:t> </a:t>
            </a:r>
            <a:r>
              <a:rPr lang="ru-RU" sz="1800" dirty="0" err="1"/>
              <a:t>системний</a:t>
            </a:r>
            <a:r>
              <a:rPr lang="ru-RU" sz="1800" dirty="0"/>
              <a:t> </a:t>
            </a:r>
            <a:r>
              <a:rPr lang="ru-RU" sz="1800" dirty="0" err="1"/>
              <a:t>годинник</a:t>
            </a:r>
            <a:r>
              <a:rPr lang="ru-RU" sz="1800" dirty="0"/>
              <a:t> в </a:t>
            </a:r>
            <a:r>
              <a:rPr lang="ru-RU" sz="1800" dirty="0" err="1"/>
              <a:t>якості</a:t>
            </a:r>
            <a:r>
              <a:rPr lang="ru-RU" sz="1800" dirty="0"/>
              <a:t> стартового </a:t>
            </a:r>
            <a:r>
              <a:rPr lang="ru-RU" sz="1800" dirty="0" err="1"/>
              <a:t>значення</a:t>
            </a:r>
            <a:r>
              <a:rPr lang="ru-RU" sz="1800" dirty="0"/>
              <a:t>) і </a:t>
            </a:r>
            <a:r>
              <a:rPr lang="ru-RU" sz="1800" dirty="0" err="1"/>
              <a:t>результати</a:t>
            </a:r>
            <a:r>
              <a:rPr lang="ru-RU" sz="1800" dirty="0"/>
              <a:t> </a:t>
            </a:r>
            <a:r>
              <a:rPr lang="ru-RU" sz="1800" dirty="0" err="1"/>
              <a:t>рандомізації</a:t>
            </a:r>
            <a:r>
              <a:rPr lang="ru-RU" sz="1800" dirty="0"/>
              <a:t> </a:t>
            </a:r>
            <a:r>
              <a:rPr lang="ru-RU" sz="1800" dirty="0" err="1"/>
              <a:t>ідентичні</a:t>
            </a:r>
            <a:r>
              <a:rPr lang="ru-RU" sz="1800" dirty="0"/>
              <a:t> при кожному запуску. </a:t>
            </a:r>
            <a:r>
              <a:rPr lang="ru-RU" sz="1800" dirty="0" err="1"/>
              <a:t>Крім</a:t>
            </a:r>
            <a:r>
              <a:rPr lang="ru-RU" sz="1800" dirty="0"/>
              <a:t> того, </a:t>
            </a:r>
            <a:r>
              <a:rPr lang="ru-RU" sz="1800" dirty="0" err="1"/>
              <a:t>переконайтеся</a:t>
            </a:r>
            <a:r>
              <a:rPr lang="ru-RU" sz="1800" dirty="0"/>
              <a:t>, </a:t>
            </a:r>
            <a:r>
              <a:rPr lang="ru-RU" sz="1800" dirty="0" err="1"/>
              <a:t>що</a:t>
            </a:r>
            <a:r>
              <a:rPr lang="ru-RU" sz="1800" dirty="0"/>
              <a:t> в фрагментах коду не </a:t>
            </a:r>
            <a:r>
              <a:rPr lang="ru-RU" sz="1800" dirty="0" err="1"/>
              <a:t>використовується</a:t>
            </a:r>
            <a:r>
              <a:rPr lang="ru-RU" sz="1800" dirty="0"/>
              <a:t> </a:t>
            </a:r>
            <a:r>
              <a:rPr lang="ru-RU" sz="1800" dirty="0" err="1"/>
              <a:t>користувацький</a:t>
            </a:r>
            <a:r>
              <a:rPr lang="ru-RU" sz="1800" dirty="0"/>
              <a:t> </a:t>
            </a:r>
            <a:r>
              <a:rPr lang="ru-RU" sz="1800" dirty="0" err="1"/>
              <a:t>ввід</a:t>
            </a:r>
            <a:r>
              <a:rPr lang="ru-RU" sz="1800" dirty="0"/>
              <a:t>, так як час </a:t>
            </a:r>
            <a:r>
              <a:rPr lang="ru-RU" sz="1800" dirty="0" err="1"/>
              <a:t>очікування</a:t>
            </a:r>
            <a:r>
              <a:rPr lang="ru-RU" sz="1800" dirty="0"/>
              <a:t> вводу </a:t>
            </a:r>
            <a:r>
              <a:rPr lang="ru-RU" sz="1800" dirty="0" err="1"/>
              <a:t>від</a:t>
            </a:r>
            <a:r>
              <a:rPr lang="ru-RU" sz="1800" dirty="0"/>
              <a:t> </a:t>
            </a:r>
            <a:r>
              <a:rPr lang="ru-RU" sz="1800" dirty="0" err="1"/>
              <a:t>користувача</a:t>
            </a:r>
            <a:r>
              <a:rPr lang="ru-RU" sz="1800" dirty="0"/>
              <a:t> не повинен </a:t>
            </a:r>
            <a:r>
              <a:rPr lang="ru-RU" sz="1800" dirty="0" err="1"/>
              <a:t>враховуватися</a:t>
            </a:r>
            <a:r>
              <a:rPr lang="ru-RU" sz="1800" dirty="0"/>
              <a:t> при </a:t>
            </a:r>
            <a:r>
              <a:rPr lang="ru-RU" sz="1800" dirty="0" err="1"/>
              <a:t>визначенні</a:t>
            </a:r>
            <a:r>
              <a:rPr lang="ru-RU" sz="1800" dirty="0"/>
              <a:t> </a:t>
            </a:r>
            <a:r>
              <a:rPr lang="ru-RU" sz="1800" dirty="0" err="1"/>
              <a:t>ефективності</a:t>
            </a:r>
            <a:r>
              <a:rPr lang="ru-RU" sz="1800" dirty="0"/>
              <a:t> коду.</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Нарешті</a:t>
            </a:r>
            <a:r>
              <a:rPr lang="ru-RU" sz="1800" dirty="0"/>
              <a:t>, </a:t>
            </a:r>
            <a:r>
              <a:rPr lang="ru-RU" sz="1800" dirty="0" err="1"/>
              <a:t>ваші</a:t>
            </a:r>
            <a:r>
              <a:rPr lang="ru-RU" sz="1800" dirty="0"/>
              <a:t> </a:t>
            </a:r>
            <a:r>
              <a:rPr lang="ru-RU" sz="1800" dirty="0" err="1"/>
              <a:t>результати</a:t>
            </a:r>
            <a:r>
              <a:rPr lang="ru-RU" sz="1800" dirty="0"/>
              <a:t> </a:t>
            </a:r>
            <a:r>
              <a:rPr lang="ru-RU" sz="1800" dirty="0" err="1"/>
              <a:t>дійсні</a:t>
            </a:r>
            <a:r>
              <a:rPr lang="ru-RU" sz="1800" dirty="0"/>
              <a:t> </a:t>
            </a:r>
            <a:r>
              <a:rPr lang="ru-RU" sz="1800" dirty="0" err="1"/>
              <a:t>тільки</a:t>
            </a:r>
            <a:r>
              <a:rPr lang="ru-RU" sz="1800" dirty="0"/>
              <a:t> для </a:t>
            </a:r>
            <a:r>
              <a:rPr lang="ru-RU" sz="1800" dirty="0" err="1"/>
              <a:t>архітектури</a:t>
            </a:r>
            <a:r>
              <a:rPr lang="ru-RU" sz="1800" dirty="0"/>
              <a:t> </a:t>
            </a:r>
            <a:r>
              <a:rPr lang="ru-RU" sz="1800" dirty="0" err="1"/>
              <a:t>вашого</a:t>
            </a:r>
            <a:r>
              <a:rPr lang="ru-RU" sz="1800" dirty="0"/>
              <a:t> </a:t>
            </a:r>
            <a:r>
              <a:rPr lang="ru-RU" sz="1800" dirty="0" err="1"/>
              <a:t>комп’ютера</a:t>
            </a:r>
            <a:r>
              <a:rPr lang="ru-RU" sz="1800" dirty="0"/>
              <a:t>, ОС, </a:t>
            </a:r>
            <a:r>
              <a:rPr lang="ru-RU" sz="1800" dirty="0" err="1"/>
              <a:t>компілятора</a:t>
            </a:r>
            <a:r>
              <a:rPr lang="ru-RU" sz="1800" dirty="0"/>
              <a:t> і </a:t>
            </a:r>
            <a:r>
              <a:rPr lang="ru-RU" sz="1800" dirty="0" err="1"/>
              <a:t>системних</a:t>
            </a:r>
            <a:r>
              <a:rPr lang="ru-RU" sz="1800" dirty="0"/>
              <a:t>/</a:t>
            </a:r>
            <a:r>
              <a:rPr lang="ru-RU" sz="1800" dirty="0" err="1"/>
              <a:t>технічних</a:t>
            </a:r>
            <a:r>
              <a:rPr lang="ru-RU" sz="1800" dirty="0"/>
              <a:t> характеристик. Ви можете </a:t>
            </a:r>
            <a:r>
              <a:rPr lang="ru-RU" sz="1800" dirty="0" err="1"/>
              <a:t>отримати</a:t>
            </a:r>
            <a:r>
              <a:rPr lang="ru-RU" sz="1800" dirty="0"/>
              <a:t> </a:t>
            </a:r>
            <a:r>
              <a:rPr lang="ru-RU" sz="1800" dirty="0" err="1"/>
              <a:t>зовсім</a:t>
            </a:r>
            <a:r>
              <a:rPr lang="ru-RU" sz="1800" dirty="0"/>
              <a:t> </a:t>
            </a:r>
            <a:r>
              <a:rPr lang="ru-RU" sz="1800" dirty="0" err="1"/>
              <a:t>інші</a:t>
            </a:r>
            <a:r>
              <a:rPr lang="ru-RU" sz="1800" dirty="0"/>
              <a:t> </a:t>
            </a:r>
            <a:r>
              <a:rPr lang="ru-RU" sz="1800" dirty="0" err="1"/>
              <a:t>результати</a:t>
            </a:r>
            <a:r>
              <a:rPr lang="ru-RU" sz="1800" dirty="0"/>
              <a:t> на </a:t>
            </a:r>
            <a:r>
              <a:rPr lang="ru-RU" sz="1800" dirty="0" err="1"/>
              <a:t>інших</a:t>
            </a:r>
            <a:r>
              <a:rPr lang="ru-RU" sz="1800" dirty="0"/>
              <a:t> системах, </a:t>
            </a:r>
            <a:r>
              <a:rPr lang="ru-RU" sz="1800" dirty="0" err="1"/>
              <a:t>які</a:t>
            </a:r>
            <a:r>
              <a:rPr lang="ru-RU" sz="1800" dirty="0"/>
              <a:t> </a:t>
            </a:r>
            <a:r>
              <a:rPr lang="ru-RU" sz="1800" dirty="0" err="1"/>
              <a:t>мають</a:t>
            </a:r>
            <a:r>
              <a:rPr lang="ru-RU" sz="1800" dirty="0"/>
              <a:t> </a:t>
            </a:r>
            <a:r>
              <a:rPr lang="ru-RU" sz="1800" dirty="0" err="1"/>
              <a:t>інші</a:t>
            </a:r>
            <a:r>
              <a:rPr lang="ru-RU" sz="1800" dirty="0"/>
              <a:t> </a:t>
            </a:r>
            <a:r>
              <a:rPr lang="ru-RU" sz="1800" dirty="0" err="1"/>
              <a:t>сильні</a:t>
            </a:r>
            <a:r>
              <a:rPr lang="ru-RU" sz="1800" dirty="0"/>
              <a:t> і </a:t>
            </a:r>
            <a:r>
              <a:rPr lang="ru-RU" sz="1800" dirty="0" err="1"/>
              <a:t>слабкі</a:t>
            </a:r>
            <a:r>
              <a:rPr lang="ru-RU" sz="1800" dirty="0"/>
              <a:t> </a:t>
            </a:r>
            <a:r>
              <a:rPr lang="ru-RU" sz="1800" dirty="0" err="1"/>
              <a:t>сторони</a:t>
            </a:r>
            <a:r>
              <a:rPr lang="ru-RU" sz="1800" dirty="0"/>
              <a:t>.</a:t>
            </a:r>
            <a:endParaRPr lang="uk-UA" sz="1800" dirty="0"/>
          </a:p>
        </p:txBody>
      </p:sp>
    </p:spTree>
    <p:extLst>
      <p:ext uri="{BB962C8B-B14F-4D97-AF65-F5344CB8AC3E}">
        <p14:creationId xmlns:p14="http://schemas.microsoft.com/office/powerpoint/2010/main" val="3360101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Перевантаження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вже знаємо, що </a:t>
            </a:r>
            <a:r>
              <a:rPr lang="uk-UA" sz="1800" b="1" dirty="0">
                <a:highlight>
                  <a:srgbClr val="FFFF00"/>
                </a:highlight>
              </a:rPr>
              <a:t>перевантаження функцій забезпечує механізм створення і виконання викликів функцій з одним і тим же ім’ям, але з різними параметрами</a:t>
            </a:r>
            <a:r>
              <a:rPr lang="uk-UA" sz="1800" dirty="0"/>
              <a:t>. Це дозволяє одній функції працювати з декількома різними типами даних (без необхідності придумувати унікальні імена для кожної з функцій).</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У мові </a:t>
            </a:r>
            <a:r>
              <a:rPr lang="en-US" sz="1800" b="1" dirty="0">
                <a:highlight>
                  <a:srgbClr val="00FF00"/>
                </a:highlight>
              </a:rPr>
              <a:t>C++ </a:t>
            </a:r>
            <a:r>
              <a:rPr lang="uk-UA" sz="1800" b="1" dirty="0">
                <a:highlight>
                  <a:srgbClr val="00FF00"/>
                </a:highlight>
              </a:rPr>
              <a:t>оператори реалізовані у вигляді функцій</a:t>
            </a:r>
            <a:r>
              <a:rPr lang="uk-UA" sz="1800" dirty="0"/>
              <a:t>. Використовуючи перевантаження функції оператора, ви можете визначити свої власні версії операторів, які працюватимуть з різними типами даних (включаючи класи). </a:t>
            </a:r>
            <a:r>
              <a:rPr lang="uk-UA" sz="1800" b="1" dirty="0">
                <a:highlight>
                  <a:srgbClr val="00FFFF"/>
                </a:highlight>
              </a:rPr>
              <a:t>Використання перевантаження функції для перевантаження оператора називається перевантаженням оператора</a:t>
            </a:r>
            <a:r>
              <a:rPr lang="uk-UA" sz="1800" dirty="0"/>
              <a:t>.</a:t>
            </a:r>
          </a:p>
        </p:txBody>
      </p:sp>
    </p:spTree>
    <p:extLst>
      <p:ext uri="{BB962C8B-B14F-4D97-AF65-F5344CB8AC3E}">
        <p14:creationId xmlns:p14="http://schemas.microsoft.com/office/powerpoint/2010/main" val="1385466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Оператори, як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Тут компілятор використовує вбудовану версію оператора плюс (</a:t>
            </a:r>
            <a:r>
              <a:rPr lang="uk-UA" sz="1800" dirty="0">
                <a:solidFill>
                  <a:schemeClr val="accent5">
                    <a:lumMod val="75000"/>
                  </a:schemeClr>
                </a:solidFill>
                <a:latin typeface="Consolas" panose="020B0609020204030204" pitchFamily="49" charset="0"/>
              </a:rPr>
              <a:t>+</a:t>
            </a:r>
            <a:r>
              <a:rPr lang="uk-UA" sz="1800" dirty="0"/>
              <a:t>) для </a:t>
            </a:r>
            <a:r>
              <a:rPr lang="uk-UA" sz="1800" dirty="0" err="1"/>
              <a:t>цілочисельних</a:t>
            </a:r>
            <a:r>
              <a:rPr lang="uk-UA" sz="1800" dirty="0"/>
              <a:t> операндів — ця функція </a:t>
            </a:r>
            <a:r>
              <a:rPr lang="uk-UA" sz="1800" dirty="0" err="1"/>
              <a:t>додасть</a:t>
            </a:r>
            <a:r>
              <a:rPr lang="uk-UA" sz="1800" dirty="0"/>
              <a:t> два </a:t>
            </a:r>
            <a:r>
              <a:rPr lang="uk-UA" sz="1800" dirty="0" err="1"/>
              <a:t>цілочисельних</a:t>
            </a:r>
            <a:r>
              <a:rPr lang="uk-UA" sz="1800" dirty="0"/>
              <a:t> значення (</a:t>
            </a:r>
            <a:r>
              <a:rPr lang="en-US" sz="1800" dirty="0">
                <a:solidFill>
                  <a:schemeClr val="accent5">
                    <a:lumMod val="75000"/>
                  </a:schemeClr>
                </a:solidFill>
                <a:latin typeface="Consolas" panose="020B0609020204030204" pitchFamily="49" charset="0"/>
              </a:rPr>
              <a:t>a</a:t>
            </a:r>
            <a:r>
              <a:rPr lang="en-US" sz="1800" dirty="0"/>
              <a:t> </a:t>
            </a:r>
            <a:r>
              <a:rPr lang="uk-UA" sz="1800" dirty="0"/>
              <a:t>і </a:t>
            </a:r>
            <a:r>
              <a:rPr lang="en-US" sz="1800" dirty="0">
                <a:solidFill>
                  <a:schemeClr val="accent5">
                    <a:lumMod val="75000"/>
                  </a:schemeClr>
                </a:solidFill>
                <a:latin typeface="Consolas" panose="020B0609020204030204" pitchFamily="49" charset="0"/>
              </a:rPr>
              <a:t>b</a:t>
            </a:r>
            <a:r>
              <a:rPr lang="en-US" sz="1800" dirty="0"/>
              <a:t>), </a:t>
            </a:r>
            <a:r>
              <a:rPr lang="uk-UA" sz="1800" dirty="0"/>
              <a:t>і поверне </a:t>
            </a:r>
            <a:r>
              <a:rPr lang="uk-UA" sz="1800" dirty="0" err="1"/>
              <a:t>цілочисельний</a:t>
            </a:r>
            <a:r>
              <a:rPr lang="uk-UA" sz="1800" dirty="0"/>
              <a:t> результат. Коли ви бачите вираз </a:t>
            </a:r>
            <a:r>
              <a:rPr lang="en-US" sz="1800" dirty="0">
                <a:solidFill>
                  <a:schemeClr val="accent5">
                    <a:lumMod val="75000"/>
                  </a:schemeClr>
                </a:solidFill>
                <a:latin typeface="Consolas" panose="020B0609020204030204" pitchFamily="49" charset="0"/>
              </a:rPr>
              <a:t>a + b</a:t>
            </a:r>
            <a:r>
              <a:rPr lang="en-US" sz="1800" dirty="0"/>
              <a:t>, </a:t>
            </a:r>
            <a:r>
              <a:rPr lang="uk-UA" sz="1800" dirty="0"/>
              <a:t>то </a:t>
            </a:r>
            <a:r>
              <a:rPr lang="uk-UA" sz="1800" b="1" dirty="0">
                <a:highlight>
                  <a:srgbClr val="00FFFF"/>
                </a:highlight>
              </a:rPr>
              <a:t>думайте про нього, як про виклик функції </a:t>
            </a:r>
            <a:r>
              <a:rPr lang="en-US" sz="1800" dirty="0">
                <a:solidFill>
                  <a:schemeClr val="accent5">
                    <a:lumMod val="75000"/>
                  </a:schemeClr>
                </a:solidFill>
                <a:latin typeface="Consolas" panose="020B0609020204030204" pitchFamily="49" charset="0"/>
              </a:rPr>
              <a:t>operator+(a, b) </a:t>
            </a:r>
            <a:r>
              <a:rPr lang="en-US" sz="1800" dirty="0"/>
              <a:t>(</a:t>
            </a:r>
            <a:r>
              <a:rPr lang="uk-UA" sz="1800" dirty="0"/>
              <a:t>де </a:t>
            </a:r>
            <a:r>
              <a:rPr lang="en-US" sz="1800" dirty="0">
                <a:solidFill>
                  <a:schemeClr val="accent5">
                    <a:lumMod val="75000"/>
                  </a:schemeClr>
                </a:solidFill>
                <a:latin typeface="Consolas" panose="020B0609020204030204" pitchFamily="49" charset="0"/>
              </a:rPr>
              <a:t>operator+</a:t>
            </a:r>
            <a:r>
              <a:rPr lang="en-US" sz="1800" dirty="0"/>
              <a:t> </a:t>
            </a:r>
            <a:r>
              <a:rPr lang="uk-UA" sz="1800" dirty="0"/>
              <a:t>є ім’ям функції).</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Компілятор також </a:t>
            </a:r>
            <a:r>
              <a:rPr lang="uk-UA" sz="1800" dirty="0" err="1"/>
              <a:t>надасть</a:t>
            </a:r>
            <a:r>
              <a:rPr lang="uk-UA" sz="1800" dirty="0"/>
              <a:t> вбудовану версію оператора плюс (</a:t>
            </a:r>
            <a:r>
              <a:rPr lang="uk-UA" sz="1800" dirty="0">
                <a:solidFill>
                  <a:schemeClr val="accent5">
                    <a:lumMod val="75000"/>
                  </a:schemeClr>
                </a:solidFill>
                <a:latin typeface="Consolas" panose="020B0609020204030204" pitchFamily="49" charset="0"/>
              </a:rPr>
              <a:t>+</a:t>
            </a:r>
            <a:r>
              <a:rPr lang="uk-UA" sz="1800" dirty="0"/>
              <a:t>) для операндів типу </a:t>
            </a:r>
            <a:r>
              <a:rPr lang="en-US" sz="1800" dirty="0"/>
              <a:t>double. </a:t>
            </a:r>
            <a:r>
              <a:rPr lang="uk-UA" sz="1800" dirty="0"/>
              <a:t>Вираз </a:t>
            </a:r>
            <a:r>
              <a:rPr lang="en-US" sz="1800" dirty="0">
                <a:solidFill>
                  <a:schemeClr val="accent5">
                    <a:lumMod val="75000"/>
                  </a:schemeClr>
                </a:solidFill>
                <a:latin typeface="Consolas" panose="020B0609020204030204" pitchFamily="49" charset="0"/>
              </a:rPr>
              <a:t>m + p</a:t>
            </a:r>
            <a:r>
              <a:rPr lang="en-US" sz="1800" dirty="0"/>
              <a:t> </a:t>
            </a:r>
            <a:r>
              <a:rPr lang="uk-UA" sz="1800" dirty="0"/>
              <a:t>призведе до виклику функції </a:t>
            </a:r>
            <a:r>
              <a:rPr lang="en-US" sz="1800" dirty="0">
                <a:solidFill>
                  <a:schemeClr val="accent5">
                    <a:lumMod val="75000"/>
                  </a:schemeClr>
                </a:solidFill>
                <a:latin typeface="Consolas" panose="020B0609020204030204" pitchFamily="49" charset="0"/>
              </a:rPr>
              <a:t>operator+(m, p)</a:t>
            </a:r>
            <a:r>
              <a:rPr lang="en-US" sz="1800" dirty="0"/>
              <a:t>, </a:t>
            </a:r>
            <a:r>
              <a:rPr lang="uk-UA" sz="1800" dirty="0"/>
              <a:t>а, </a:t>
            </a:r>
            <a:r>
              <a:rPr lang="uk-UA" sz="1800" b="1" dirty="0">
                <a:highlight>
                  <a:srgbClr val="00FF00"/>
                </a:highlight>
              </a:rPr>
              <a:t>завдяки перевантаженню оператора, </a:t>
            </a:r>
            <a:r>
              <a:rPr lang="uk-UA" sz="1800" b="1" dirty="0" err="1">
                <a:highlight>
                  <a:srgbClr val="00FF00"/>
                </a:highlight>
              </a:rPr>
              <a:t>викличеться</a:t>
            </a:r>
            <a:r>
              <a:rPr lang="uk-UA" sz="1800" b="1" dirty="0">
                <a:highlight>
                  <a:srgbClr val="00FF00"/>
                </a:highlight>
              </a:rPr>
              <a:t> версія</a:t>
            </a:r>
            <a:r>
              <a:rPr lang="uk-UA" sz="1800" dirty="0"/>
              <a:t> </a:t>
            </a:r>
            <a:r>
              <a:rPr lang="en-US" sz="1800" dirty="0">
                <a:solidFill>
                  <a:schemeClr val="accent5">
                    <a:lumMod val="75000"/>
                  </a:schemeClr>
                </a:solidFill>
                <a:latin typeface="Consolas" panose="020B0609020204030204" pitchFamily="49" charset="0"/>
              </a:rPr>
              <a:t>double</a:t>
            </a:r>
            <a:r>
              <a:rPr lang="en-US" sz="1800" dirty="0"/>
              <a:t> (</a:t>
            </a:r>
            <a:r>
              <a:rPr lang="uk-UA" sz="1800" dirty="0"/>
              <a:t>замість версії </a:t>
            </a:r>
            <a:r>
              <a:rPr lang="en-US" sz="1800" dirty="0">
                <a:solidFill>
                  <a:schemeClr val="accent5">
                    <a:lumMod val="75000"/>
                  </a:schemeClr>
                </a:solidFill>
                <a:latin typeface="Consolas" panose="020B0609020204030204" pitchFamily="49" charset="0"/>
              </a:rPr>
              <a:t>int</a:t>
            </a:r>
            <a:r>
              <a:rPr lang="en-US" sz="1800" dirty="0"/>
              <a:t>).</a:t>
            </a:r>
            <a:endParaRPr lang="uk-UA" sz="1800" dirty="0"/>
          </a:p>
        </p:txBody>
      </p:sp>
      <p:pic>
        <p:nvPicPr>
          <p:cNvPr id="5" name="Рисунок 4">
            <a:extLst>
              <a:ext uri="{FF2B5EF4-FFF2-40B4-BE49-F238E27FC236}">
                <a16:creationId xmlns:a16="http://schemas.microsoft.com/office/drawing/2014/main" id="{793607AF-346A-4154-B682-23559FA28564}"/>
              </a:ext>
            </a:extLst>
          </p:cNvPr>
          <p:cNvPicPr>
            <a:picLocks noChangeAspect="1"/>
          </p:cNvPicPr>
          <p:nvPr/>
        </p:nvPicPr>
        <p:blipFill>
          <a:blip r:embed="rId2"/>
          <a:stretch>
            <a:fillRect/>
          </a:stretch>
        </p:blipFill>
        <p:spPr>
          <a:xfrm>
            <a:off x="3918766" y="857691"/>
            <a:ext cx="4354466" cy="1522794"/>
          </a:xfrm>
          <a:prstGeom prst="rect">
            <a:avLst/>
          </a:prstGeom>
        </p:spPr>
      </p:pic>
      <p:pic>
        <p:nvPicPr>
          <p:cNvPr id="7" name="Рисунок 6">
            <a:extLst>
              <a:ext uri="{FF2B5EF4-FFF2-40B4-BE49-F238E27FC236}">
                <a16:creationId xmlns:a16="http://schemas.microsoft.com/office/drawing/2014/main" id="{80054161-3285-466F-8EB8-E88E5AC1F863}"/>
              </a:ext>
            </a:extLst>
          </p:cNvPr>
          <p:cNvPicPr>
            <a:picLocks noChangeAspect="1"/>
          </p:cNvPicPr>
          <p:nvPr/>
        </p:nvPicPr>
        <p:blipFill>
          <a:blip r:embed="rId3"/>
          <a:stretch>
            <a:fillRect/>
          </a:stretch>
        </p:blipFill>
        <p:spPr>
          <a:xfrm>
            <a:off x="3772412" y="3758978"/>
            <a:ext cx="4647176" cy="1625157"/>
          </a:xfrm>
          <a:prstGeom prst="rect">
            <a:avLst/>
          </a:prstGeom>
        </p:spPr>
      </p:pic>
    </p:spTree>
    <p:extLst>
      <p:ext uri="{BB962C8B-B14F-4D97-AF65-F5344CB8AC3E}">
        <p14:creationId xmlns:p14="http://schemas.microsoft.com/office/powerpoint/2010/main" val="4163891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Оператори, як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a:t>
            </a:r>
            <a:r>
              <a:rPr lang="ru-RU" sz="1800" dirty="0" err="1"/>
              <a:t>розглянемо</a:t>
            </a:r>
            <a:r>
              <a:rPr lang="ru-RU" sz="1800" dirty="0"/>
              <a:t>, </a:t>
            </a:r>
            <a:r>
              <a:rPr lang="ru-RU" sz="1800" dirty="0" err="1"/>
              <a:t>що</a:t>
            </a:r>
            <a:r>
              <a:rPr lang="ru-RU" sz="1800" dirty="0"/>
              <a:t> </a:t>
            </a:r>
            <a:r>
              <a:rPr lang="ru-RU" sz="1800" dirty="0" err="1"/>
              <a:t>відбудеться</a:t>
            </a:r>
            <a:r>
              <a:rPr lang="ru-RU" sz="1800" dirty="0"/>
              <a:t>, </a:t>
            </a:r>
            <a:r>
              <a:rPr lang="ru-RU" sz="1800" dirty="0" err="1"/>
              <a:t>якщо</a:t>
            </a:r>
            <a:r>
              <a:rPr lang="ru-RU" sz="1800" dirty="0"/>
              <a:t> ми </a:t>
            </a:r>
            <a:r>
              <a:rPr lang="ru-RU" sz="1800" dirty="0" err="1"/>
              <a:t>спробуємо</a:t>
            </a:r>
            <a:r>
              <a:rPr lang="ru-RU" sz="1800" dirty="0"/>
              <a:t> </a:t>
            </a:r>
            <a:r>
              <a:rPr lang="ru-RU" sz="1800" dirty="0" err="1"/>
              <a:t>додати</a:t>
            </a:r>
            <a:r>
              <a:rPr lang="ru-RU" sz="1800" dirty="0"/>
              <a:t> два </a:t>
            </a:r>
            <a:r>
              <a:rPr lang="ru-RU" sz="1800" dirty="0" err="1"/>
              <a:t>об’єкти</a:t>
            </a:r>
            <a:r>
              <a:rPr lang="ru-RU" sz="1800" dirty="0"/>
              <a:t> </a:t>
            </a:r>
            <a:r>
              <a:rPr lang="ru-RU" sz="1800" dirty="0" err="1"/>
              <a:t>класу</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 ви думаєте, яким буде результат? Напевно, вивід рядка </a:t>
            </a:r>
            <a:r>
              <a:rPr lang="en-US" sz="1800" dirty="0"/>
              <a:t>Hello, World!? </a:t>
            </a:r>
            <a:r>
              <a:rPr lang="uk-UA" sz="1800" dirty="0"/>
              <a:t>Ні, </a:t>
            </a:r>
            <a:r>
              <a:rPr lang="uk-UA" sz="1800" b="1" dirty="0">
                <a:highlight>
                  <a:srgbClr val="FF0000"/>
                </a:highlight>
              </a:rPr>
              <a:t>результатом буде помилка</a:t>
            </a:r>
            <a:r>
              <a:rPr lang="uk-UA" sz="1800" dirty="0"/>
              <a:t>, тому що клас </a:t>
            </a:r>
            <a:r>
              <a:rPr lang="en-US" sz="1800" dirty="0" err="1">
                <a:solidFill>
                  <a:schemeClr val="accent5">
                    <a:lumMod val="75000"/>
                  </a:schemeClr>
                </a:solidFill>
                <a:latin typeface="Consolas" panose="020B0609020204030204" pitchFamily="49" charset="0"/>
              </a:rPr>
              <a:t>Mystring</a:t>
            </a:r>
            <a:r>
              <a:rPr lang="en-US" sz="1800" dirty="0"/>
              <a:t> </a:t>
            </a:r>
            <a:r>
              <a:rPr lang="uk-UA" sz="1800" dirty="0"/>
              <a:t>є користувацьким типом даних, а компілятор не має вбудованої версії </a:t>
            </a:r>
            <a:r>
              <a:rPr lang="en-US" sz="1800" dirty="0">
                <a:solidFill>
                  <a:schemeClr val="accent5">
                    <a:lumMod val="75000"/>
                  </a:schemeClr>
                </a:solidFill>
                <a:latin typeface="Consolas" panose="020B0609020204030204" pitchFamily="49" charset="0"/>
              </a:rPr>
              <a:t>operator+()</a:t>
            </a:r>
            <a:r>
              <a:rPr lang="en-US" sz="1800" dirty="0"/>
              <a:t> </a:t>
            </a:r>
            <a:r>
              <a:rPr lang="uk-UA" sz="1800" dirty="0"/>
              <a:t>для використання з операндами </a:t>
            </a:r>
            <a:r>
              <a:rPr lang="en-US" sz="1800" dirty="0" err="1">
                <a:solidFill>
                  <a:schemeClr val="accent5">
                    <a:lumMod val="75000"/>
                  </a:schemeClr>
                </a:solidFill>
                <a:latin typeface="Consolas" panose="020B0609020204030204" pitchFamily="49" charset="0"/>
              </a:rPr>
              <a:t>Mystring</a:t>
            </a:r>
            <a:r>
              <a:rPr lang="en-US" sz="1800" dirty="0"/>
              <a:t>. </a:t>
            </a:r>
            <a:r>
              <a:rPr lang="uk-UA" sz="1800" b="1" dirty="0">
                <a:highlight>
                  <a:srgbClr val="00FF00"/>
                </a:highlight>
              </a:rPr>
              <a:t>Для того, щоб зробити те, що ми хочемо, нам доведеться написати свою версію функції </a:t>
            </a:r>
            <a:r>
              <a:rPr lang="en-US" sz="1800" b="1" dirty="0">
                <a:solidFill>
                  <a:schemeClr val="accent5">
                    <a:lumMod val="75000"/>
                  </a:schemeClr>
                </a:solidFill>
                <a:highlight>
                  <a:srgbClr val="00FF00"/>
                </a:highlight>
                <a:latin typeface="Consolas" panose="020B0609020204030204" pitchFamily="49" charset="0"/>
              </a:rPr>
              <a:t>operator+()</a:t>
            </a:r>
            <a:r>
              <a:rPr lang="en-US" sz="1800" b="1" dirty="0">
                <a:highlight>
                  <a:srgbClr val="00FF00"/>
                </a:highlight>
              </a:rPr>
              <a:t> </a:t>
            </a:r>
            <a:r>
              <a:rPr lang="uk-UA" sz="1800" b="1" dirty="0">
                <a:highlight>
                  <a:srgbClr val="00FF00"/>
                </a:highlight>
              </a:rPr>
              <a:t>і вказати в ній алгоритм роботи з операндами типу </a:t>
            </a:r>
            <a:r>
              <a:rPr lang="en-US" sz="1800" b="1" dirty="0" err="1">
                <a:solidFill>
                  <a:schemeClr val="accent5">
                    <a:lumMod val="75000"/>
                  </a:schemeClr>
                </a:solidFill>
                <a:highlight>
                  <a:srgbClr val="00FF00"/>
                </a:highlight>
                <a:latin typeface="Consolas" panose="020B0609020204030204" pitchFamily="49" charset="0"/>
              </a:rPr>
              <a:t>Mystring</a:t>
            </a:r>
            <a:r>
              <a:rPr lang="uk-UA" sz="1800" dirty="0"/>
              <a:t>.</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0365CB88-1648-46CD-8D4E-B918CBE0F913}"/>
              </a:ext>
            </a:extLst>
          </p:cNvPr>
          <p:cNvPicPr>
            <a:picLocks noChangeAspect="1"/>
          </p:cNvPicPr>
          <p:nvPr/>
        </p:nvPicPr>
        <p:blipFill>
          <a:blip r:embed="rId2"/>
          <a:stretch>
            <a:fillRect/>
          </a:stretch>
        </p:blipFill>
        <p:spPr>
          <a:xfrm>
            <a:off x="3237052" y="1302198"/>
            <a:ext cx="5717894" cy="1794855"/>
          </a:xfrm>
          <a:prstGeom prst="rect">
            <a:avLst/>
          </a:prstGeom>
        </p:spPr>
      </p:pic>
    </p:spTree>
    <p:extLst>
      <p:ext uri="{BB962C8B-B14F-4D97-AF65-F5344CB8AC3E}">
        <p14:creationId xmlns:p14="http://schemas.microsoft.com/office/powerpoint/2010/main" val="4269989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Виклик перевантажених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При обробці виразу з оператором компілятор використовує наступні алгоритми дій</a:t>
            </a:r>
            <a:r>
              <a:rPr lang="uk-UA" sz="1800" dirty="0"/>
              <a:t>:</a:t>
            </a:r>
          </a:p>
          <a:p>
            <a:pPr marL="540000" indent="360000">
              <a:lnSpc>
                <a:spcPct val="150000"/>
              </a:lnSpc>
              <a:spcBef>
                <a:spcPts val="0"/>
              </a:spcBef>
              <a:buNone/>
            </a:pPr>
            <a:endParaRPr lang="uk-UA" sz="1800" dirty="0"/>
          </a:p>
          <a:p>
            <a:pPr marL="825750" indent="-285750">
              <a:lnSpc>
                <a:spcPct val="150000"/>
              </a:lnSpc>
              <a:spcBef>
                <a:spcPts val="0"/>
              </a:spcBef>
            </a:pPr>
            <a:r>
              <a:rPr lang="uk-UA" sz="1800" dirty="0"/>
              <a:t>   Якщо всі операнди є фундаментальних типів даних, то викликати слід вбудовані відповідні версії операторів (якщо такі існують). Якщо таких не існує, то компілятор </a:t>
            </a:r>
            <a:r>
              <a:rPr lang="uk-UA" sz="1800" dirty="0" err="1"/>
              <a:t>видасть</a:t>
            </a:r>
            <a:r>
              <a:rPr lang="uk-UA" sz="1800" dirty="0"/>
              <a:t> помилку.</a:t>
            </a:r>
          </a:p>
          <a:p>
            <a:pPr marL="825750" indent="-285750">
              <a:lnSpc>
                <a:spcPct val="150000"/>
              </a:lnSpc>
              <a:spcBef>
                <a:spcPts val="0"/>
              </a:spcBef>
            </a:pPr>
            <a:r>
              <a:rPr lang="uk-UA" sz="1800" dirty="0"/>
              <a:t>   Якщо будь-який з операндів є користувацького типу даних (наприклад, об’єкт класу або типу перерахування), то компілятор шукатиме версію оператора, яка працює з таким типом даних. Якщо компілятор не знайде нічого підходящого, то спробує виконати конвертацію одного або декількох операндів користувацького типу даних в фундаментальні типи даних, щоб таким чином він міг використати відповідний вбудований оператор. Якщо це не спрацює — компілятор </a:t>
            </a:r>
            <a:r>
              <a:rPr lang="uk-UA" sz="1800" dirty="0" err="1"/>
              <a:t>видасть</a:t>
            </a:r>
            <a:r>
              <a:rPr lang="uk-UA" sz="1800" dirty="0"/>
              <a:t> помилку.</a:t>
            </a:r>
          </a:p>
        </p:txBody>
      </p:sp>
    </p:spTree>
    <p:extLst>
      <p:ext uri="{BB962C8B-B14F-4D97-AF65-F5344CB8AC3E}">
        <p14:creationId xmlns:p14="http://schemas.microsoft.com/office/powerpoint/2010/main" val="3534225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Обмеження в перевантаженні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По-перше</a:t>
            </a:r>
            <a:r>
              <a:rPr lang="ru-RU" sz="1800" dirty="0"/>
              <a:t>, </a:t>
            </a:r>
            <a:r>
              <a:rPr lang="ru-RU" sz="1800" b="1" dirty="0" err="1">
                <a:highlight>
                  <a:srgbClr val="00FF00"/>
                </a:highlight>
              </a:rPr>
              <a:t>майже</a:t>
            </a:r>
            <a:r>
              <a:rPr lang="ru-RU" sz="1800" b="1" dirty="0">
                <a:highlight>
                  <a:srgbClr val="00FF00"/>
                </a:highlight>
              </a:rPr>
              <a:t> будь-</a:t>
            </a:r>
            <a:r>
              <a:rPr lang="ru-RU" sz="1800" b="1" dirty="0" err="1">
                <a:highlight>
                  <a:srgbClr val="00FF00"/>
                </a:highlight>
              </a:rPr>
              <a:t>який</a:t>
            </a:r>
            <a:r>
              <a:rPr lang="ru-RU" sz="1800" b="1" dirty="0">
                <a:highlight>
                  <a:srgbClr val="00FF00"/>
                </a:highlight>
              </a:rPr>
              <a:t> </a:t>
            </a:r>
            <a:r>
              <a:rPr lang="ru-RU" sz="1800" b="1" dirty="0" err="1">
                <a:highlight>
                  <a:srgbClr val="00FF00"/>
                </a:highlight>
              </a:rPr>
              <a:t>існуючий</a:t>
            </a:r>
            <a:r>
              <a:rPr lang="ru-RU" sz="1800" b="1" dirty="0">
                <a:highlight>
                  <a:srgbClr val="00FF00"/>
                </a:highlight>
              </a:rPr>
              <a:t> оператор в </a:t>
            </a:r>
            <a:r>
              <a:rPr lang="ru-RU" sz="1800" b="1" dirty="0" err="1">
                <a:highlight>
                  <a:srgbClr val="00FF00"/>
                </a:highlight>
              </a:rPr>
              <a:t>мові</a:t>
            </a:r>
            <a:r>
              <a:rPr lang="ru-RU" sz="1800" b="1" dirty="0">
                <a:highlight>
                  <a:srgbClr val="00FF00"/>
                </a:highlight>
              </a:rPr>
              <a:t> C++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перевантажити</a:t>
            </a:r>
            <a:r>
              <a:rPr lang="ru-RU" sz="1800" dirty="0"/>
              <a:t>. </a:t>
            </a:r>
          </a:p>
          <a:p>
            <a:pPr marL="540000" indent="360000">
              <a:lnSpc>
                <a:spcPct val="150000"/>
              </a:lnSpc>
              <a:spcBef>
                <a:spcPts val="0"/>
              </a:spcBef>
              <a:buNone/>
            </a:pPr>
            <a:r>
              <a:rPr lang="ru-RU" sz="1800" dirty="0" err="1"/>
              <a:t>Винятками</a:t>
            </a:r>
            <a:r>
              <a:rPr lang="ru-RU" sz="1800" dirty="0"/>
              <a:t> є:</a:t>
            </a:r>
          </a:p>
          <a:p>
            <a:pPr marL="825750" indent="-285750">
              <a:lnSpc>
                <a:spcPct val="150000"/>
              </a:lnSpc>
              <a:spcBef>
                <a:spcPts val="0"/>
              </a:spcBef>
            </a:pPr>
            <a:r>
              <a:rPr lang="ru-RU" sz="1800" dirty="0"/>
              <a:t>   тернарний оператор (</a:t>
            </a:r>
            <a:r>
              <a:rPr lang="ru-RU" sz="1800" dirty="0">
                <a:solidFill>
                  <a:schemeClr val="accent5">
                    <a:lumMod val="75000"/>
                  </a:schemeClr>
                </a:solidFill>
                <a:latin typeface="Consolas" panose="020B0609020204030204" pitchFamily="49" charset="0"/>
              </a:rPr>
              <a:t>?:</a:t>
            </a:r>
            <a:r>
              <a:rPr lang="ru-RU" sz="1800" dirty="0"/>
              <a:t>);</a:t>
            </a:r>
          </a:p>
          <a:p>
            <a:pPr marL="825750" indent="-285750">
              <a:lnSpc>
                <a:spcPct val="150000"/>
              </a:lnSpc>
              <a:spcBef>
                <a:spcPts val="0"/>
              </a:spcBef>
            </a:pPr>
            <a:r>
              <a:rPr lang="ru-RU" sz="1800" dirty="0"/>
              <a:t>   оператор </a:t>
            </a:r>
            <a:r>
              <a:rPr lang="ru-RU" sz="1800" dirty="0" err="1">
                <a:solidFill>
                  <a:schemeClr val="accent5">
                    <a:lumMod val="75000"/>
                  </a:schemeClr>
                </a:solidFill>
                <a:latin typeface="Consolas" panose="020B0609020204030204" pitchFamily="49" charset="0"/>
              </a:rPr>
              <a:t>sizeof</a:t>
            </a:r>
            <a:r>
              <a:rPr lang="ru-RU" sz="1800" dirty="0"/>
              <a:t>;</a:t>
            </a:r>
          </a:p>
          <a:p>
            <a:pPr marL="825750" indent="-285750">
              <a:lnSpc>
                <a:spcPct val="150000"/>
              </a:lnSpc>
              <a:spcBef>
                <a:spcPts val="0"/>
              </a:spcBef>
            </a:pPr>
            <a:r>
              <a:rPr lang="ru-RU" sz="1800" dirty="0"/>
              <a:t>   оператор </a:t>
            </a:r>
            <a:r>
              <a:rPr lang="ru-RU" sz="1800" dirty="0" err="1"/>
              <a:t>дозволу</a:t>
            </a:r>
            <a:r>
              <a:rPr lang="ru-RU" sz="1800" dirty="0"/>
              <a:t> </a:t>
            </a:r>
            <a:r>
              <a:rPr lang="ru-RU" sz="1800" dirty="0" err="1"/>
              <a:t>області</a:t>
            </a:r>
            <a:r>
              <a:rPr lang="ru-RU" sz="1800" dirty="0"/>
              <a:t> </a:t>
            </a:r>
            <a:r>
              <a:rPr lang="ru-RU" sz="1800" dirty="0" err="1"/>
              <a:t>видимості</a:t>
            </a:r>
            <a:r>
              <a:rPr lang="ru-RU" sz="1800" dirty="0"/>
              <a:t> (</a:t>
            </a:r>
            <a:r>
              <a:rPr lang="ru-RU" sz="1800" dirty="0">
                <a:solidFill>
                  <a:schemeClr val="accent5">
                    <a:lumMod val="75000"/>
                  </a:schemeClr>
                </a:solidFill>
                <a:latin typeface="Consolas" panose="020B0609020204030204" pitchFamily="49" charset="0"/>
              </a:rPr>
              <a:t>::</a:t>
            </a:r>
            <a:r>
              <a:rPr lang="ru-RU" sz="1800" dirty="0"/>
              <a:t>);</a:t>
            </a:r>
          </a:p>
          <a:p>
            <a:pPr marL="825750" indent="-285750">
              <a:lnSpc>
                <a:spcPct val="150000"/>
              </a:lnSpc>
              <a:spcBef>
                <a:spcPts val="0"/>
              </a:spcBef>
            </a:pPr>
            <a:r>
              <a:rPr lang="ru-RU" sz="1800" dirty="0"/>
              <a:t>   оператор </a:t>
            </a:r>
            <a:r>
              <a:rPr lang="ru-RU" sz="1800" dirty="0" err="1"/>
              <a:t>вибору</a:t>
            </a:r>
            <a:r>
              <a:rPr lang="ru-RU" sz="1800" dirty="0"/>
              <a:t> члена (</a:t>
            </a:r>
            <a:r>
              <a:rPr lang="ru-RU" sz="1800" dirty="0">
                <a:solidFill>
                  <a:schemeClr val="accent5">
                    <a:lumMod val="75000"/>
                  </a:schemeClr>
                </a:solidFill>
                <a:latin typeface="Consolas" panose="020B0609020204030204" pitchFamily="49" charset="0"/>
              </a:rPr>
              <a:t>.</a:t>
            </a:r>
            <a:r>
              <a:rPr lang="ru-RU" sz="1800" dirty="0"/>
              <a:t>);</a:t>
            </a:r>
          </a:p>
          <a:p>
            <a:pPr marL="825750" indent="-285750">
              <a:lnSpc>
                <a:spcPct val="150000"/>
              </a:lnSpc>
              <a:spcBef>
                <a:spcPts val="0"/>
              </a:spcBef>
            </a:pPr>
            <a:r>
              <a:rPr lang="ru-RU" sz="1800" dirty="0"/>
              <a:t>   </a:t>
            </a:r>
            <a:r>
              <a:rPr lang="ru-RU" sz="1800" dirty="0" err="1"/>
              <a:t>вказівник</a:t>
            </a:r>
            <a:r>
              <a:rPr lang="ru-RU" sz="1800" dirty="0"/>
              <a:t>, як оператор </a:t>
            </a:r>
            <a:r>
              <a:rPr lang="ru-RU" sz="1800" dirty="0" err="1"/>
              <a:t>вибору</a:t>
            </a:r>
            <a:r>
              <a:rPr lang="ru-RU" sz="1800" dirty="0"/>
              <a:t> члена (</a:t>
            </a:r>
            <a:r>
              <a:rPr lang="ru-RU" sz="1800" dirty="0">
                <a:solidFill>
                  <a:schemeClr val="accent5">
                    <a:lumMod val="75000"/>
                  </a:schemeClr>
                </a:solidFill>
                <a:latin typeface="Consolas" panose="020B0609020204030204" pitchFamily="49" charset="0"/>
              </a:rPr>
              <a:t>.*</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00FF00"/>
                </a:highlight>
              </a:rPr>
              <a:t>По-друге</a:t>
            </a:r>
            <a:r>
              <a:rPr lang="ru-RU" sz="1800" b="1" dirty="0">
                <a:highlight>
                  <a:srgbClr val="00FF00"/>
                </a:highlight>
              </a:rPr>
              <a:t>,</a:t>
            </a:r>
            <a:r>
              <a:rPr lang="ru-RU" sz="1800" dirty="0"/>
              <a:t> </a:t>
            </a:r>
            <a:r>
              <a:rPr lang="ru-RU" sz="1800" b="1" dirty="0" err="1">
                <a:highlight>
                  <a:srgbClr val="00FFFF"/>
                </a:highlight>
              </a:rPr>
              <a:t>ви</a:t>
            </a:r>
            <a:r>
              <a:rPr lang="ru-RU" sz="1800" b="1" dirty="0">
                <a:highlight>
                  <a:srgbClr val="00FFFF"/>
                </a:highlight>
              </a:rPr>
              <a:t> можете </a:t>
            </a:r>
            <a:r>
              <a:rPr lang="ru-RU" sz="1800" b="1" dirty="0" err="1">
                <a:highlight>
                  <a:srgbClr val="00FFFF"/>
                </a:highlight>
              </a:rPr>
              <a:t>перевантажити</a:t>
            </a:r>
            <a:r>
              <a:rPr lang="ru-RU" sz="1800" b="1" dirty="0">
                <a:highlight>
                  <a:srgbClr val="00FFFF"/>
                </a:highlight>
              </a:rPr>
              <a:t> </a:t>
            </a:r>
            <a:r>
              <a:rPr lang="ru-RU" sz="1800" b="1" dirty="0" err="1">
                <a:highlight>
                  <a:srgbClr val="00FFFF"/>
                </a:highlight>
              </a:rPr>
              <a:t>тільки</a:t>
            </a:r>
            <a:r>
              <a:rPr lang="ru-RU" sz="1800" b="1" dirty="0">
                <a:highlight>
                  <a:srgbClr val="00FFFF"/>
                </a:highlight>
              </a:rPr>
              <a:t> </a:t>
            </a:r>
            <a:r>
              <a:rPr lang="ru-RU" sz="1800" b="1" dirty="0" err="1">
                <a:highlight>
                  <a:srgbClr val="00FFFF"/>
                </a:highlight>
              </a:rPr>
              <a:t>існуючі</a:t>
            </a:r>
            <a:r>
              <a:rPr lang="ru-RU" sz="1800" b="1" dirty="0">
                <a:highlight>
                  <a:srgbClr val="00FFFF"/>
                </a:highlight>
              </a:rPr>
              <a:t> </a:t>
            </a:r>
            <a:r>
              <a:rPr lang="ru-RU" sz="1800" b="1" dirty="0" err="1">
                <a:highlight>
                  <a:srgbClr val="00FFFF"/>
                </a:highlight>
              </a:rPr>
              <a:t>оператори</a:t>
            </a:r>
            <a:r>
              <a:rPr lang="ru-RU" sz="1800" dirty="0"/>
              <a:t>. Ви </a:t>
            </a:r>
            <a:r>
              <a:rPr lang="ru-RU" sz="1800" b="1" dirty="0">
                <a:highlight>
                  <a:srgbClr val="FF0000"/>
                </a:highlight>
              </a:rPr>
              <a:t>не можете </a:t>
            </a:r>
            <a:r>
              <a:rPr lang="ru-RU" sz="1800" b="1" dirty="0" err="1">
                <a:highlight>
                  <a:srgbClr val="FF0000"/>
                </a:highlight>
              </a:rPr>
              <a:t>створювати</a:t>
            </a:r>
            <a:r>
              <a:rPr lang="ru-RU" sz="1800" b="1" dirty="0">
                <a:highlight>
                  <a:srgbClr val="FF0000"/>
                </a:highlight>
              </a:rPr>
              <a:t> </a:t>
            </a:r>
            <a:r>
              <a:rPr lang="ru-RU" sz="1800" b="1" dirty="0" err="1">
                <a:highlight>
                  <a:srgbClr val="FF0000"/>
                </a:highlight>
              </a:rPr>
              <a:t>нові</a:t>
            </a:r>
            <a:r>
              <a:rPr lang="ru-RU" sz="1800" b="1" dirty="0">
                <a:highlight>
                  <a:srgbClr val="FF0000"/>
                </a:highlight>
              </a:rPr>
              <a:t> </a:t>
            </a:r>
            <a:r>
              <a:rPr lang="ru-RU" sz="1800" b="1" dirty="0" err="1">
                <a:highlight>
                  <a:srgbClr val="FF0000"/>
                </a:highlight>
              </a:rPr>
              <a:t>або</a:t>
            </a:r>
            <a:r>
              <a:rPr lang="ru-RU" sz="1800" b="1" dirty="0">
                <a:highlight>
                  <a:srgbClr val="FF0000"/>
                </a:highlight>
              </a:rPr>
              <a:t> </a:t>
            </a:r>
            <a:r>
              <a:rPr lang="ru-RU" sz="1800" b="1" dirty="0" err="1">
                <a:highlight>
                  <a:srgbClr val="FF0000"/>
                </a:highlight>
              </a:rPr>
              <a:t>перейменовувати</a:t>
            </a:r>
            <a:r>
              <a:rPr lang="ru-RU" sz="1800" b="1" dirty="0">
                <a:highlight>
                  <a:srgbClr val="FF0000"/>
                </a:highlight>
              </a:rPr>
              <a:t> </a:t>
            </a:r>
            <a:r>
              <a:rPr lang="ru-RU" sz="1800" b="1" dirty="0" err="1">
                <a:highlight>
                  <a:srgbClr val="FF0000"/>
                </a:highlight>
              </a:rPr>
              <a:t>існуючі</a:t>
            </a:r>
            <a:r>
              <a:rPr lang="ru-RU" sz="1800" dirty="0"/>
              <a:t>. </a:t>
            </a:r>
            <a:r>
              <a:rPr lang="ru-RU" sz="1800" dirty="0" err="1"/>
              <a:t>Наприклад</a:t>
            </a:r>
            <a:r>
              <a:rPr lang="ru-RU" sz="1800" dirty="0"/>
              <a:t>, </a:t>
            </a:r>
            <a:r>
              <a:rPr lang="ru-RU" sz="1800" dirty="0" err="1"/>
              <a:t>ви</a:t>
            </a:r>
            <a:r>
              <a:rPr lang="ru-RU" sz="1800" dirty="0"/>
              <a:t> не можете </a:t>
            </a:r>
            <a:r>
              <a:rPr lang="ru-RU" sz="1800" dirty="0" err="1"/>
              <a:t>створити</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виконання</a:t>
            </a:r>
            <a:r>
              <a:rPr lang="ru-RU" sz="1800" dirty="0"/>
              <a:t> </a:t>
            </a:r>
            <a:r>
              <a:rPr lang="ru-RU" sz="1800" dirty="0" err="1"/>
              <a:t>операції</a:t>
            </a:r>
            <a:r>
              <a:rPr lang="ru-RU" sz="1800" dirty="0"/>
              <a:t> </a:t>
            </a:r>
            <a:r>
              <a:rPr lang="ru-RU" sz="1800" dirty="0" err="1"/>
              <a:t>піднесення</a:t>
            </a:r>
            <a:r>
              <a:rPr lang="ru-RU" sz="1800" dirty="0"/>
              <a:t> до </a:t>
            </a:r>
            <a:r>
              <a:rPr lang="ru-RU" sz="1800" dirty="0" err="1"/>
              <a:t>степеня</a:t>
            </a:r>
            <a:r>
              <a:rPr lang="ru-RU" sz="1800" dirty="0"/>
              <a:t>.</a:t>
            </a:r>
            <a:endParaRPr lang="uk-UA" sz="1800" dirty="0"/>
          </a:p>
        </p:txBody>
      </p:sp>
    </p:spTree>
    <p:extLst>
      <p:ext uri="{BB962C8B-B14F-4D97-AF65-F5344CB8AC3E}">
        <p14:creationId xmlns:p14="http://schemas.microsoft.com/office/powerpoint/2010/main" val="248265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Обмеження в перевантаженні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По-третє</a:t>
            </a:r>
            <a:r>
              <a:rPr lang="uk-UA" sz="1800" dirty="0"/>
              <a:t>, </a:t>
            </a:r>
            <a:r>
              <a:rPr lang="uk-UA" sz="1800" b="1" dirty="0">
                <a:highlight>
                  <a:srgbClr val="FFFF00"/>
                </a:highlight>
              </a:rPr>
              <a:t>принаймні один з операндів перевантаженого оператора повинен бути користувацького типу даних</a:t>
            </a:r>
            <a:r>
              <a:rPr lang="uk-UA" sz="1800" dirty="0"/>
              <a:t>. Це означає, що ви не можете перевантажити </a:t>
            </a:r>
            <a:r>
              <a:rPr lang="en-US" sz="1800" dirty="0">
                <a:solidFill>
                  <a:schemeClr val="accent5">
                    <a:lumMod val="75000"/>
                  </a:schemeClr>
                </a:solidFill>
                <a:latin typeface="Consolas" panose="020B0609020204030204" pitchFamily="49" charset="0"/>
              </a:rPr>
              <a:t>operator+()</a:t>
            </a:r>
            <a:r>
              <a:rPr lang="en-US" sz="1800" dirty="0">
                <a:solidFill>
                  <a:schemeClr val="accent5">
                    <a:lumMod val="75000"/>
                  </a:schemeClr>
                </a:solidFill>
              </a:rPr>
              <a:t> </a:t>
            </a:r>
            <a:r>
              <a:rPr lang="uk-UA" sz="1800" dirty="0"/>
              <a:t>для виконання операції додавання значення типу </a:t>
            </a:r>
            <a:r>
              <a:rPr lang="en-US" sz="1800" dirty="0">
                <a:solidFill>
                  <a:schemeClr val="accent5">
                    <a:lumMod val="75000"/>
                  </a:schemeClr>
                </a:solidFill>
                <a:latin typeface="Consolas" panose="020B0609020204030204" pitchFamily="49" charset="0"/>
              </a:rPr>
              <a:t>int</a:t>
            </a:r>
            <a:r>
              <a:rPr lang="en-US" sz="1800" dirty="0"/>
              <a:t> </a:t>
            </a:r>
            <a:r>
              <a:rPr lang="uk-UA" sz="1800" dirty="0"/>
              <a:t>до значення типу </a:t>
            </a:r>
            <a:r>
              <a:rPr lang="en-US" sz="1800" dirty="0">
                <a:solidFill>
                  <a:schemeClr val="accent5">
                    <a:lumMod val="75000"/>
                  </a:schemeClr>
                </a:solidFill>
                <a:latin typeface="Consolas" panose="020B0609020204030204" pitchFamily="49" charset="0"/>
              </a:rPr>
              <a:t>double</a:t>
            </a:r>
            <a:r>
              <a:rPr lang="en-US" sz="1800" dirty="0"/>
              <a:t>. </a:t>
            </a:r>
            <a:r>
              <a:rPr lang="uk-UA" sz="1800" dirty="0"/>
              <a:t>Однак ви можете перевантажити </a:t>
            </a:r>
            <a:r>
              <a:rPr lang="en-US" sz="1800" dirty="0">
                <a:solidFill>
                  <a:schemeClr val="accent5">
                    <a:lumMod val="75000"/>
                  </a:schemeClr>
                </a:solidFill>
                <a:latin typeface="Consolas" panose="020B0609020204030204" pitchFamily="49" charset="0"/>
              </a:rPr>
              <a:t>operator+()</a:t>
            </a:r>
            <a:r>
              <a:rPr lang="en-US" sz="1800" dirty="0"/>
              <a:t> </a:t>
            </a:r>
            <a:r>
              <a:rPr lang="uk-UA" sz="1800" dirty="0"/>
              <a:t>для виконання операції додавання значення типу </a:t>
            </a:r>
            <a:r>
              <a:rPr lang="en-US" sz="1800" dirty="0">
                <a:solidFill>
                  <a:schemeClr val="accent5">
                    <a:lumMod val="75000"/>
                  </a:schemeClr>
                </a:solidFill>
                <a:latin typeface="Consolas" panose="020B0609020204030204" pitchFamily="49" charset="0"/>
              </a:rPr>
              <a:t>int</a:t>
            </a:r>
            <a:r>
              <a:rPr lang="en-US" sz="1800" dirty="0"/>
              <a:t> </a:t>
            </a:r>
            <a:r>
              <a:rPr lang="uk-UA" sz="1800" dirty="0"/>
              <a:t>до об’єкта класу </a:t>
            </a:r>
            <a:r>
              <a:rPr lang="en-US" sz="1800" dirty="0" err="1">
                <a:solidFill>
                  <a:schemeClr val="accent5">
                    <a:lumMod val="75000"/>
                  </a:schemeClr>
                </a:solidFill>
                <a:latin typeface="Consolas" panose="020B0609020204030204" pitchFamily="49" charset="0"/>
              </a:rPr>
              <a:t>Mystring</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По-четверте</a:t>
            </a:r>
            <a:r>
              <a:rPr lang="uk-UA" sz="1800" dirty="0"/>
              <a:t>, </a:t>
            </a:r>
            <a:r>
              <a:rPr lang="uk-UA" sz="1800" b="1" dirty="0">
                <a:highlight>
                  <a:srgbClr val="FFFF00"/>
                </a:highlight>
              </a:rPr>
              <a:t>початкову кількість операндів, підтримуваних оператором, змінити неможливо</a:t>
            </a:r>
            <a:r>
              <a:rPr lang="uk-UA" sz="1800" dirty="0"/>
              <a:t>. Тобто з бінарним оператором використовуються тільки два операнди, з </a:t>
            </a:r>
            <a:r>
              <a:rPr lang="uk-UA" sz="1800" dirty="0" err="1"/>
              <a:t>унарним</a:t>
            </a:r>
            <a:r>
              <a:rPr lang="uk-UA" sz="1800" dirty="0"/>
              <a:t> — тільки один, з </a:t>
            </a:r>
            <a:r>
              <a:rPr lang="uk-UA" sz="1800" dirty="0" err="1"/>
              <a:t>тернарним</a:t>
            </a:r>
            <a:r>
              <a:rPr lang="uk-UA" sz="1800" dirty="0"/>
              <a:t> — тільки три.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Нарешті, </a:t>
            </a:r>
            <a:r>
              <a:rPr lang="uk-UA" sz="1800" b="1" dirty="0">
                <a:highlight>
                  <a:srgbClr val="00FFFF"/>
                </a:highlight>
              </a:rPr>
              <a:t>всі оператори зберігають свої пріоритети і асоціативність за замовчуванням </a:t>
            </a:r>
            <a:r>
              <a:rPr lang="uk-UA" sz="1800" dirty="0"/>
              <a:t>(незалежно від того, для чого вони використовуються), </a:t>
            </a:r>
            <a:r>
              <a:rPr lang="uk-UA" sz="1800" b="1" dirty="0">
                <a:highlight>
                  <a:srgbClr val="FF0000"/>
                </a:highlight>
              </a:rPr>
              <a:t>і це не може бути змінено</a:t>
            </a:r>
            <a:r>
              <a:rPr lang="uk-UA" sz="1800" dirty="0"/>
              <a:t>.</a:t>
            </a:r>
          </a:p>
        </p:txBody>
      </p:sp>
    </p:spTree>
    <p:extLst>
      <p:ext uri="{BB962C8B-B14F-4D97-AF65-F5344CB8AC3E}">
        <p14:creationId xmlns:p14="http://schemas.microsoft.com/office/powerpoint/2010/main" val="3078769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Обмеження в перевантаженні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Деякі</a:t>
            </a:r>
            <a:r>
              <a:rPr lang="ru-RU" sz="1800" dirty="0"/>
              <a:t> </a:t>
            </a:r>
            <a:r>
              <a:rPr lang="ru-RU" sz="1800" dirty="0" err="1"/>
              <a:t>початківці</a:t>
            </a:r>
            <a:r>
              <a:rPr lang="ru-RU" sz="1800" dirty="0"/>
              <a:t> </a:t>
            </a:r>
            <a:r>
              <a:rPr lang="ru-RU" sz="1800" dirty="0" err="1"/>
              <a:t>намагаються</a:t>
            </a:r>
            <a:r>
              <a:rPr lang="ru-RU" sz="1800" dirty="0"/>
              <a:t> </a:t>
            </a:r>
            <a:r>
              <a:rPr lang="ru-RU" sz="1800" dirty="0" err="1"/>
              <a:t>перевантажити</a:t>
            </a:r>
            <a:r>
              <a:rPr lang="ru-RU" sz="1800" dirty="0"/>
              <a:t> </a:t>
            </a:r>
            <a:r>
              <a:rPr lang="ru-RU" sz="1800" b="1" dirty="0" err="1">
                <a:highlight>
                  <a:srgbClr val="FFFF00"/>
                </a:highlight>
              </a:rPr>
              <a:t>побітовий</a:t>
            </a:r>
            <a:r>
              <a:rPr lang="ru-RU" sz="1800" b="1" dirty="0">
                <a:highlight>
                  <a:srgbClr val="FFFF00"/>
                </a:highlight>
              </a:rPr>
              <a:t> оператор XOR</a:t>
            </a:r>
            <a:r>
              <a:rPr lang="ru-RU" sz="1800" dirty="0"/>
              <a:t>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виконання</a:t>
            </a:r>
            <a:r>
              <a:rPr lang="ru-RU" sz="1800" dirty="0"/>
              <a:t> </a:t>
            </a:r>
            <a:r>
              <a:rPr lang="ru-RU" sz="1800" dirty="0" err="1"/>
              <a:t>операції</a:t>
            </a:r>
            <a:r>
              <a:rPr lang="ru-RU" sz="1800" dirty="0"/>
              <a:t> </a:t>
            </a:r>
            <a:r>
              <a:rPr lang="ru-RU" sz="1800" dirty="0" err="1"/>
              <a:t>піднесення</a:t>
            </a:r>
            <a:r>
              <a:rPr lang="ru-RU" sz="1800" dirty="0"/>
              <a:t> до </a:t>
            </a:r>
            <a:r>
              <a:rPr lang="ru-RU" sz="1800" dirty="0" err="1"/>
              <a:t>степеня</a:t>
            </a:r>
            <a:r>
              <a:rPr lang="ru-RU" sz="1800" dirty="0"/>
              <a:t>. </a:t>
            </a:r>
            <a:r>
              <a:rPr lang="ru-RU" sz="1800" dirty="0" err="1"/>
              <a:t>Однак</a:t>
            </a:r>
            <a:r>
              <a:rPr lang="ru-RU" sz="1800" dirty="0"/>
              <a:t> в </a:t>
            </a:r>
            <a:r>
              <a:rPr lang="ru-RU" sz="1800" dirty="0" err="1"/>
              <a:t>мові</a:t>
            </a:r>
            <a:r>
              <a:rPr lang="ru-RU" sz="1800" dirty="0"/>
              <a:t> C++ в оператора </a:t>
            </a:r>
            <a:r>
              <a:rPr lang="ru-RU" sz="1800" dirty="0">
                <a:solidFill>
                  <a:schemeClr val="accent5">
                    <a:lumMod val="75000"/>
                  </a:schemeClr>
                </a:solidFill>
                <a:latin typeface="Consolas" panose="020B0609020204030204" pitchFamily="49" charset="0"/>
              </a:rPr>
              <a:t>^</a:t>
            </a:r>
            <a:r>
              <a:rPr lang="ru-RU" sz="1800" dirty="0"/>
              <a:t> </a:t>
            </a:r>
            <a:r>
              <a:rPr lang="ru-RU" sz="1800" dirty="0" err="1"/>
              <a:t>пріоритет</a:t>
            </a:r>
            <a:r>
              <a:rPr lang="ru-RU" sz="1800" dirty="0"/>
              <a:t> </a:t>
            </a:r>
            <a:r>
              <a:rPr lang="ru-RU" sz="1800" dirty="0" err="1"/>
              <a:t>нижче</a:t>
            </a:r>
            <a:r>
              <a:rPr lang="ru-RU" sz="1800" dirty="0"/>
              <a:t>, </a:t>
            </a:r>
            <a:r>
              <a:rPr lang="ru-RU" sz="1800" dirty="0" err="1"/>
              <a:t>ніж</a:t>
            </a:r>
            <a:r>
              <a:rPr lang="ru-RU" sz="1800" dirty="0"/>
              <a:t> у </a:t>
            </a:r>
            <a:r>
              <a:rPr lang="ru-RU" sz="1800" dirty="0" err="1"/>
              <a:t>базових</a:t>
            </a:r>
            <a:r>
              <a:rPr lang="ru-RU" sz="1800" dirty="0"/>
              <a:t> </a:t>
            </a:r>
            <a:r>
              <a:rPr lang="ru-RU" sz="1800" dirty="0" err="1"/>
              <a:t>арифметичних</a:t>
            </a:r>
            <a:r>
              <a:rPr lang="ru-RU" sz="1800" dirty="0"/>
              <a:t> </a:t>
            </a:r>
            <a:r>
              <a:rPr lang="ru-RU" sz="1800" dirty="0" err="1"/>
              <a:t>операторів</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a:solidFill>
                  <a:schemeClr val="accent5">
                    <a:lumMod val="75000"/>
                  </a:schemeClr>
                </a:solidFill>
                <a:latin typeface="Consolas" panose="020B0609020204030204" pitchFamily="49" charset="0"/>
              </a:rPr>
              <a:t>/</a:t>
            </a:r>
            <a:r>
              <a:rPr lang="ru-RU" sz="1800" dirty="0"/>
              <a:t>), і </a:t>
            </a:r>
            <a:r>
              <a:rPr lang="ru-RU" sz="1800" dirty="0" err="1"/>
              <a:t>це</a:t>
            </a:r>
            <a:r>
              <a:rPr lang="ru-RU" sz="1800" dirty="0"/>
              <a:t> </a:t>
            </a:r>
            <a:r>
              <a:rPr lang="ru-RU" sz="1800" dirty="0" err="1"/>
              <a:t>призведе</a:t>
            </a:r>
            <a:r>
              <a:rPr lang="ru-RU" sz="1800" dirty="0"/>
              <a:t> до </a:t>
            </a:r>
            <a:r>
              <a:rPr lang="ru-RU" sz="1800" dirty="0" err="1"/>
              <a:t>некоректної</a:t>
            </a:r>
            <a:r>
              <a:rPr lang="ru-RU" sz="1800" dirty="0"/>
              <a:t> </a:t>
            </a:r>
            <a:r>
              <a:rPr lang="ru-RU" sz="1800" dirty="0" err="1"/>
              <a:t>обробки</a:t>
            </a:r>
            <a:r>
              <a:rPr lang="ru-RU" sz="1800" dirty="0"/>
              <a:t> </a:t>
            </a:r>
            <a:r>
              <a:rPr lang="ru-RU" sz="1800" dirty="0" err="1"/>
              <a:t>виразів</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В </a:t>
            </a:r>
            <a:r>
              <a:rPr lang="ru-RU" sz="1800" dirty="0" err="1"/>
              <a:t>математиці</a:t>
            </a:r>
            <a:r>
              <a:rPr lang="ru-RU" sz="1800" dirty="0"/>
              <a:t> </a:t>
            </a:r>
            <a:r>
              <a:rPr lang="ru-RU" sz="1800" dirty="0" err="1"/>
              <a:t>операція</a:t>
            </a:r>
            <a:r>
              <a:rPr lang="ru-RU" sz="1800" dirty="0"/>
              <a:t> </a:t>
            </a:r>
            <a:r>
              <a:rPr lang="ru-RU" sz="1800" dirty="0" err="1"/>
              <a:t>піднесення</a:t>
            </a:r>
            <a:r>
              <a:rPr lang="ru-RU" sz="1800" dirty="0"/>
              <a:t> до </a:t>
            </a:r>
            <a:r>
              <a:rPr lang="ru-RU" sz="1800" dirty="0" err="1"/>
              <a:t>степеня</a:t>
            </a:r>
            <a:r>
              <a:rPr lang="ru-RU" sz="1800" dirty="0"/>
              <a:t> </a:t>
            </a:r>
            <a:r>
              <a:rPr lang="ru-RU" sz="1800" dirty="0" err="1"/>
              <a:t>виконується</a:t>
            </a:r>
            <a:r>
              <a:rPr lang="ru-RU" sz="1800" dirty="0"/>
              <a:t> ДО </a:t>
            </a:r>
            <a:r>
              <a:rPr lang="ru-RU" sz="1800" dirty="0" err="1"/>
              <a:t>виконання</a:t>
            </a:r>
            <a:r>
              <a:rPr lang="ru-RU" sz="1800" dirty="0"/>
              <a:t> </a:t>
            </a:r>
            <a:r>
              <a:rPr lang="ru-RU" sz="1800" dirty="0" err="1"/>
              <a:t>базових</a:t>
            </a:r>
            <a:r>
              <a:rPr lang="ru-RU" sz="1800" dirty="0"/>
              <a:t> </a:t>
            </a:r>
            <a:r>
              <a:rPr lang="ru-RU" sz="1800" dirty="0" err="1"/>
              <a:t>арифметичних</a:t>
            </a:r>
            <a:r>
              <a:rPr lang="ru-RU" sz="1800" dirty="0"/>
              <a:t> </a:t>
            </a:r>
            <a:r>
              <a:rPr lang="ru-RU" sz="1800" dirty="0" err="1"/>
              <a:t>операцій</a:t>
            </a:r>
            <a:r>
              <a:rPr lang="ru-RU" sz="1800" dirty="0"/>
              <a:t>, тому </a:t>
            </a:r>
            <a:r>
              <a:rPr lang="ru-RU" sz="1800" dirty="0">
                <a:solidFill>
                  <a:schemeClr val="accent5">
                    <a:lumMod val="75000"/>
                  </a:schemeClr>
                </a:solidFill>
                <a:latin typeface="Consolas" panose="020B0609020204030204" pitchFamily="49" charset="0"/>
              </a:rPr>
              <a:t>2 + 5 ^ 2</a:t>
            </a:r>
            <a:r>
              <a:rPr lang="ru-RU" sz="1800" dirty="0"/>
              <a:t> </a:t>
            </a:r>
            <a:r>
              <a:rPr lang="ru-RU" sz="1800" dirty="0" err="1"/>
              <a:t>обчислюється</a:t>
            </a:r>
            <a:r>
              <a:rPr lang="ru-RU" sz="1800" dirty="0"/>
              <a:t> як </a:t>
            </a:r>
            <a:r>
              <a:rPr lang="ru-RU" sz="1800" dirty="0">
                <a:solidFill>
                  <a:schemeClr val="accent5">
                    <a:lumMod val="75000"/>
                  </a:schemeClr>
                </a:solidFill>
                <a:latin typeface="Consolas" panose="020B0609020204030204" pitchFamily="49" charset="0"/>
              </a:rPr>
              <a:t>2 + (5 ^ 2) =&gt; 2 + 25 =&gt; 27</a:t>
            </a:r>
            <a:r>
              <a:rPr lang="ru-RU" sz="1800" dirty="0"/>
              <a:t>. </a:t>
            </a:r>
            <a:r>
              <a:rPr lang="ru-RU" sz="1800" dirty="0" err="1"/>
              <a:t>Однак</a:t>
            </a:r>
            <a:r>
              <a:rPr lang="ru-RU" sz="1800" dirty="0"/>
              <a:t> в </a:t>
            </a:r>
            <a:r>
              <a:rPr lang="ru-RU" sz="1800" dirty="0" err="1"/>
              <a:t>мові</a:t>
            </a:r>
            <a:r>
              <a:rPr lang="ru-RU" sz="1800" dirty="0"/>
              <a:t> C++ у </a:t>
            </a:r>
            <a:r>
              <a:rPr lang="ru-RU" sz="1800" dirty="0" err="1"/>
              <a:t>базових</a:t>
            </a:r>
            <a:r>
              <a:rPr lang="ru-RU" sz="1800" dirty="0"/>
              <a:t> </a:t>
            </a:r>
            <a:r>
              <a:rPr lang="ru-RU" sz="1800" dirty="0" err="1"/>
              <a:t>арифметичних</a:t>
            </a:r>
            <a:r>
              <a:rPr lang="ru-RU" sz="1800" dirty="0"/>
              <a:t> </a:t>
            </a:r>
            <a:r>
              <a:rPr lang="ru-RU" sz="1800" dirty="0" err="1"/>
              <a:t>операторів</a:t>
            </a:r>
            <a:r>
              <a:rPr lang="ru-RU" sz="1800" dirty="0"/>
              <a:t> </a:t>
            </a:r>
            <a:r>
              <a:rPr lang="ru-RU" sz="1800" dirty="0" err="1"/>
              <a:t>пріоритет</a:t>
            </a:r>
            <a:r>
              <a:rPr lang="ru-RU" sz="1800" dirty="0"/>
              <a:t> </a:t>
            </a:r>
            <a:r>
              <a:rPr lang="ru-RU" sz="1800" dirty="0" err="1"/>
              <a:t>вище</a:t>
            </a:r>
            <a:r>
              <a:rPr lang="ru-RU" sz="1800" dirty="0"/>
              <a:t>, </a:t>
            </a:r>
            <a:r>
              <a:rPr lang="ru-RU" sz="1800" dirty="0" err="1"/>
              <a:t>ніж</a:t>
            </a:r>
            <a:r>
              <a:rPr lang="ru-RU" sz="1800" dirty="0"/>
              <a:t> у оператора </a:t>
            </a:r>
            <a:r>
              <a:rPr lang="ru-RU" sz="1800" dirty="0">
                <a:solidFill>
                  <a:schemeClr val="accent5">
                    <a:lumMod val="75000"/>
                  </a:schemeClr>
                </a:solidFill>
                <a:latin typeface="Consolas" panose="020B0609020204030204" pitchFamily="49" charset="0"/>
              </a:rPr>
              <a:t>^</a:t>
            </a:r>
            <a:r>
              <a:rPr lang="ru-RU" sz="1800" dirty="0"/>
              <a:t>, тому </a:t>
            </a:r>
            <a:r>
              <a:rPr lang="ru-RU" sz="1800" dirty="0">
                <a:solidFill>
                  <a:schemeClr val="accent5">
                    <a:lumMod val="75000"/>
                  </a:schemeClr>
                </a:solidFill>
                <a:latin typeface="Consolas" panose="020B0609020204030204" pitchFamily="49" charset="0"/>
              </a:rPr>
              <a:t>2 + 5 ^ 2 </a:t>
            </a:r>
            <a:r>
              <a:rPr lang="ru-RU" sz="1800" dirty="0" err="1"/>
              <a:t>обчислиться</a:t>
            </a:r>
            <a:r>
              <a:rPr lang="ru-RU" sz="1800" dirty="0"/>
              <a:t> </a:t>
            </a:r>
          </a:p>
          <a:p>
            <a:pPr marL="540000" indent="360000">
              <a:lnSpc>
                <a:spcPct val="150000"/>
              </a:lnSpc>
              <a:spcBef>
                <a:spcPts val="0"/>
              </a:spcBef>
              <a:buNone/>
            </a:pPr>
            <a:r>
              <a:rPr lang="ru-RU" sz="1800" dirty="0"/>
              <a:t>як </a:t>
            </a:r>
            <a:r>
              <a:rPr lang="ru-RU" sz="1800" dirty="0">
                <a:solidFill>
                  <a:schemeClr val="accent5">
                    <a:lumMod val="75000"/>
                  </a:schemeClr>
                </a:solidFill>
                <a:latin typeface="Consolas" panose="020B0609020204030204" pitchFamily="49" charset="0"/>
              </a:rPr>
              <a:t>(2 + 5) ^ 2 =&gt; 7 ^ 2 =&gt; 49</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Вам </a:t>
            </a:r>
            <a:r>
              <a:rPr lang="ru-RU" sz="1800" dirty="0" err="1"/>
              <a:t>потрібно</a:t>
            </a:r>
            <a:r>
              <a:rPr lang="ru-RU" sz="1800" dirty="0"/>
              <a:t> буде явно </a:t>
            </a:r>
            <a:r>
              <a:rPr lang="ru-RU" sz="1800" dirty="0" err="1"/>
              <a:t>помістити</a:t>
            </a:r>
            <a:r>
              <a:rPr lang="ru-RU" sz="1800" dirty="0"/>
              <a:t> в дужки </a:t>
            </a:r>
            <a:r>
              <a:rPr lang="ru-RU" sz="1800" dirty="0" err="1"/>
              <a:t>частину</a:t>
            </a:r>
            <a:r>
              <a:rPr lang="ru-RU" sz="1800" dirty="0"/>
              <a:t> з </a:t>
            </a:r>
            <a:r>
              <a:rPr lang="ru-RU" sz="1800" dirty="0" err="1"/>
              <a:t>піднесенням</a:t>
            </a:r>
            <a:r>
              <a:rPr lang="ru-RU" sz="1800" dirty="0"/>
              <a:t> до </a:t>
            </a:r>
            <a:r>
              <a:rPr lang="ru-RU" sz="1800" dirty="0" err="1"/>
              <a:t>степеня</a:t>
            </a:r>
            <a:r>
              <a:rPr lang="ru-RU" sz="1800" dirty="0"/>
              <a:t> (</a:t>
            </a:r>
            <a:r>
              <a:rPr lang="ru-RU" sz="1800" dirty="0" err="1"/>
              <a:t>наприклад</a:t>
            </a:r>
            <a:r>
              <a:rPr lang="ru-RU" sz="1800" dirty="0"/>
              <a:t>, </a:t>
            </a:r>
            <a:r>
              <a:rPr lang="ru-RU" sz="1800" dirty="0">
                <a:solidFill>
                  <a:schemeClr val="accent5">
                    <a:lumMod val="75000"/>
                  </a:schemeClr>
                </a:solidFill>
                <a:latin typeface="Consolas" panose="020B0609020204030204" pitchFamily="49" charset="0"/>
              </a:rPr>
              <a:t>2 + (5 ^ 2)</a:t>
            </a:r>
            <a:r>
              <a:rPr lang="ru-RU" sz="1800" dirty="0"/>
              <a:t>) </a:t>
            </a:r>
            <a:r>
              <a:rPr lang="ru-RU" sz="1800" dirty="0" err="1"/>
              <a:t>кожен</a:t>
            </a:r>
            <a:r>
              <a:rPr lang="ru-RU" sz="1800" dirty="0"/>
              <a:t> раз, коли </a:t>
            </a:r>
            <a:r>
              <a:rPr lang="ru-RU" sz="1800" dirty="0" err="1"/>
              <a:t>ви</a:t>
            </a:r>
            <a:r>
              <a:rPr lang="ru-RU" sz="1800" dirty="0"/>
              <a:t> </a:t>
            </a:r>
            <a:r>
              <a:rPr lang="ru-RU" sz="1800" dirty="0" err="1"/>
              <a:t>хочете</a:t>
            </a:r>
            <a:r>
              <a:rPr lang="ru-RU" sz="1800" dirty="0"/>
              <a:t>, </a:t>
            </a:r>
            <a:r>
              <a:rPr lang="ru-RU" sz="1800" dirty="0" err="1"/>
              <a:t>щоб</a:t>
            </a:r>
            <a:r>
              <a:rPr lang="ru-RU" sz="1800" dirty="0"/>
              <a:t> вона </a:t>
            </a:r>
            <a:r>
              <a:rPr lang="ru-RU" sz="1800" dirty="0" err="1"/>
              <a:t>виконувалася</a:t>
            </a:r>
            <a:r>
              <a:rPr lang="ru-RU" sz="1800" dirty="0"/>
              <a:t> </a:t>
            </a:r>
            <a:r>
              <a:rPr lang="ru-RU" sz="1800" dirty="0" err="1"/>
              <a:t>першою</a:t>
            </a:r>
            <a:r>
              <a:rPr lang="ru-RU" sz="1800" dirty="0"/>
              <a:t>, </a:t>
            </a:r>
            <a:r>
              <a:rPr lang="ru-RU" sz="1800" dirty="0" err="1"/>
              <a:t>що</a:t>
            </a:r>
            <a:r>
              <a:rPr lang="ru-RU" sz="1800" dirty="0"/>
              <a:t> </a:t>
            </a:r>
            <a:r>
              <a:rPr lang="ru-RU" sz="1800" dirty="0" err="1"/>
              <a:t>дуже</a:t>
            </a:r>
            <a:r>
              <a:rPr lang="ru-RU" sz="1800" dirty="0"/>
              <a:t> легко забути і, таким чином, </a:t>
            </a:r>
            <a:r>
              <a:rPr lang="ru-RU" sz="1800" dirty="0" err="1"/>
              <a:t>наробити</a:t>
            </a:r>
            <a:r>
              <a:rPr lang="ru-RU" sz="1800" dirty="0"/>
              <a:t> </a:t>
            </a:r>
            <a:r>
              <a:rPr lang="ru-RU" sz="1800" dirty="0" err="1"/>
              <a:t>помилок</a:t>
            </a:r>
            <a:r>
              <a:rPr lang="ru-RU" sz="1800" dirty="0"/>
              <a:t>. Тому </a:t>
            </a:r>
            <a:r>
              <a:rPr lang="ru-RU" sz="1800" dirty="0" err="1"/>
              <a:t>проводити</a:t>
            </a:r>
            <a:r>
              <a:rPr lang="ru-RU" sz="1800" dirty="0"/>
              <a:t> </a:t>
            </a:r>
            <a:r>
              <a:rPr lang="ru-RU" sz="1800" dirty="0" err="1"/>
              <a:t>подібні</a:t>
            </a:r>
            <a:r>
              <a:rPr lang="ru-RU" sz="1800" dirty="0"/>
              <a:t> </a:t>
            </a:r>
            <a:r>
              <a:rPr lang="ru-RU" sz="1800" dirty="0" err="1"/>
              <a:t>експерименти</a:t>
            </a:r>
            <a:r>
              <a:rPr lang="ru-RU" sz="1800" dirty="0"/>
              <a:t> не </a:t>
            </a:r>
            <a:r>
              <a:rPr lang="ru-RU" sz="1800" dirty="0" err="1"/>
              <a:t>рекомендується</a:t>
            </a:r>
            <a:r>
              <a:rPr lang="ru-RU" sz="1800" dirty="0"/>
              <a:t>.</a:t>
            </a:r>
            <a:endParaRPr lang="uk-UA" sz="1800" dirty="0"/>
          </a:p>
        </p:txBody>
      </p:sp>
    </p:spTree>
    <p:extLst>
      <p:ext uri="{BB962C8B-B14F-4D97-AF65-F5344CB8AC3E}">
        <p14:creationId xmlns:p14="http://schemas.microsoft.com/office/powerpoint/2010/main" val="4052691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Анонімні об’єкти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Анонімний об’єкт</a:t>
            </a:r>
            <a:r>
              <a:rPr lang="uk-UA" sz="1800" dirty="0"/>
              <a:t> — це значення без імені. Оскільки імені немає, то і способу посилатися на цей об’єкт за межами місця, де він створений — теж немає. Отже, анонімні об’єкти </a:t>
            </a:r>
            <a:r>
              <a:rPr lang="uk-UA" sz="1800" b="1" dirty="0">
                <a:highlight>
                  <a:srgbClr val="FFFF00"/>
                </a:highlight>
              </a:rPr>
              <a:t>мають область видимості виразу</a:t>
            </a:r>
            <a:r>
              <a:rPr lang="uk-UA" sz="1800" dirty="0"/>
              <a:t> і вони створюються, обробляються і знищуються в межах одного виразу.</a:t>
            </a:r>
          </a:p>
          <a:p>
            <a:pPr marL="540000" indent="360000">
              <a:lnSpc>
                <a:spcPct val="150000"/>
              </a:lnSpc>
              <a:spcBef>
                <a:spcPts val="0"/>
              </a:spcBef>
              <a:buNone/>
            </a:pPr>
            <a:r>
              <a:rPr lang="uk-UA" sz="1800" dirty="0"/>
              <a:t>Ось вищенаведена функція </a:t>
            </a:r>
            <a:r>
              <a:rPr lang="en-US" sz="1800" dirty="0">
                <a:solidFill>
                  <a:schemeClr val="accent5">
                    <a:lumMod val="75000"/>
                  </a:schemeClr>
                </a:solidFill>
                <a:latin typeface="Consolas" panose="020B0609020204030204" pitchFamily="49" charset="0"/>
              </a:rPr>
              <a:t>add()</a:t>
            </a:r>
            <a:r>
              <a:rPr lang="en-US" sz="1800" dirty="0"/>
              <a:t>, </a:t>
            </a:r>
            <a:r>
              <a:rPr lang="uk-UA" sz="1800" dirty="0"/>
              <a:t>але вже з використанням анонімного об’єкту:</a:t>
            </a:r>
          </a:p>
        </p:txBody>
      </p:sp>
      <p:pic>
        <p:nvPicPr>
          <p:cNvPr id="5" name="Рисунок 4">
            <a:extLst>
              <a:ext uri="{FF2B5EF4-FFF2-40B4-BE49-F238E27FC236}">
                <a16:creationId xmlns:a16="http://schemas.microsoft.com/office/drawing/2014/main" id="{009A10D9-DF7F-490B-BEE3-AC0661536375}"/>
              </a:ext>
            </a:extLst>
          </p:cNvPr>
          <p:cNvPicPr>
            <a:picLocks noChangeAspect="1"/>
          </p:cNvPicPr>
          <p:nvPr/>
        </p:nvPicPr>
        <p:blipFill>
          <a:blip r:embed="rId2"/>
          <a:stretch>
            <a:fillRect/>
          </a:stretch>
        </p:blipFill>
        <p:spPr>
          <a:xfrm>
            <a:off x="395467" y="2634142"/>
            <a:ext cx="11401063" cy="4223857"/>
          </a:xfrm>
          <a:prstGeom prst="rect">
            <a:avLst/>
          </a:prstGeom>
        </p:spPr>
      </p:pic>
    </p:spTree>
    <p:extLst>
      <p:ext uri="{BB962C8B-B14F-4D97-AF65-F5344CB8AC3E}">
        <p14:creationId xmlns:p14="http://schemas.microsoft.com/office/powerpoint/2010/main" val="2182000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Обмеження в перевантаженні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Правило: При </a:t>
            </a:r>
            <a:r>
              <a:rPr lang="ru-RU" sz="1800" b="1" dirty="0" err="1">
                <a:highlight>
                  <a:srgbClr val="00FF00"/>
                </a:highlight>
              </a:rPr>
              <a:t>перевантаженні</a:t>
            </a:r>
            <a:r>
              <a:rPr lang="ru-RU" sz="1800" b="1" dirty="0">
                <a:highlight>
                  <a:srgbClr val="00FF00"/>
                </a:highlight>
              </a:rPr>
              <a:t> </a:t>
            </a:r>
            <a:r>
              <a:rPr lang="ru-RU" sz="1800" b="1" dirty="0" err="1">
                <a:highlight>
                  <a:srgbClr val="00FF00"/>
                </a:highlight>
              </a:rPr>
              <a:t>операторів</a:t>
            </a:r>
            <a:r>
              <a:rPr lang="ru-RU" sz="1800" b="1" dirty="0">
                <a:highlight>
                  <a:srgbClr val="00FF00"/>
                </a:highlight>
              </a:rPr>
              <a:t> </a:t>
            </a:r>
            <a:r>
              <a:rPr lang="ru-RU" sz="1800" b="1" dirty="0" err="1">
                <a:highlight>
                  <a:srgbClr val="00FF00"/>
                </a:highlight>
              </a:rPr>
              <a:t>намагайтеся</a:t>
            </a:r>
            <a:r>
              <a:rPr lang="ru-RU" sz="1800" b="1" dirty="0">
                <a:highlight>
                  <a:srgbClr val="00FF00"/>
                </a:highlight>
              </a:rPr>
              <a:t> максимально </a:t>
            </a:r>
            <a:r>
              <a:rPr lang="ru-RU" sz="1800" b="1" dirty="0" err="1">
                <a:highlight>
                  <a:srgbClr val="00FF00"/>
                </a:highlight>
              </a:rPr>
              <a:t>наближено</a:t>
            </a:r>
            <a:r>
              <a:rPr lang="ru-RU" sz="1800" b="1" dirty="0">
                <a:highlight>
                  <a:srgbClr val="00FF00"/>
                </a:highlight>
              </a:rPr>
              <a:t> </a:t>
            </a:r>
            <a:r>
              <a:rPr lang="ru-RU" sz="1800" b="1" dirty="0" err="1">
                <a:highlight>
                  <a:srgbClr val="00FF00"/>
                </a:highlight>
              </a:rPr>
              <a:t>зберігати</a:t>
            </a:r>
            <a:r>
              <a:rPr lang="ru-RU" sz="1800" b="1" dirty="0">
                <a:highlight>
                  <a:srgbClr val="00FF00"/>
                </a:highlight>
              </a:rPr>
              <a:t> </a:t>
            </a:r>
            <a:r>
              <a:rPr lang="ru-RU" sz="1800" b="1" dirty="0" err="1">
                <a:highlight>
                  <a:srgbClr val="00FF00"/>
                </a:highlight>
              </a:rPr>
              <a:t>функціонал</a:t>
            </a:r>
            <a:r>
              <a:rPr lang="ru-RU" sz="1800" b="1" dirty="0">
                <a:highlight>
                  <a:srgbClr val="00FF00"/>
                </a:highlight>
              </a:rPr>
              <a:t> </a:t>
            </a:r>
            <a:r>
              <a:rPr lang="ru-RU" sz="1800" b="1" dirty="0" err="1">
                <a:highlight>
                  <a:srgbClr val="00FF00"/>
                </a:highlight>
              </a:rPr>
              <a:t>операторів</a:t>
            </a:r>
            <a:r>
              <a:rPr lang="ru-RU" sz="1800" b="1" dirty="0">
                <a:highlight>
                  <a:srgbClr val="00FF00"/>
                </a:highlight>
              </a:rPr>
              <a:t> з </a:t>
            </a:r>
            <a:r>
              <a:rPr lang="ru-RU" sz="1800" b="1" dirty="0" err="1">
                <a:highlight>
                  <a:srgbClr val="00FF00"/>
                </a:highlight>
              </a:rPr>
              <a:t>їх</a:t>
            </a:r>
            <a:r>
              <a:rPr lang="ru-RU" sz="1800" b="1" dirty="0">
                <a:highlight>
                  <a:srgbClr val="00FF00"/>
                </a:highlight>
              </a:rPr>
              <a:t> </a:t>
            </a:r>
            <a:r>
              <a:rPr lang="ru-RU" sz="1800" b="1" dirty="0" err="1">
                <a:highlight>
                  <a:srgbClr val="00FF00"/>
                </a:highlight>
              </a:rPr>
              <a:t>початковими</a:t>
            </a:r>
            <a:r>
              <a:rPr lang="ru-RU" sz="1800" b="1" dirty="0">
                <a:highlight>
                  <a:srgbClr val="00FF00"/>
                </a:highlight>
              </a:rPr>
              <a:t> </a:t>
            </a:r>
            <a:r>
              <a:rPr lang="ru-RU" sz="1800" b="1" dirty="0" err="1">
                <a:highlight>
                  <a:srgbClr val="00FF00"/>
                </a:highlight>
              </a:rPr>
              <a:t>призначеннями</a:t>
            </a:r>
            <a:r>
              <a:rPr lang="ru-RU" sz="1800" b="1" dirty="0">
                <a:highlight>
                  <a:srgbClr val="00FF00"/>
                </a:highlight>
              </a:rPr>
              <a:t>.</a:t>
            </a:r>
            <a:endParaRPr lang="en-US" sz="1800" b="1" dirty="0">
              <a:highlight>
                <a:srgbClr val="00FF00"/>
              </a:highlight>
            </a:endParaRP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FF"/>
                </a:highlight>
              </a:rPr>
              <a:t>Навіщо використовувати перевантаження операторів? </a:t>
            </a:r>
            <a:r>
              <a:rPr lang="uk-UA" sz="1800" dirty="0"/>
              <a:t>Ви можете перевантажити оператор </a:t>
            </a:r>
            <a:r>
              <a:rPr lang="uk-UA" sz="1800" dirty="0">
                <a:solidFill>
                  <a:schemeClr val="accent5">
                    <a:lumMod val="75000"/>
                  </a:schemeClr>
                </a:solidFill>
                <a:latin typeface="Consolas" panose="020B0609020204030204" pitchFamily="49" charset="0"/>
              </a:rPr>
              <a:t>+</a:t>
            </a:r>
            <a:r>
              <a:rPr lang="uk-UA" sz="1800" dirty="0"/>
              <a:t> для з’єднання об’єктів вашого класу </a:t>
            </a:r>
            <a:r>
              <a:rPr lang="en-US" sz="1800" dirty="0">
                <a:solidFill>
                  <a:schemeClr val="accent5">
                    <a:lumMod val="75000"/>
                  </a:schemeClr>
                </a:solidFill>
                <a:latin typeface="Consolas" panose="020B0609020204030204" pitchFamily="49" charset="0"/>
              </a:rPr>
              <a:t>String</a:t>
            </a:r>
            <a:r>
              <a:rPr lang="en-US" sz="1800" dirty="0"/>
              <a:t> </a:t>
            </a:r>
            <a:r>
              <a:rPr lang="uk-UA" sz="1800" dirty="0"/>
              <a:t>або для виконання операції додавання двох об’єктів вашого класу </a:t>
            </a:r>
            <a:r>
              <a:rPr lang="en-US" sz="1800" dirty="0">
                <a:solidFill>
                  <a:schemeClr val="accent5">
                    <a:lumMod val="75000"/>
                  </a:schemeClr>
                </a:solidFill>
                <a:latin typeface="Consolas" panose="020B0609020204030204" pitchFamily="49" charset="0"/>
              </a:rPr>
              <a:t>Fraction</a:t>
            </a:r>
            <a:r>
              <a:rPr lang="en-US" sz="1800" dirty="0"/>
              <a:t>. </a:t>
            </a:r>
            <a:r>
              <a:rPr lang="uk-UA" sz="1800" dirty="0"/>
              <a:t>Ви можете перевантажити оператор </a:t>
            </a:r>
            <a:r>
              <a:rPr lang="uk-UA" sz="1800" dirty="0">
                <a:solidFill>
                  <a:schemeClr val="accent5">
                    <a:lumMod val="75000"/>
                  </a:schemeClr>
                </a:solidFill>
                <a:latin typeface="Consolas" panose="020B0609020204030204" pitchFamily="49" charset="0"/>
              </a:rPr>
              <a:t>&lt;&lt;</a:t>
            </a:r>
            <a:r>
              <a:rPr lang="uk-UA" sz="1800" dirty="0"/>
              <a:t> для виводу вашого класу на екран (або запису в файл). Ви можете перевантажити оператор рівності (</a:t>
            </a:r>
            <a:r>
              <a:rPr lang="uk-UA" sz="1800" dirty="0">
                <a:solidFill>
                  <a:schemeClr val="accent5">
                    <a:lumMod val="75000"/>
                  </a:schemeClr>
                </a:solidFill>
                <a:latin typeface="Consolas" panose="020B0609020204030204" pitchFamily="49" charset="0"/>
              </a:rPr>
              <a:t>==</a:t>
            </a:r>
            <a:r>
              <a:rPr lang="uk-UA" sz="1800" dirty="0"/>
              <a:t>) для порівняння двох об’єктів класу і </a:t>
            </a:r>
            <a:r>
              <a:rPr lang="uk-UA" sz="1800" dirty="0" err="1"/>
              <a:t>т.д</a:t>
            </a:r>
            <a:r>
              <a:rPr lang="uk-UA" sz="1800" dirty="0"/>
              <a:t>. Подібні застосування роблять перевантаження операторів однією з найкорисніших особливостей мови </a:t>
            </a:r>
            <a:r>
              <a:rPr lang="en-US" sz="1800" dirty="0"/>
              <a:t>C++, </a:t>
            </a:r>
            <a:r>
              <a:rPr lang="uk-UA" sz="1800" dirty="0"/>
              <a:t>так як це спрощує процес роботи з класами і відкриває нові можливості.</a:t>
            </a:r>
          </a:p>
        </p:txBody>
      </p:sp>
    </p:spTree>
    <p:extLst>
      <p:ext uri="{BB962C8B-B14F-4D97-AF65-F5344CB8AC3E}">
        <p14:creationId xmlns:p14="http://schemas.microsoft.com/office/powerpoint/2010/main" val="1635249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Способи</a:t>
            </a:r>
            <a:r>
              <a:rPr lang="ru-RU" sz="3200" b="1" dirty="0"/>
              <a:t> </a:t>
            </a:r>
            <a:r>
              <a:rPr lang="ru-RU" sz="3200" b="1" dirty="0" err="1"/>
              <a:t>перевантаження</a:t>
            </a:r>
            <a:r>
              <a:rPr lang="ru-RU" sz="3200" b="1" dirty="0"/>
              <a:t> </a:t>
            </a:r>
            <a:r>
              <a:rPr lang="ru-RU" sz="3200" b="1" dirty="0" err="1"/>
              <a:t>операторів</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Арифметичні оператори </a:t>
            </a:r>
            <a:r>
              <a:rPr lang="uk-UA" sz="1800" b="1" dirty="0"/>
              <a:t>плюс</a:t>
            </a:r>
            <a:r>
              <a:rPr lang="uk-UA" sz="1800" dirty="0"/>
              <a:t> (</a:t>
            </a:r>
            <a:r>
              <a:rPr lang="uk-UA" sz="1800" dirty="0">
                <a:solidFill>
                  <a:schemeClr val="accent5">
                    <a:lumMod val="75000"/>
                  </a:schemeClr>
                </a:solidFill>
                <a:latin typeface="Consolas" panose="020B0609020204030204" pitchFamily="49" charset="0"/>
              </a:rPr>
              <a:t>+</a:t>
            </a:r>
            <a:r>
              <a:rPr lang="uk-UA" sz="1800" dirty="0"/>
              <a:t>), </a:t>
            </a:r>
            <a:r>
              <a:rPr lang="uk-UA" sz="1800" b="1" dirty="0"/>
              <a:t>мінус</a:t>
            </a:r>
            <a:r>
              <a:rPr lang="uk-UA" sz="1800" dirty="0"/>
              <a:t> (</a:t>
            </a:r>
            <a:r>
              <a:rPr lang="uk-UA" sz="1800" dirty="0">
                <a:solidFill>
                  <a:schemeClr val="accent5">
                    <a:lumMod val="75000"/>
                  </a:schemeClr>
                </a:solidFill>
                <a:latin typeface="Consolas" panose="020B0609020204030204" pitchFamily="49" charset="0"/>
              </a:rPr>
              <a:t>-</a:t>
            </a:r>
            <a:r>
              <a:rPr lang="uk-UA" sz="1800" dirty="0"/>
              <a:t>), </a:t>
            </a:r>
            <a:r>
              <a:rPr lang="uk-UA" sz="1800" b="1" dirty="0"/>
              <a:t>множення</a:t>
            </a:r>
            <a:r>
              <a:rPr lang="uk-UA" sz="1800" dirty="0"/>
              <a:t> (</a:t>
            </a:r>
            <a:r>
              <a:rPr lang="uk-UA" sz="1800" dirty="0">
                <a:solidFill>
                  <a:schemeClr val="accent5">
                    <a:lumMod val="75000"/>
                  </a:schemeClr>
                </a:solidFill>
                <a:latin typeface="Consolas" panose="020B0609020204030204" pitchFamily="49" charset="0"/>
              </a:rPr>
              <a:t>*</a:t>
            </a:r>
            <a:r>
              <a:rPr lang="uk-UA" sz="1800" dirty="0"/>
              <a:t>) і </a:t>
            </a:r>
            <a:r>
              <a:rPr lang="uk-UA" sz="1800" b="1" dirty="0"/>
              <a:t>ділення</a:t>
            </a:r>
            <a:r>
              <a:rPr lang="uk-UA" sz="1800" dirty="0"/>
              <a:t> (</a:t>
            </a:r>
            <a:r>
              <a:rPr lang="uk-UA" sz="1800" dirty="0">
                <a:solidFill>
                  <a:schemeClr val="accent5">
                    <a:lumMod val="75000"/>
                  </a:schemeClr>
                </a:solidFill>
                <a:latin typeface="Consolas" panose="020B0609020204030204" pitchFamily="49" charset="0"/>
              </a:rPr>
              <a:t>/</a:t>
            </a:r>
            <a:r>
              <a:rPr lang="uk-UA" sz="1800" dirty="0"/>
              <a:t>) є одними з найбільш використовуваних операторів у мові </a:t>
            </a:r>
            <a:r>
              <a:rPr lang="en-US" sz="1800" dirty="0"/>
              <a:t>C++. </a:t>
            </a:r>
            <a:r>
              <a:rPr lang="uk-UA" sz="1800" dirty="0"/>
              <a:t>Всі вони є бінарними, тобто працюють тільки з двома операндами.</a:t>
            </a:r>
            <a:endParaRPr lang="en-US"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Є три різних способи перевантаження операторів</a:t>
            </a:r>
            <a:r>
              <a:rPr lang="uk-UA" sz="1800" dirty="0"/>
              <a:t>:</a:t>
            </a:r>
          </a:p>
          <a:p>
            <a:pPr marL="825750" indent="-285750">
              <a:lnSpc>
                <a:spcPct val="150000"/>
              </a:lnSpc>
              <a:spcBef>
                <a:spcPts val="0"/>
              </a:spcBef>
            </a:pPr>
            <a:r>
              <a:rPr lang="uk-UA" sz="1800" dirty="0"/>
              <a:t>   через дружні функції;</a:t>
            </a:r>
          </a:p>
          <a:p>
            <a:pPr marL="825750" indent="-285750">
              <a:lnSpc>
                <a:spcPct val="150000"/>
              </a:lnSpc>
              <a:spcBef>
                <a:spcPts val="0"/>
              </a:spcBef>
            </a:pPr>
            <a:r>
              <a:rPr lang="uk-UA" sz="1800" dirty="0"/>
              <a:t>   через звичайні функції;</a:t>
            </a:r>
          </a:p>
          <a:p>
            <a:pPr marL="825750" indent="-285750">
              <a:lnSpc>
                <a:spcPct val="150000"/>
              </a:lnSpc>
              <a:spcBef>
                <a:spcPts val="0"/>
              </a:spcBef>
            </a:pPr>
            <a:r>
              <a:rPr lang="uk-UA" sz="1800" dirty="0"/>
              <a:t>   через методи класу.</a:t>
            </a:r>
          </a:p>
        </p:txBody>
      </p:sp>
    </p:spTree>
    <p:extLst>
      <p:ext uri="{BB962C8B-B14F-4D97-AF65-F5344CB8AC3E}">
        <p14:creationId xmlns:p14="http://schemas.microsoft.com/office/powerpoint/2010/main" val="3300257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дружні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F8B2282B-8D5B-4C7A-B60A-0E95F330E12A}"/>
              </a:ext>
            </a:extLst>
          </p:cNvPr>
          <p:cNvPicPr>
            <a:picLocks noChangeAspect="1"/>
          </p:cNvPicPr>
          <p:nvPr/>
        </p:nvPicPr>
        <p:blipFill>
          <a:blip r:embed="rId2"/>
          <a:stretch>
            <a:fillRect/>
          </a:stretch>
        </p:blipFill>
        <p:spPr>
          <a:xfrm>
            <a:off x="2696547" y="642582"/>
            <a:ext cx="6798906" cy="6215418"/>
          </a:xfrm>
          <a:prstGeom prst="rect">
            <a:avLst/>
          </a:prstGeom>
        </p:spPr>
      </p:pic>
      <p:pic>
        <p:nvPicPr>
          <p:cNvPr id="7" name="Рисунок 6">
            <a:extLst>
              <a:ext uri="{FF2B5EF4-FFF2-40B4-BE49-F238E27FC236}">
                <a16:creationId xmlns:a16="http://schemas.microsoft.com/office/drawing/2014/main" id="{39A56A91-E760-4F0C-9456-FCF9B66DDAA5}"/>
              </a:ext>
            </a:extLst>
          </p:cNvPr>
          <p:cNvPicPr>
            <a:picLocks noChangeAspect="1"/>
          </p:cNvPicPr>
          <p:nvPr/>
        </p:nvPicPr>
        <p:blipFill>
          <a:blip r:embed="rId3"/>
          <a:stretch>
            <a:fillRect/>
          </a:stretch>
        </p:blipFill>
        <p:spPr>
          <a:xfrm>
            <a:off x="9102771" y="6359379"/>
            <a:ext cx="2505425" cy="466790"/>
          </a:xfrm>
          <a:prstGeom prst="rect">
            <a:avLst/>
          </a:prstGeom>
        </p:spPr>
      </p:pic>
    </p:spTree>
    <p:extLst>
      <p:ext uri="{BB962C8B-B14F-4D97-AF65-F5344CB8AC3E}">
        <p14:creationId xmlns:p14="http://schemas.microsoft.com/office/powerpoint/2010/main" val="3717517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дружні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ми:</a:t>
            </a:r>
          </a:p>
          <a:p>
            <a:pPr marL="882900" indent="-342900">
              <a:lnSpc>
                <a:spcPct val="150000"/>
              </a:lnSpc>
              <a:spcBef>
                <a:spcPts val="0"/>
              </a:spcBef>
              <a:buFont typeface="+mj-lt"/>
              <a:buAutoNum type="arabicPeriod"/>
            </a:pPr>
            <a:r>
              <a:rPr lang="uk-UA" sz="1800" dirty="0"/>
              <a:t>   оголосили дружню функцію </a:t>
            </a:r>
            <a:r>
              <a:rPr lang="en-US" sz="1800" dirty="0">
                <a:solidFill>
                  <a:schemeClr val="accent5">
                    <a:lumMod val="75000"/>
                  </a:schemeClr>
                </a:solidFill>
                <a:latin typeface="Consolas" panose="020B0609020204030204" pitchFamily="49" charset="0"/>
              </a:rPr>
              <a:t>operator+()</a:t>
            </a:r>
            <a:r>
              <a:rPr lang="en-US" sz="1800" dirty="0"/>
              <a:t>;</a:t>
            </a:r>
          </a:p>
          <a:p>
            <a:pPr marL="882900" indent="-342900">
              <a:lnSpc>
                <a:spcPct val="150000"/>
              </a:lnSpc>
              <a:spcBef>
                <a:spcPts val="0"/>
              </a:spcBef>
              <a:buFont typeface="+mj-lt"/>
              <a:buAutoNum type="arabicPeriod"/>
            </a:pPr>
            <a:r>
              <a:rPr lang="en-US" sz="1800" dirty="0"/>
              <a:t>   </a:t>
            </a:r>
            <a:r>
              <a:rPr lang="uk-UA" sz="1800" dirty="0"/>
              <a:t>задали в якості параметрів два операнди, з якими хочемо працювати — два об’єкти класу </a:t>
            </a:r>
            <a:r>
              <a:rPr lang="en-US" sz="1800" dirty="0">
                <a:solidFill>
                  <a:schemeClr val="accent5">
                    <a:lumMod val="75000"/>
                  </a:schemeClr>
                </a:solidFill>
                <a:latin typeface="Consolas" panose="020B0609020204030204" pitchFamily="49" charset="0"/>
              </a:rPr>
              <a:t>Dollars</a:t>
            </a:r>
            <a:r>
              <a:rPr lang="en-US" sz="1800" dirty="0"/>
              <a:t>;</a:t>
            </a:r>
          </a:p>
          <a:p>
            <a:pPr marL="882900" indent="-342900">
              <a:lnSpc>
                <a:spcPct val="150000"/>
              </a:lnSpc>
              <a:spcBef>
                <a:spcPts val="0"/>
              </a:spcBef>
              <a:buFont typeface="+mj-lt"/>
              <a:buAutoNum type="arabicPeriod"/>
            </a:pPr>
            <a:r>
              <a:rPr lang="en-US" sz="1800" dirty="0"/>
              <a:t>   </a:t>
            </a:r>
            <a:r>
              <a:rPr lang="uk-UA" sz="1800" dirty="0"/>
              <a:t>вказали відповідний тип повернення — </a:t>
            </a:r>
            <a:r>
              <a:rPr lang="en-US" sz="1800" dirty="0">
                <a:solidFill>
                  <a:schemeClr val="accent5">
                    <a:lumMod val="75000"/>
                  </a:schemeClr>
                </a:solidFill>
                <a:latin typeface="Consolas" panose="020B0609020204030204" pitchFamily="49" charset="0"/>
              </a:rPr>
              <a:t>Dollars</a:t>
            </a:r>
            <a:r>
              <a:rPr lang="en-US" sz="1800" dirty="0"/>
              <a:t>;</a:t>
            </a:r>
          </a:p>
          <a:p>
            <a:pPr marL="882900" indent="-342900">
              <a:lnSpc>
                <a:spcPct val="150000"/>
              </a:lnSpc>
              <a:spcBef>
                <a:spcPts val="0"/>
              </a:spcBef>
              <a:buFont typeface="+mj-lt"/>
              <a:buAutoNum type="arabicPeriod"/>
            </a:pPr>
            <a:r>
              <a:rPr lang="en-US" sz="1800" dirty="0"/>
              <a:t>   </a:t>
            </a:r>
            <a:r>
              <a:rPr lang="uk-UA" sz="1800" dirty="0"/>
              <a:t>записали реалізацію операції додавання.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Для виконання операції додавання двох об’єктів класу </a:t>
            </a:r>
            <a:r>
              <a:rPr lang="en-US" sz="1800" dirty="0">
                <a:solidFill>
                  <a:schemeClr val="accent5">
                    <a:lumMod val="75000"/>
                  </a:schemeClr>
                </a:solidFill>
                <a:latin typeface="Consolas" panose="020B0609020204030204" pitchFamily="49" charset="0"/>
              </a:rPr>
              <a:t>Dollars</a:t>
            </a:r>
            <a:r>
              <a:rPr lang="en-US" sz="1800" dirty="0"/>
              <a:t> </a:t>
            </a:r>
            <a:r>
              <a:rPr lang="uk-UA" sz="1800" dirty="0"/>
              <a:t>нам потрібно додати до змінної-члену </a:t>
            </a:r>
            <a:r>
              <a:rPr lang="en-US" sz="1800" dirty="0">
                <a:solidFill>
                  <a:schemeClr val="accent5">
                    <a:lumMod val="75000"/>
                  </a:schemeClr>
                </a:solidFill>
                <a:latin typeface="Consolas" panose="020B0609020204030204" pitchFamily="49" charset="0"/>
              </a:rPr>
              <a:t>dollars</a:t>
            </a:r>
            <a:r>
              <a:rPr lang="en-US" sz="1800" dirty="0"/>
              <a:t> </a:t>
            </a:r>
            <a:r>
              <a:rPr lang="uk-UA" sz="1800" dirty="0"/>
              <a:t>першого об’єкта </a:t>
            </a:r>
            <a:r>
              <a:rPr lang="en-US" sz="1800" dirty="0">
                <a:solidFill>
                  <a:schemeClr val="accent5">
                    <a:lumMod val="75000"/>
                  </a:schemeClr>
                </a:solidFill>
                <a:latin typeface="Consolas" panose="020B0609020204030204" pitchFamily="49" charset="0"/>
              </a:rPr>
              <a:t>dollars</a:t>
            </a:r>
            <a:r>
              <a:rPr lang="en-US" sz="1800" dirty="0"/>
              <a:t> </a:t>
            </a:r>
            <a:r>
              <a:rPr lang="uk-UA" sz="1800" dirty="0"/>
              <a:t>другого об’єкта. Оскільки наша перевантажена функція </a:t>
            </a:r>
            <a:r>
              <a:rPr lang="en-US" sz="1800" dirty="0">
                <a:solidFill>
                  <a:schemeClr val="accent5">
                    <a:lumMod val="75000"/>
                  </a:schemeClr>
                </a:solidFill>
                <a:latin typeface="Consolas" panose="020B0609020204030204" pitchFamily="49" charset="0"/>
              </a:rPr>
              <a:t>operator+()</a:t>
            </a:r>
            <a:r>
              <a:rPr lang="en-US" sz="1800" dirty="0">
                <a:solidFill>
                  <a:schemeClr val="accent5">
                    <a:lumMod val="75000"/>
                  </a:schemeClr>
                </a:solidFill>
              </a:rPr>
              <a:t> </a:t>
            </a:r>
            <a:r>
              <a:rPr lang="uk-UA" sz="1800" dirty="0"/>
              <a:t>є дружньою класу </a:t>
            </a:r>
            <a:r>
              <a:rPr lang="en-US" sz="1800" dirty="0">
                <a:solidFill>
                  <a:schemeClr val="accent5">
                    <a:lumMod val="75000"/>
                  </a:schemeClr>
                </a:solidFill>
                <a:latin typeface="Consolas" panose="020B0609020204030204" pitchFamily="49" charset="0"/>
              </a:rPr>
              <a:t>Dollars</a:t>
            </a:r>
            <a:r>
              <a:rPr lang="en-US" sz="1800" dirty="0"/>
              <a:t>, </a:t>
            </a:r>
            <a:r>
              <a:rPr lang="uk-UA" sz="1800" dirty="0"/>
              <a:t>то ми можемо напряму звертатися до закритого члену </a:t>
            </a:r>
            <a:r>
              <a:rPr lang="en-US" sz="1800" dirty="0">
                <a:solidFill>
                  <a:schemeClr val="accent5">
                    <a:lumMod val="75000"/>
                  </a:schemeClr>
                </a:solidFill>
                <a:latin typeface="Consolas" panose="020B0609020204030204" pitchFamily="49" charset="0"/>
              </a:rPr>
              <a:t>dollars</a:t>
            </a:r>
            <a:r>
              <a:rPr lang="en-US" sz="1800" dirty="0"/>
              <a:t>. </a:t>
            </a:r>
            <a:r>
              <a:rPr lang="uk-UA" sz="1800" dirty="0"/>
              <a:t>Крім того, оскільки </a:t>
            </a:r>
            <a:r>
              <a:rPr lang="en-US" sz="1800" dirty="0">
                <a:solidFill>
                  <a:schemeClr val="accent5">
                    <a:lumMod val="75000"/>
                  </a:schemeClr>
                </a:solidFill>
                <a:latin typeface="Consolas" panose="020B0609020204030204" pitchFamily="49" charset="0"/>
              </a:rPr>
              <a:t>dollars</a:t>
            </a:r>
            <a:r>
              <a:rPr lang="en-US" sz="1800" dirty="0"/>
              <a:t> </a:t>
            </a:r>
            <a:r>
              <a:rPr lang="uk-UA" sz="1800" dirty="0"/>
              <a:t>є </a:t>
            </a:r>
            <a:r>
              <a:rPr lang="uk-UA" sz="1800" dirty="0" err="1"/>
              <a:t>цілочисельним</a:t>
            </a:r>
            <a:r>
              <a:rPr lang="uk-UA" sz="1800" dirty="0"/>
              <a:t> значенням, а </a:t>
            </a:r>
            <a:r>
              <a:rPr lang="en-US" sz="1800" dirty="0"/>
              <a:t>C++ </a:t>
            </a:r>
            <a:r>
              <a:rPr lang="uk-UA" sz="1800" dirty="0"/>
              <a:t>знає, як додавати </a:t>
            </a:r>
            <a:r>
              <a:rPr lang="uk-UA" sz="1800" dirty="0" err="1"/>
              <a:t>цілочисельні</a:t>
            </a:r>
            <a:r>
              <a:rPr lang="uk-UA" sz="1800" dirty="0"/>
              <a:t> значення, то компілятор використовуватиме вбудовану версію </a:t>
            </a:r>
            <a:r>
              <a:rPr lang="en-US" sz="1800" dirty="0">
                <a:solidFill>
                  <a:schemeClr val="accent5">
                    <a:lumMod val="75000"/>
                  </a:schemeClr>
                </a:solidFill>
                <a:latin typeface="Consolas" panose="020B0609020204030204" pitchFamily="49" charset="0"/>
              </a:rPr>
              <a:t>operator+()</a:t>
            </a:r>
            <a:r>
              <a:rPr lang="en-US" sz="1800" dirty="0">
                <a:solidFill>
                  <a:schemeClr val="accent5">
                    <a:lumMod val="75000"/>
                  </a:schemeClr>
                </a:solidFill>
              </a:rPr>
              <a:t> </a:t>
            </a:r>
            <a:r>
              <a:rPr lang="uk-UA" sz="1800" dirty="0"/>
              <a:t>для роботи з типом </a:t>
            </a:r>
            <a:r>
              <a:rPr lang="en-US" sz="1800" dirty="0">
                <a:solidFill>
                  <a:schemeClr val="accent5">
                    <a:lumMod val="75000"/>
                  </a:schemeClr>
                </a:solidFill>
                <a:latin typeface="Consolas" panose="020B0609020204030204" pitchFamily="49" charset="0"/>
              </a:rPr>
              <a:t>int</a:t>
            </a:r>
            <a:r>
              <a:rPr lang="en-US" sz="1800" dirty="0"/>
              <a:t>, </a:t>
            </a:r>
            <a:r>
              <a:rPr lang="uk-UA" sz="1800" dirty="0"/>
              <a:t>тому ми можемо просто вказати оператор </a:t>
            </a:r>
            <a:r>
              <a:rPr lang="uk-UA" sz="1800" dirty="0">
                <a:solidFill>
                  <a:schemeClr val="accent5">
                    <a:lumMod val="75000"/>
                  </a:schemeClr>
                </a:solidFill>
                <a:latin typeface="Consolas" panose="020B0609020204030204" pitchFamily="49" charset="0"/>
              </a:rPr>
              <a:t>+</a:t>
            </a:r>
            <a:r>
              <a:rPr lang="uk-UA" sz="1800" dirty="0"/>
              <a:t> в нашій операції додавання двох об’єктів класу </a:t>
            </a:r>
            <a:r>
              <a:rPr lang="en-US" sz="1800" dirty="0">
                <a:solidFill>
                  <a:schemeClr val="accent5">
                    <a:lumMod val="75000"/>
                  </a:schemeClr>
                </a:solidFill>
                <a:latin typeface="Consolas" panose="020B0609020204030204" pitchFamily="49" charset="0"/>
              </a:rPr>
              <a:t>Dollars</a:t>
            </a:r>
            <a:r>
              <a:rPr lang="en-US" sz="1800" dirty="0"/>
              <a:t>.</a:t>
            </a:r>
            <a:endParaRPr lang="uk-UA" sz="1800" dirty="0"/>
          </a:p>
        </p:txBody>
      </p:sp>
    </p:spTree>
    <p:extLst>
      <p:ext uri="{BB962C8B-B14F-4D97-AF65-F5344CB8AC3E}">
        <p14:creationId xmlns:p14="http://schemas.microsoft.com/office/powerpoint/2010/main" val="54113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дружні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C630BFD-5228-40EE-8D3B-561B9EF5B7A5}"/>
              </a:ext>
            </a:extLst>
          </p:cNvPr>
          <p:cNvPicPr>
            <a:picLocks noChangeAspect="1"/>
          </p:cNvPicPr>
          <p:nvPr/>
        </p:nvPicPr>
        <p:blipFill>
          <a:blip r:embed="rId2"/>
          <a:stretch>
            <a:fillRect/>
          </a:stretch>
        </p:blipFill>
        <p:spPr>
          <a:xfrm>
            <a:off x="3297070" y="-1"/>
            <a:ext cx="5597860" cy="6858000"/>
          </a:xfrm>
          <a:prstGeom prst="rect">
            <a:avLst/>
          </a:prstGeom>
        </p:spPr>
      </p:pic>
    </p:spTree>
    <p:extLst>
      <p:ext uri="{BB962C8B-B14F-4D97-AF65-F5344CB8AC3E}">
        <p14:creationId xmlns:p14="http://schemas.microsoft.com/office/powerpoint/2010/main" val="572807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Дружні</a:t>
            </a:r>
            <a:r>
              <a:rPr lang="ru-RU" sz="3600" b="1" dirty="0"/>
              <a:t> </a:t>
            </a:r>
            <a:r>
              <a:rPr lang="ru-RU" sz="3600" b="1" dirty="0" err="1"/>
              <a:t>функції</a:t>
            </a:r>
            <a:r>
              <a:rPr lang="ru-RU" sz="3600" b="1" dirty="0"/>
              <a:t> </a:t>
            </a:r>
            <a:r>
              <a:rPr lang="ru-RU" sz="3600" b="1" dirty="0" err="1"/>
              <a:t>можуть</a:t>
            </a:r>
            <a:r>
              <a:rPr lang="ru-RU" sz="3600" b="1" dirty="0"/>
              <a:t> бути </a:t>
            </a:r>
            <a:r>
              <a:rPr lang="ru-RU" sz="3600" b="1" dirty="0" err="1"/>
              <a:t>визначені</a:t>
            </a:r>
            <a:r>
              <a:rPr lang="ru-RU" sz="3600" b="1" dirty="0"/>
              <a:t> </a:t>
            </a:r>
            <a:r>
              <a:rPr lang="ru-RU" sz="3600" b="1" dirty="0" err="1"/>
              <a:t>всередині</a:t>
            </a:r>
            <a:r>
              <a:rPr lang="ru-RU" sz="3600" b="1" dirty="0"/>
              <a:t> </a:t>
            </a:r>
            <a:r>
              <a:rPr lang="ru-RU" sz="3600" b="1" dirty="0" err="1"/>
              <a:t>класу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Незважаючи</a:t>
            </a:r>
            <a:r>
              <a:rPr lang="ru-RU" sz="1800" dirty="0"/>
              <a:t> на те, </a:t>
            </a:r>
            <a:r>
              <a:rPr lang="ru-RU" sz="1800" dirty="0" err="1"/>
              <a:t>що</a:t>
            </a:r>
            <a:r>
              <a:rPr lang="ru-RU" sz="1800" dirty="0"/>
              <a:t> </a:t>
            </a:r>
            <a:r>
              <a:rPr lang="ru-RU" sz="1800" dirty="0" err="1"/>
              <a:t>наші</a:t>
            </a:r>
            <a:r>
              <a:rPr lang="ru-RU" sz="1800" dirty="0"/>
              <a:t> </a:t>
            </a:r>
            <a:r>
              <a:rPr lang="ru-RU" sz="1800" dirty="0" err="1"/>
              <a:t>дружні</a:t>
            </a:r>
            <a:r>
              <a:rPr lang="ru-RU" sz="1800" dirty="0"/>
              <a:t> </a:t>
            </a:r>
            <a:r>
              <a:rPr lang="ru-RU" sz="1800" dirty="0" err="1"/>
              <a:t>функції</a:t>
            </a:r>
            <a:r>
              <a:rPr lang="ru-RU" sz="1800" dirty="0"/>
              <a:t> не є членами </a:t>
            </a:r>
            <a:r>
              <a:rPr lang="ru-RU" sz="1800" dirty="0" err="1"/>
              <a:t>класу</a:t>
            </a:r>
            <a:r>
              <a:rPr lang="ru-RU" sz="1800" dirty="0"/>
              <a:t>, вони як і </a:t>
            </a:r>
            <a:r>
              <a:rPr lang="ru-RU" sz="1800" dirty="0" err="1"/>
              <a:t>раніше</a:t>
            </a:r>
            <a:r>
              <a:rPr lang="ru-RU" sz="1800" dirty="0"/>
              <a:t> </a:t>
            </a:r>
            <a:r>
              <a:rPr lang="ru-RU" sz="1800" dirty="0" err="1"/>
              <a:t>можуть</a:t>
            </a:r>
            <a:r>
              <a:rPr lang="ru-RU" sz="1800" dirty="0"/>
              <a:t> бути </a:t>
            </a:r>
            <a:r>
              <a:rPr lang="ru-RU" sz="1800" dirty="0" err="1"/>
              <a:t>визначені</a:t>
            </a:r>
            <a:r>
              <a:rPr lang="ru-RU" sz="1800" dirty="0"/>
              <a:t> </a:t>
            </a:r>
            <a:r>
              <a:rPr lang="ru-RU" sz="1800" dirty="0" err="1"/>
              <a:t>всередині</a:t>
            </a:r>
            <a:r>
              <a:rPr lang="ru-RU" sz="1800" dirty="0"/>
              <a:t> </a:t>
            </a:r>
            <a:r>
              <a:rPr lang="ru-RU" sz="1800" dirty="0" err="1"/>
              <a:t>класу</a:t>
            </a:r>
            <a:r>
              <a:rPr lang="ru-RU" sz="1800" dirty="0"/>
              <a:t>, </a:t>
            </a:r>
            <a:r>
              <a:rPr lang="ru-RU" sz="1800" dirty="0" err="1"/>
              <a:t>якщо</a:t>
            </a:r>
            <a:r>
              <a:rPr lang="ru-RU" sz="1800" dirty="0"/>
              <a:t> </a:t>
            </a:r>
            <a:r>
              <a:rPr lang="ru-RU" sz="1800" dirty="0" err="1"/>
              <a:t>це</a:t>
            </a:r>
            <a:r>
              <a:rPr lang="ru-RU" sz="1800" dirty="0"/>
              <a:t> </a:t>
            </a:r>
            <a:r>
              <a:rPr lang="ru-RU" sz="1800" dirty="0" err="1"/>
              <a:t>необхідно</a:t>
            </a:r>
            <a:r>
              <a:rPr lang="ru-RU" sz="1800" dirty="0"/>
              <a:t>:</a:t>
            </a:r>
            <a:endParaRPr lang="uk-UA" sz="1800" dirty="0"/>
          </a:p>
        </p:txBody>
      </p:sp>
      <p:pic>
        <p:nvPicPr>
          <p:cNvPr id="5" name="Рисунок 4">
            <a:extLst>
              <a:ext uri="{FF2B5EF4-FFF2-40B4-BE49-F238E27FC236}">
                <a16:creationId xmlns:a16="http://schemas.microsoft.com/office/drawing/2014/main" id="{AC946438-23ED-4992-85E6-D06EA65A5FC4}"/>
              </a:ext>
            </a:extLst>
          </p:cNvPr>
          <p:cNvPicPr>
            <a:picLocks noChangeAspect="1"/>
          </p:cNvPicPr>
          <p:nvPr/>
        </p:nvPicPr>
        <p:blipFill>
          <a:blip r:embed="rId2"/>
          <a:stretch>
            <a:fillRect/>
          </a:stretch>
        </p:blipFill>
        <p:spPr>
          <a:xfrm>
            <a:off x="409624" y="1682942"/>
            <a:ext cx="6117844" cy="5175058"/>
          </a:xfrm>
          <a:prstGeom prst="rect">
            <a:avLst/>
          </a:prstGeom>
        </p:spPr>
      </p:pic>
      <p:sp>
        <p:nvSpPr>
          <p:cNvPr id="7" name="TextBox 6">
            <a:extLst>
              <a:ext uri="{FF2B5EF4-FFF2-40B4-BE49-F238E27FC236}">
                <a16:creationId xmlns:a16="http://schemas.microsoft.com/office/drawing/2014/main" id="{D40D8AC9-4510-4744-B55E-73C193A22176}"/>
              </a:ext>
            </a:extLst>
          </p:cNvPr>
          <p:cNvSpPr txBox="1"/>
          <p:nvPr/>
        </p:nvSpPr>
        <p:spPr>
          <a:xfrm>
            <a:off x="7674016" y="4270471"/>
            <a:ext cx="4407060" cy="2123082"/>
          </a:xfrm>
          <a:prstGeom prst="rect">
            <a:avLst/>
          </a:prstGeom>
          <a:noFill/>
        </p:spPr>
        <p:txBody>
          <a:bodyPr wrap="square">
            <a:spAutoFit/>
          </a:bodyPr>
          <a:lstStyle/>
          <a:p>
            <a:pPr>
              <a:lnSpc>
                <a:spcPct val="150000"/>
              </a:lnSpc>
            </a:pPr>
            <a:r>
              <a:rPr lang="ru-RU" b="0" i="0" dirty="0">
                <a:solidFill>
                  <a:srgbClr val="000000"/>
                </a:solidFill>
                <a:effectLst/>
                <a:latin typeface="Open Sans" pitchFamily="2" charset="0"/>
              </a:rPr>
              <a:t>Не </a:t>
            </a:r>
            <a:r>
              <a:rPr lang="ru-RU" b="0" i="0" dirty="0" err="1">
                <a:solidFill>
                  <a:srgbClr val="000000"/>
                </a:solidFill>
                <a:effectLst/>
                <a:latin typeface="Open Sans" pitchFamily="2" charset="0"/>
              </a:rPr>
              <a:t>рекомендується</a:t>
            </a:r>
            <a:r>
              <a:rPr lang="ru-RU" b="0" i="0" dirty="0">
                <a:solidFill>
                  <a:srgbClr val="000000"/>
                </a:solidFill>
                <a:effectLst/>
                <a:latin typeface="Open Sans" pitchFamily="2" charset="0"/>
              </a:rPr>
              <a:t> так </a:t>
            </a:r>
            <a:r>
              <a:rPr lang="ru-RU" b="0" i="0" dirty="0" err="1">
                <a:solidFill>
                  <a:srgbClr val="000000"/>
                </a:solidFill>
                <a:effectLst/>
                <a:latin typeface="Open Sans" pitchFamily="2" charset="0"/>
              </a:rPr>
              <a:t>робити</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оскільки</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нетривіальні</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визначення</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функцій</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краще</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записувати</a:t>
            </a:r>
            <a:r>
              <a:rPr lang="ru-RU" b="0" i="0" dirty="0">
                <a:solidFill>
                  <a:srgbClr val="000000"/>
                </a:solidFill>
                <a:effectLst/>
                <a:latin typeface="Open Sans" pitchFamily="2" charset="0"/>
              </a:rPr>
              <a:t> в </a:t>
            </a:r>
            <a:r>
              <a:rPr lang="ru-RU" b="0" i="0" dirty="0" err="1">
                <a:solidFill>
                  <a:srgbClr val="000000"/>
                </a:solidFill>
                <a:effectLst/>
                <a:latin typeface="Open Sans" pitchFamily="2" charset="0"/>
              </a:rPr>
              <a:t>окремому</a:t>
            </a:r>
            <a:r>
              <a:rPr lang="ru-RU" b="0" i="0" dirty="0">
                <a:solidFill>
                  <a:srgbClr val="000000"/>
                </a:solidFill>
                <a:effectLst/>
                <a:latin typeface="Open Sans" pitchFamily="2" charset="0"/>
              </a:rPr>
              <a:t> </a:t>
            </a:r>
            <a:r>
              <a:rPr lang="ru-RU" b="0" i="1" dirty="0">
                <a:solidFill>
                  <a:srgbClr val="000000"/>
                </a:solidFill>
                <a:effectLst/>
                <a:latin typeface="Open Sans" pitchFamily="2" charset="0"/>
              </a:rPr>
              <a:t>.</a:t>
            </a:r>
            <a:r>
              <a:rPr lang="ru-RU" b="0" i="1" dirty="0" err="1">
                <a:solidFill>
                  <a:srgbClr val="000000"/>
                </a:solidFill>
                <a:effectLst/>
                <a:latin typeface="Open Sans" pitchFamily="2" charset="0"/>
              </a:rPr>
              <a:t>cpp</a:t>
            </a:r>
            <a:r>
              <a:rPr lang="ru-RU" b="0" i="0" dirty="0" err="1">
                <a:solidFill>
                  <a:srgbClr val="000000"/>
                </a:solidFill>
                <a:effectLst/>
                <a:latin typeface="Open Sans" pitchFamily="2" charset="0"/>
              </a:rPr>
              <a:t>-файлі</a:t>
            </a:r>
            <a:r>
              <a:rPr lang="ru-RU" b="0" i="0" dirty="0">
                <a:solidFill>
                  <a:srgbClr val="000000"/>
                </a:solidFill>
                <a:effectLst/>
                <a:latin typeface="Open Sans" pitchFamily="2" charset="0"/>
              </a:rPr>
              <a:t> поза </a:t>
            </a:r>
            <a:r>
              <a:rPr lang="ru-RU" b="0" i="0" dirty="0" err="1">
                <a:solidFill>
                  <a:srgbClr val="000000"/>
                </a:solidFill>
                <a:effectLst/>
                <a:latin typeface="Open Sans" pitchFamily="2" charset="0"/>
              </a:rPr>
              <a:t>тілом</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класу</a:t>
            </a:r>
            <a:r>
              <a:rPr lang="ru-RU" b="0" i="0" dirty="0">
                <a:solidFill>
                  <a:srgbClr val="000000"/>
                </a:solidFill>
                <a:effectLst/>
                <a:latin typeface="Open Sans" pitchFamily="2" charset="0"/>
              </a:rPr>
              <a:t>.</a:t>
            </a:r>
            <a:endParaRPr lang="uk-UA" dirty="0"/>
          </a:p>
        </p:txBody>
      </p:sp>
    </p:spTree>
    <p:extLst>
      <p:ext uri="{BB962C8B-B14F-4D97-AF65-F5344CB8AC3E}">
        <p14:creationId xmlns:p14="http://schemas.microsoft.com/office/powerpoint/2010/main" val="3294340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Перевантаження</a:t>
            </a:r>
            <a:r>
              <a:rPr lang="ru-RU" sz="3600" b="1" dirty="0"/>
              <a:t> </a:t>
            </a:r>
            <a:r>
              <a:rPr lang="ru-RU" sz="3600" b="1" dirty="0" err="1"/>
              <a:t>операторів</a:t>
            </a:r>
            <a:r>
              <a:rPr lang="ru-RU" sz="3600" b="1" dirty="0"/>
              <a:t> з операндами </a:t>
            </a:r>
            <a:r>
              <a:rPr lang="ru-RU" sz="3600" b="1" dirty="0" err="1"/>
              <a:t>різних</a:t>
            </a:r>
            <a:r>
              <a:rPr lang="ru-RU" sz="3600" b="1" dirty="0"/>
              <a:t> </a:t>
            </a:r>
            <a:r>
              <a:rPr lang="ru-RU" sz="3600" b="1" dirty="0" err="1"/>
              <a:t>типів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Один оператор може працювати з операндами різних типів</a:t>
            </a:r>
            <a:r>
              <a:rPr lang="uk-UA" sz="1800" dirty="0"/>
              <a:t>. Наприклад, ми можемо додати </a:t>
            </a:r>
            <a:r>
              <a:rPr lang="en-US" sz="1800" dirty="0">
                <a:solidFill>
                  <a:schemeClr val="accent5">
                    <a:lumMod val="75000"/>
                  </a:schemeClr>
                </a:solidFill>
                <a:latin typeface="Consolas" panose="020B0609020204030204" pitchFamily="49" charset="0"/>
              </a:rPr>
              <a:t>Dollars(5)</a:t>
            </a:r>
            <a:r>
              <a:rPr lang="en-US" sz="1800" dirty="0"/>
              <a:t> </a:t>
            </a:r>
            <a:r>
              <a:rPr lang="uk-UA" sz="1800" dirty="0"/>
              <a:t>до числа </a:t>
            </a:r>
            <a:r>
              <a:rPr lang="uk-UA" sz="1800" dirty="0">
                <a:solidFill>
                  <a:schemeClr val="accent5">
                    <a:lumMod val="75000"/>
                  </a:schemeClr>
                </a:solidFill>
                <a:latin typeface="Consolas" panose="020B0609020204030204" pitchFamily="49" charset="0"/>
              </a:rPr>
              <a:t>5</a:t>
            </a:r>
            <a:r>
              <a:rPr lang="uk-UA" sz="1800" dirty="0"/>
              <a:t> для отримання результату </a:t>
            </a:r>
            <a:r>
              <a:rPr lang="en-US" sz="1800" dirty="0">
                <a:solidFill>
                  <a:schemeClr val="accent5">
                    <a:lumMod val="75000"/>
                  </a:schemeClr>
                </a:solidFill>
                <a:latin typeface="Consolas" panose="020B0609020204030204" pitchFamily="49" charset="0"/>
              </a:rPr>
              <a:t>Dollars(10)</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Коли </a:t>
            </a:r>
            <a:r>
              <a:rPr lang="en-US" sz="1800" dirty="0"/>
              <a:t>C++ </a:t>
            </a:r>
            <a:r>
              <a:rPr lang="uk-UA" sz="1800" dirty="0"/>
              <a:t>обробляє вираз </a:t>
            </a:r>
            <a:r>
              <a:rPr lang="en-US" sz="1800" dirty="0">
                <a:solidFill>
                  <a:schemeClr val="accent5">
                    <a:lumMod val="75000"/>
                  </a:schemeClr>
                </a:solidFill>
                <a:latin typeface="Consolas" panose="020B0609020204030204" pitchFamily="49" charset="0"/>
              </a:rPr>
              <a:t>a + b</a:t>
            </a:r>
            <a:r>
              <a:rPr lang="en-US" sz="1800" dirty="0"/>
              <a:t>, </a:t>
            </a:r>
            <a:r>
              <a:rPr lang="uk-UA" sz="1800" dirty="0"/>
              <a:t>то </a:t>
            </a:r>
            <a:r>
              <a:rPr lang="en-US" sz="1800" dirty="0">
                <a:solidFill>
                  <a:schemeClr val="accent5">
                    <a:lumMod val="75000"/>
                  </a:schemeClr>
                </a:solidFill>
                <a:latin typeface="Consolas" panose="020B0609020204030204" pitchFamily="49" charset="0"/>
              </a:rPr>
              <a:t>a</a:t>
            </a:r>
            <a:r>
              <a:rPr lang="en-US" sz="1800" dirty="0"/>
              <a:t> </a:t>
            </a:r>
            <a:r>
              <a:rPr lang="uk-UA" sz="1800" dirty="0"/>
              <a:t>стає першим параметром, а </a:t>
            </a:r>
            <a:r>
              <a:rPr lang="en-US" sz="1800" dirty="0">
                <a:solidFill>
                  <a:schemeClr val="accent5">
                    <a:lumMod val="75000"/>
                  </a:schemeClr>
                </a:solidFill>
                <a:latin typeface="Consolas" panose="020B0609020204030204" pitchFamily="49" charset="0"/>
              </a:rPr>
              <a:t>b</a:t>
            </a:r>
            <a:r>
              <a:rPr lang="en-US" sz="1800" dirty="0"/>
              <a:t> — </a:t>
            </a:r>
            <a:r>
              <a:rPr lang="uk-UA" sz="1800" dirty="0"/>
              <a:t>другим параметром. Коли </a:t>
            </a:r>
            <a:r>
              <a:rPr lang="en-US" sz="1800" dirty="0">
                <a:solidFill>
                  <a:schemeClr val="accent5">
                    <a:lumMod val="75000"/>
                  </a:schemeClr>
                </a:solidFill>
                <a:latin typeface="Consolas" panose="020B0609020204030204" pitchFamily="49" charset="0"/>
              </a:rPr>
              <a:t>a</a:t>
            </a:r>
            <a:r>
              <a:rPr lang="en-US" sz="1800" dirty="0"/>
              <a:t> </a:t>
            </a:r>
            <a:r>
              <a:rPr lang="uk-UA" sz="1800" dirty="0"/>
              <a:t>і </a:t>
            </a:r>
            <a:r>
              <a:rPr lang="en-US" sz="1800" dirty="0">
                <a:solidFill>
                  <a:schemeClr val="accent5">
                    <a:lumMod val="75000"/>
                  </a:schemeClr>
                </a:solidFill>
                <a:latin typeface="Consolas" panose="020B0609020204030204" pitchFamily="49" charset="0"/>
              </a:rPr>
              <a:t>b</a:t>
            </a:r>
            <a:r>
              <a:rPr lang="en-US" sz="1800" dirty="0"/>
              <a:t> </a:t>
            </a:r>
            <a:r>
              <a:rPr lang="uk-UA" sz="1800" dirty="0"/>
              <a:t>одного і того ж типу даних, то не має значення, чи пишете ви </a:t>
            </a:r>
            <a:r>
              <a:rPr lang="en-US" sz="1800" dirty="0">
                <a:solidFill>
                  <a:schemeClr val="accent5">
                    <a:lumMod val="75000"/>
                  </a:schemeClr>
                </a:solidFill>
                <a:latin typeface="Consolas" panose="020B0609020204030204" pitchFamily="49" charset="0"/>
              </a:rPr>
              <a:t>a + b</a:t>
            </a:r>
            <a:r>
              <a:rPr lang="en-US" sz="1800" dirty="0"/>
              <a:t>, </a:t>
            </a:r>
            <a:r>
              <a:rPr lang="uk-UA" sz="1800" dirty="0"/>
              <a:t>чи </a:t>
            </a:r>
            <a:r>
              <a:rPr lang="en-US" sz="1800" dirty="0">
                <a:solidFill>
                  <a:schemeClr val="accent5">
                    <a:lumMod val="75000"/>
                  </a:schemeClr>
                </a:solidFill>
                <a:latin typeface="Consolas" panose="020B0609020204030204" pitchFamily="49" charset="0"/>
              </a:rPr>
              <a:t>b + a </a:t>
            </a:r>
            <a:r>
              <a:rPr lang="en-US" sz="1800" dirty="0"/>
              <a:t>— </a:t>
            </a:r>
            <a:r>
              <a:rPr lang="uk-UA" sz="1800" dirty="0"/>
              <a:t>в будь-якому випадку викликається одна і та ж версія </a:t>
            </a:r>
            <a:r>
              <a:rPr lang="en-US" sz="1800" dirty="0">
                <a:solidFill>
                  <a:schemeClr val="accent5">
                    <a:lumMod val="75000"/>
                  </a:schemeClr>
                </a:solidFill>
                <a:latin typeface="Consolas" panose="020B0609020204030204" pitchFamily="49" charset="0"/>
              </a:rPr>
              <a:t>operator+()</a:t>
            </a:r>
            <a:r>
              <a:rPr lang="en-US" sz="1800" dirty="0"/>
              <a:t>. </a:t>
            </a:r>
            <a:r>
              <a:rPr lang="uk-UA" sz="1800" dirty="0"/>
              <a:t>Однак, якщо операнди різних типів, то </a:t>
            </a:r>
            <a:r>
              <a:rPr lang="en-US" sz="1800" dirty="0">
                <a:solidFill>
                  <a:schemeClr val="accent5">
                    <a:lumMod val="75000"/>
                  </a:schemeClr>
                </a:solidFill>
                <a:latin typeface="Consolas" panose="020B0609020204030204" pitchFamily="49" charset="0"/>
              </a:rPr>
              <a:t>a + b </a:t>
            </a:r>
            <a:r>
              <a:rPr lang="en-US" sz="1800" dirty="0"/>
              <a:t>— </a:t>
            </a:r>
            <a:r>
              <a:rPr lang="uk-UA" sz="1800" dirty="0"/>
              <a:t>це вже не те ж саме, що </a:t>
            </a:r>
            <a:r>
              <a:rPr lang="en-US" sz="1800" dirty="0">
                <a:solidFill>
                  <a:schemeClr val="accent5">
                    <a:lumMod val="75000"/>
                  </a:schemeClr>
                </a:solidFill>
                <a:latin typeface="Consolas" panose="020B0609020204030204" pitchFamily="49" charset="0"/>
              </a:rPr>
              <a:t>b + a</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Наприклад, </a:t>
            </a:r>
            <a:r>
              <a:rPr lang="en-US" sz="1800" dirty="0">
                <a:solidFill>
                  <a:schemeClr val="accent5">
                    <a:lumMod val="75000"/>
                  </a:schemeClr>
                </a:solidFill>
                <a:latin typeface="Consolas" panose="020B0609020204030204" pitchFamily="49" charset="0"/>
              </a:rPr>
              <a:t>Dollars(5) + 5 </a:t>
            </a:r>
            <a:r>
              <a:rPr lang="uk-UA" sz="1800" dirty="0"/>
              <a:t>призведе до виклику </a:t>
            </a:r>
            <a:r>
              <a:rPr lang="en-US" sz="1800" dirty="0">
                <a:solidFill>
                  <a:schemeClr val="accent5">
                    <a:lumMod val="75000"/>
                  </a:schemeClr>
                </a:solidFill>
                <a:latin typeface="Consolas" panose="020B0609020204030204" pitchFamily="49" charset="0"/>
              </a:rPr>
              <a:t>operator+(Dollars, int)</a:t>
            </a:r>
            <a:r>
              <a:rPr lang="en-US" sz="1800" dirty="0"/>
              <a:t>, </a:t>
            </a:r>
            <a:r>
              <a:rPr lang="uk-UA" sz="1800" dirty="0"/>
              <a:t>а </a:t>
            </a:r>
            <a:r>
              <a:rPr lang="uk-UA" sz="1800" dirty="0">
                <a:solidFill>
                  <a:schemeClr val="accent5">
                    <a:lumMod val="75000"/>
                  </a:schemeClr>
                </a:solidFill>
                <a:latin typeface="Consolas" panose="020B0609020204030204" pitchFamily="49" charset="0"/>
              </a:rPr>
              <a:t>5 + </a:t>
            </a:r>
            <a:r>
              <a:rPr lang="en-US" sz="1800" dirty="0">
                <a:solidFill>
                  <a:schemeClr val="accent5">
                    <a:lumMod val="75000"/>
                  </a:schemeClr>
                </a:solidFill>
                <a:latin typeface="Consolas" panose="020B0609020204030204" pitchFamily="49" charset="0"/>
              </a:rPr>
              <a:t>Dollars(5)</a:t>
            </a:r>
            <a:r>
              <a:rPr lang="en-US" sz="1800" dirty="0"/>
              <a:t> </a:t>
            </a:r>
            <a:r>
              <a:rPr lang="uk-UA" sz="1800" dirty="0"/>
              <a:t>призведе до виклику </a:t>
            </a:r>
            <a:r>
              <a:rPr lang="en-US" sz="1800" dirty="0">
                <a:solidFill>
                  <a:schemeClr val="accent5">
                    <a:lumMod val="75000"/>
                  </a:schemeClr>
                </a:solidFill>
                <a:latin typeface="Consolas" panose="020B0609020204030204" pitchFamily="49" charset="0"/>
              </a:rPr>
              <a:t>operator+(int, Dollars)</a:t>
            </a:r>
            <a:r>
              <a:rPr lang="en-US" sz="1800" dirty="0"/>
              <a:t>. </a:t>
            </a:r>
            <a:r>
              <a:rPr lang="uk-UA" sz="1800" b="1" dirty="0">
                <a:highlight>
                  <a:srgbClr val="00FF00"/>
                </a:highlight>
              </a:rPr>
              <a:t>Отже, всякий раз, при перевантаженні бінарних операторів для роботи з операндами різних типів, потрібно писати дві функції — по одній на кожен випадок</a:t>
            </a:r>
            <a:r>
              <a:rPr lang="uk-UA" sz="1800" dirty="0"/>
              <a:t>. Наприклад:</a:t>
            </a:r>
          </a:p>
        </p:txBody>
      </p:sp>
    </p:spTree>
    <p:extLst>
      <p:ext uri="{BB962C8B-B14F-4D97-AF65-F5344CB8AC3E}">
        <p14:creationId xmlns:p14="http://schemas.microsoft.com/office/powerpoint/2010/main" val="1311623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6721927" cy="6000307"/>
          </a:xfrm>
        </p:spPr>
        <p:txBody>
          <a:bodyPr>
            <a:normAutofit/>
          </a:bodyPr>
          <a:lstStyle/>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a:t>
            </a:r>
            <a:r>
              <a:rPr lang="ru-RU" sz="1800" dirty="0" err="1"/>
              <a:t>обидві</a:t>
            </a:r>
            <a:r>
              <a:rPr lang="ru-RU" sz="1800" dirty="0"/>
              <a:t> </a:t>
            </a:r>
            <a:r>
              <a:rPr lang="ru-RU" sz="1800" dirty="0" err="1"/>
              <a:t>перевантажені</a:t>
            </a:r>
            <a:r>
              <a:rPr lang="ru-RU" sz="1800" dirty="0"/>
              <a:t> </a:t>
            </a:r>
            <a:r>
              <a:rPr lang="ru-RU" sz="1800" dirty="0" err="1"/>
              <a:t>функції</a:t>
            </a:r>
            <a:r>
              <a:rPr lang="ru-RU" sz="1800" dirty="0"/>
              <a:t> </a:t>
            </a:r>
            <a:r>
              <a:rPr lang="ru-RU" sz="1800" dirty="0" err="1"/>
              <a:t>мають</a:t>
            </a:r>
            <a:r>
              <a:rPr lang="ru-RU" sz="1800" dirty="0"/>
              <a:t> одну і ту ж </a:t>
            </a:r>
            <a:r>
              <a:rPr lang="ru-RU" sz="1800" dirty="0" err="1"/>
              <a:t>реалізацію</a:t>
            </a:r>
            <a:r>
              <a:rPr lang="ru-RU" sz="1800" dirty="0"/>
              <a:t> — </a:t>
            </a:r>
            <a:r>
              <a:rPr lang="ru-RU" sz="1800" dirty="0" err="1"/>
              <a:t>це</a:t>
            </a:r>
            <a:r>
              <a:rPr lang="ru-RU" sz="1800" dirty="0"/>
              <a:t> тому, </a:t>
            </a:r>
            <a:r>
              <a:rPr lang="ru-RU" sz="1800" dirty="0" err="1"/>
              <a:t>що</a:t>
            </a:r>
            <a:r>
              <a:rPr lang="ru-RU" sz="1800" dirty="0"/>
              <a:t> вони </a:t>
            </a:r>
            <a:r>
              <a:rPr lang="ru-RU" sz="1800" dirty="0" err="1"/>
              <a:t>виконують</a:t>
            </a:r>
            <a:r>
              <a:rPr lang="ru-RU" sz="1800" dirty="0"/>
              <a:t> </a:t>
            </a:r>
            <a:r>
              <a:rPr lang="ru-RU" sz="1800" dirty="0" err="1"/>
              <a:t>одне</a:t>
            </a:r>
            <a:r>
              <a:rPr lang="ru-RU" sz="1800" dirty="0"/>
              <a:t> і те ж, але просто </a:t>
            </a:r>
            <a:r>
              <a:rPr lang="ru-RU" sz="1800" dirty="0" err="1"/>
              <a:t>приймають</a:t>
            </a:r>
            <a:r>
              <a:rPr lang="ru-RU" sz="1800" dirty="0"/>
              <a:t> </a:t>
            </a:r>
            <a:r>
              <a:rPr lang="ru-RU" sz="1800" dirty="0" err="1"/>
              <a:t>параметри</a:t>
            </a:r>
            <a:r>
              <a:rPr lang="ru-RU" sz="1800" dirty="0"/>
              <a:t> в </a:t>
            </a:r>
            <a:r>
              <a:rPr lang="ru-RU" sz="1800" dirty="0" err="1"/>
              <a:t>різному</a:t>
            </a:r>
            <a:r>
              <a:rPr lang="ru-RU" sz="1800" dirty="0"/>
              <a:t> порядку.</a:t>
            </a:r>
            <a:endParaRPr lang="uk-UA" sz="1800" dirty="0"/>
          </a:p>
        </p:txBody>
      </p:sp>
      <p:pic>
        <p:nvPicPr>
          <p:cNvPr id="5" name="Рисунок 4">
            <a:extLst>
              <a:ext uri="{FF2B5EF4-FFF2-40B4-BE49-F238E27FC236}">
                <a16:creationId xmlns:a16="http://schemas.microsoft.com/office/drawing/2014/main" id="{4E0EA5CE-91E9-48B7-87CC-62313AB918AC}"/>
              </a:ext>
            </a:extLst>
          </p:cNvPr>
          <p:cNvPicPr>
            <a:picLocks noChangeAspect="1"/>
          </p:cNvPicPr>
          <p:nvPr/>
        </p:nvPicPr>
        <p:blipFill>
          <a:blip r:embed="rId2"/>
          <a:stretch>
            <a:fillRect/>
          </a:stretch>
        </p:blipFill>
        <p:spPr>
          <a:xfrm>
            <a:off x="6721928" y="0"/>
            <a:ext cx="5470071" cy="6858000"/>
          </a:xfrm>
          <a:prstGeom prst="rect">
            <a:avLst/>
          </a:prstGeom>
        </p:spPr>
      </p:pic>
    </p:spTree>
    <p:extLst>
      <p:ext uri="{BB962C8B-B14F-4D97-AF65-F5344CB8AC3E}">
        <p14:creationId xmlns:p14="http://schemas.microsoft.com/office/powerpoint/2010/main" val="1996527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8654980" cy="6000307"/>
          </a:xfrm>
        </p:spPr>
        <p:txBody>
          <a:bodyPr>
            <a:normAutofit/>
          </a:bodyPr>
          <a:lstStyle/>
          <a:p>
            <a:pPr marL="540000" indent="360000">
              <a:lnSpc>
                <a:spcPct val="150000"/>
              </a:lnSpc>
              <a:spcBef>
                <a:spcPts val="0"/>
              </a:spcBef>
              <a:buNone/>
            </a:pPr>
            <a:r>
              <a:rPr lang="uk-UA" sz="1800" dirty="0"/>
              <a:t>Клас </a:t>
            </a:r>
            <a:r>
              <a:rPr lang="en-US" sz="1800" dirty="0">
                <a:solidFill>
                  <a:schemeClr val="accent5">
                    <a:lumMod val="75000"/>
                  </a:schemeClr>
                </a:solidFill>
                <a:latin typeface="Consolas" panose="020B0609020204030204" pitchFamily="49" charset="0"/>
              </a:rPr>
              <a:t>Values</a:t>
            </a:r>
            <a:r>
              <a:rPr lang="en-US" sz="1800" dirty="0"/>
              <a:t> </a:t>
            </a:r>
            <a:r>
              <a:rPr lang="uk-UA" sz="1800" dirty="0"/>
              <a:t>відстежує </a:t>
            </a:r>
            <a:r>
              <a:rPr lang="uk-UA" sz="1800" b="1" dirty="0"/>
              <a:t>мінімальне</a:t>
            </a:r>
            <a:r>
              <a:rPr lang="uk-UA" sz="1800" dirty="0"/>
              <a:t> і </a:t>
            </a:r>
            <a:r>
              <a:rPr lang="uk-UA" sz="1800" b="1" dirty="0"/>
              <a:t>максимальне значення</a:t>
            </a:r>
            <a:r>
              <a:rPr lang="uk-UA" sz="1800" dirty="0"/>
              <a:t>. Ми перевантажили оператор плюс (</a:t>
            </a:r>
            <a:r>
              <a:rPr lang="uk-UA" sz="1800" dirty="0">
                <a:solidFill>
                  <a:schemeClr val="accent5">
                    <a:lumMod val="75000"/>
                  </a:schemeClr>
                </a:solidFill>
                <a:latin typeface="Consolas" panose="020B0609020204030204" pitchFamily="49" charset="0"/>
              </a:rPr>
              <a:t>+</a:t>
            </a:r>
            <a:r>
              <a:rPr lang="uk-UA" sz="1800" dirty="0"/>
              <a:t>) 3 рази для виконання операції порівняння двох об’єктів класу </a:t>
            </a:r>
            <a:r>
              <a:rPr lang="en-US" sz="1800" dirty="0">
                <a:solidFill>
                  <a:schemeClr val="accent5">
                    <a:lumMod val="75000"/>
                  </a:schemeClr>
                </a:solidFill>
                <a:latin typeface="Consolas" panose="020B0609020204030204" pitchFamily="49" charset="0"/>
              </a:rPr>
              <a:t>Values</a:t>
            </a:r>
            <a:r>
              <a:rPr lang="en-US" sz="1800" dirty="0"/>
              <a:t> </a:t>
            </a:r>
            <a:r>
              <a:rPr lang="uk-UA" sz="1800" dirty="0"/>
              <a:t>і операції додавання </a:t>
            </a:r>
            <a:r>
              <a:rPr lang="uk-UA" sz="1800" dirty="0" err="1"/>
              <a:t>цілочисельного</a:t>
            </a:r>
            <a:r>
              <a:rPr lang="uk-UA" sz="1800" dirty="0"/>
              <a:t> значення до об’єкту класу </a:t>
            </a:r>
            <a:r>
              <a:rPr lang="en-US" sz="1800" dirty="0">
                <a:solidFill>
                  <a:schemeClr val="accent5">
                    <a:lumMod val="75000"/>
                  </a:schemeClr>
                </a:solidFill>
                <a:latin typeface="Consolas" panose="020B0609020204030204" pitchFamily="49" charset="0"/>
              </a:rPr>
              <a:t>Values</a:t>
            </a:r>
            <a:r>
              <a:rPr lang="en-US" sz="1800" dirty="0"/>
              <a:t>.</a:t>
            </a:r>
            <a:endParaRPr lang="uk-UA" sz="1800" dirty="0"/>
          </a:p>
        </p:txBody>
      </p:sp>
      <p:pic>
        <p:nvPicPr>
          <p:cNvPr id="5" name="Рисунок 4">
            <a:extLst>
              <a:ext uri="{FF2B5EF4-FFF2-40B4-BE49-F238E27FC236}">
                <a16:creationId xmlns:a16="http://schemas.microsoft.com/office/drawing/2014/main" id="{B4C7D88E-6EF5-4C85-BFCD-AE7509D0C7A6}"/>
              </a:ext>
            </a:extLst>
          </p:cNvPr>
          <p:cNvPicPr>
            <a:picLocks noChangeAspect="1"/>
          </p:cNvPicPr>
          <p:nvPr/>
        </p:nvPicPr>
        <p:blipFill>
          <a:blip r:embed="rId2"/>
          <a:stretch>
            <a:fillRect/>
          </a:stretch>
        </p:blipFill>
        <p:spPr>
          <a:xfrm>
            <a:off x="8654980" y="-1"/>
            <a:ext cx="3537020" cy="6858000"/>
          </a:xfrm>
          <a:prstGeom prst="rect">
            <a:avLst/>
          </a:prstGeom>
        </p:spPr>
      </p:pic>
      <p:pic>
        <p:nvPicPr>
          <p:cNvPr id="7" name="Рисунок 6">
            <a:extLst>
              <a:ext uri="{FF2B5EF4-FFF2-40B4-BE49-F238E27FC236}">
                <a16:creationId xmlns:a16="http://schemas.microsoft.com/office/drawing/2014/main" id="{E0E3DB09-84BD-4D0A-991E-A31697A9C58A}"/>
              </a:ext>
            </a:extLst>
          </p:cNvPr>
          <p:cNvPicPr>
            <a:picLocks noChangeAspect="1"/>
          </p:cNvPicPr>
          <p:nvPr/>
        </p:nvPicPr>
        <p:blipFill>
          <a:blip r:embed="rId3"/>
          <a:stretch>
            <a:fillRect/>
          </a:stretch>
        </p:blipFill>
        <p:spPr>
          <a:xfrm>
            <a:off x="3279594" y="2533800"/>
            <a:ext cx="2095792" cy="447737"/>
          </a:xfrm>
          <a:prstGeom prst="rect">
            <a:avLst/>
          </a:prstGeom>
        </p:spPr>
      </p:pic>
    </p:spTree>
    <p:extLst>
      <p:ext uri="{BB962C8B-B14F-4D97-AF65-F5344CB8AC3E}">
        <p14:creationId xmlns:p14="http://schemas.microsoft.com/office/powerpoint/2010/main" val="3710829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отримали мінімальне і максимальне значення з усіх, які вказали в </a:t>
            </a:r>
            <a:r>
              <a:rPr lang="en-US" sz="1800" dirty="0" err="1">
                <a:solidFill>
                  <a:schemeClr val="accent5">
                    <a:lumMod val="75000"/>
                  </a:schemeClr>
                </a:solidFill>
                <a:latin typeface="Consolas" panose="020B0609020204030204" pitchFamily="49" charset="0"/>
              </a:rPr>
              <a:t>vFinal</a:t>
            </a:r>
            <a:r>
              <a:rPr lang="en-US" sz="1800" dirty="0"/>
              <a:t>. </a:t>
            </a:r>
            <a:r>
              <a:rPr lang="uk-UA" sz="1800" dirty="0"/>
              <a:t>Розглянемо детально, як обробляється рядок </a:t>
            </a:r>
            <a:r>
              <a:rPr lang="en-US" sz="1800" dirty="0">
                <a:solidFill>
                  <a:schemeClr val="accent5">
                    <a:lumMod val="75000"/>
                  </a:schemeClr>
                </a:solidFill>
                <a:latin typeface="Consolas" panose="020B0609020204030204" pitchFamily="49" charset="0"/>
              </a:rPr>
              <a:t>Values</a:t>
            </a:r>
            <a:r>
              <a:rPr lang="en-US" sz="1800" dirty="0">
                <a:latin typeface="Consolas" panose="020B0609020204030204" pitchFamily="49" charset="0"/>
              </a:rPr>
              <a:t> </a:t>
            </a:r>
            <a:r>
              <a:rPr lang="en-US" sz="1800" dirty="0" err="1">
                <a:solidFill>
                  <a:schemeClr val="accent5">
                    <a:lumMod val="75000"/>
                  </a:schemeClr>
                </a:solidFill>
                <a:latin typeface="Consolas" panose="020B0609020204030204" pitchFamily="49" charset="0"/>
              </a:rPr>
              <a:t>vFinal</a:t>
            </a:r>
            <a:r>
              <a:rPr lang="en-US" sz="1800" dirty="0">
                <a:solidFill>
                  <a:schemeClr val="accent5">
                    <a:lumMod val="75000"/>
                  </a:schemeClr>
                </a:solidFill>
                <a:latin typeface="Consolas" panose="020B0609020204030204" pitchFamily="49" charset="0"/>
              </a:rPr>
              <a:t> = v1 + v2 + 6 + 9 + v3 + 17;</a:t>
            </a:r>
            <a:r>
              <a:rPr lang="en-US" sz="1800" dirty="0"/>
              <a:t>:</a:t>
            </a:r>
          </a:p>
          <a:p>
            <a:pPr marL="825750" indent="-285750">
              <a:lnSpc>
                <a:spcPct val="150000"/>
              </a:lnSpc>
              <a:spcBef>
                <a:spcPts val="0"/>
              </a:spcBef>
            </a:pPr>
            <a:r>
              <a:rPr lang="en-US" sz="1800" dirty="0"/>
              <a:t>   </a:t>
            </a:r>
            <a:r>
              <a:rPr lang="uk-UA" sz="1800" dirty="0"/>
              <a:t>Пріоритет оператора </a:t>
            </a:r>
            <a:r>
              <a:rPr lang="uk-UA" sz="1800" dirty="0">
                <a:solidFill>
                  <a:schemeClr val="accent5">
                    <a:lumMod val="75000"/>
                  </a:schemeClr>
                </a:solidFill>
                <a:latin typeface="Consolas" panose="020B0609020204030204" pitchFamily="49" charset="0"/>
              </a:rPr>
              <a:t>+</a:t>
            </a:r>
            <a:r>
              <a:rPr lang="uk-UA" sz="1800" dirty="0"/>
              <a:t> вище пріоритету оператора </a:t>
            </a:r>
            <a:r>
              <a:rPr lang="uk-UA" sz="1800" dirty="0">
                <a:solidFill>
                  <a:schemeClr val="accent5">
                    <a:lumMod val="75000"/>
                  </a:schemeClr>
                </a:solidFill>
                <a:latin typeface="Consolas" panose="020B0609020204030204" pitchFamily="49" charset="0"/>
              </a:rPr>
              <a:t>=</a:t>
            </a:r>
            <a:r>
              <a:rPr lang="uk-UA" sz="1800" dirty="0"/>
              <a:t>, а асоціативність оператора </a:t>
            </a:r>
            <a:r>
              <a:rPr lang="uk-UA" sz="1800" dirty="0">
                <a:solidFill>
                  <a:schemeClr val="accent5">
                    <a:lumMod val="75000"/>
                  </a:schemeClr>
                </a:solidFill>
                <a:latin typeface="Consolas" panose="020B0609020204030204" pitchFamily="49" charset="0"/>
              </a:rPr>
              <a:t>+</a:t>
            </a:r>
            <a:r>
              <a:rPr lang="uk-UA" sz="1800" dirty="0"/>
              <a:t> зліва направо, тому спочатку обчислюється </a:t>
            </a:r>
            <a:r>
              <a:rPr lang="en-US" sz="1800" dirty="0">
                <a:solidFill>
                  <a:schemeClr val="accent5">
                    <a:lumMod val="75000"/>
                  </a:schemeClr>
                </a:solidFill>
                <a:latin typeface="Consolas" panose="020B0609020204030204" pitchFamily="49" charset="0"/>
              </a:rPr>
              <a:t>v1 + v2</a:t>
            </a:r>
            <a:r>
              <a:rPr lang="en-US" sz="1800" dirty="0"/>
              <a:t>. </a:t>
            </a:r>
            <a:r>
              <a:rPr lang="uk-UA" sz="1800" dirty="0"/>
              <a:t>Це призводить до виклику </a:t>
            </a:r>
            <a:r>
              <a:rPr lang="en-US" sz="1800" dirty="0">
                <a:solidFill>
                  <a:schemeClr val="accent5">
                    <a:lumMod val="75000"/>
                  </a:schemeClr>
                </a:solidFill>
                <a:latin typeface="Consolas" panose="020B0609020204030204" pitchFamily="49" charset="0"/>
              </a:rPr>
              <a:t>operator+(v1, v2)</a:t>
            </a:r>
            <a:r>
              <a:rPr lang="en-US" sz="1800" dirty="0"/>
              <a:t>, </a:t>
            </a:r>
            <a:r>
              <a:rPr lang="uk-UA" sz="1800" dirty="0"/>
              <a:t>яке повертає </a:t>
            </a:r>
            <a:r>
              <a:rPr lang="en-US" sz="1800" dirty="0">
                <a:solidFill>
                  <a:schemeClr val="accent5">
                    <a:lumMod val="75000"/>
                  </a:schemeClr>
                </a:solidFill>
                <a:latin typeface="Consolas" panose="020B0609020204030204" pitchFamily="49" charset="0"/>
              </a:rPr>
              <a:t>Values(7, 14)</a:t>
            </a:r>
            <a:r>
              <a:rPr lang="en-US" sz="1800" dirty="0"/>
              <a:t>.</a:t>
            </a:r>
          </a:p>
          <a:p>
            <a:pPr marL="825750" indent="-285750">
              <a:lnSpc>
                <a:spcPct val="150000"/>
              </a:lnSpc>
              <a:spcBef>
                <a:spcPts val="0"/>
              </a:spcBef>
            </a:pPr>
            <a:r>
              <a:rPr lang="en-US" sz="1800" dirty="0"/>
              <a:t>   </a:t>
            </a:r>
            <a:r>
              <a:rPr lang="uk-UA" sz="1800" dirty="0"/>
              <a:t>Наступною виконується операція </a:t>
            </a:r>
            <a:r>
              <a:rPr lang="en-US" sz="1800" dirty="0"/>
              <a:t>Values(7, 14) + 6. </a:t>
            </a:r>
            <a:r>
              <a:rPr lang="uk-UA" sz="1800" dirty="0"/>
              <a:t>Це призводить до виклику </a:t>
            </a:r>
            <a:r>
              <a:rPr lang="en-US" sz="1800" dirty="0">
                <a:solidFill>
                  <a:schemeClr val="accent5">
                    <a:lumMod val="75000"/>
                  </a:schemeClr>
                </a:solidFill>
                <a:latin typeface="Consolas" panose="020B0609020204030204" pitchFamily="49" charset="0"/>
              </a:rPr>
              <a:t>operator+(Values(7, 14), 6)</a:t>
            </a:r>
            <a:r>
              <a:rPr lang="en-US" sz="1800" dirty="0"/>
              <a:t>, </a:t>
            </a:r>
            <a:r>
              <a:rPr lang="uk-UA" sz="1800" dirty="0"/>
              <a:t>яке повертає </a:t>
            </a:r>
            <a:r>
              <a:rPr lang="en-US" sz="1800" dirty="0">
                <a:solidFill>
                  <a:schemeClr val="accent5">
                    <a:lumMod val="75000"/>
                  </a:schemeClr>
                </a:solidFill>
                <a:latin typeface="Consolas" panose="020B0609020204030204" pitchFamily="49" charset="0"/>
              </a:rPr>
              <a:t>Values(6, 14)</a:t>
            </a:r>
            <a:r>
              <a:rPr lang="en-US" sz="1800" dirty="0"/>
              <a:t>.</a:t>
            </a:r>
          </a:p>
          <a:p>
            <a:pPr marL="825750" indent="-285750">
              <a:lnSpc>
                <a:spcPct val="150000"/>
              </a:lnSpc>
              <a:spcBef>
                <a:spcPts val="0"/>
              </a:spcBef>
            </a:pPr>
            <a:r>
              <a:rPr lang="en-US" sz="1800" dirty="0"/>
              <a:t>   </a:t>
            </a:r>
            <a:r>
              <a:rPr lang="uk-UA" sz="1800" dirty="0"/>
              <a:t>Потім виконується </a:t>
            </a:r>
            <a:r>
              <a:rPr lang="en-US" sz="1800" dirty="0">
                <a:solidFill>
                  <a:schemeClr val="accent5">
                    <a:lumMod val="75000"/>
                  </a:schemeClr>
                </a:solidFill>
                <a:latin typeface="Consolas" panose="020B0609020204030204" pitchFamily="49" charset="0"/>
              </a:rPr>
              <a:t>Values(6, 14) + 9</a:t>
            </a:r>
            <a:r>
              <a:rPr lang="en-US" sz="1800" dirty="0"/>
              <a:t>, </a:t>
            </a:r>
            <a:r>
              <a:rPr lang="uk-UA" sz="1800" dirty="0"/>
              <a:t>яке повертає </a:t>
            </a:r>
            <a:r>
              <a:rPr lang="en-US" sz="1800" dirty="0">
                <a:solidFill>
                  <a:schemeClr val="accent5">
                    <a:lumMod val="75000"/>
                  </a:schemeClr>
                </a:solidFill>
                <a:latin typeface="Consolas" panose="020B0609020204030204" pitchFamily="49" charset="0"/>
              </a:rPr>
              <a:t>Values(6, 14)</a:t>
            </a:r>
            <a:r>
              <a:rPr lang="en-US" sz="1800" dirty="0"/>
              <a:t>.</a:t>
            </a:r>
          </a:p>
          <a:p>
            <a:pPr marL="825750" indent="-285750">
              <a:lnSpc>
                <a:spcPct val="150000"/>
              </a:lnSpc>
              <a:spcBef>
                <a:spcPts val="0"/>
              </a:spcBef>
            </a:pPr>
            <a:r>
              <a:rPr lang="en-US" sz="1800" dirty="0"/>
              <a:t>   </a:t>
            </a:r>
            <a:r>
              <a:rPr lang="uk-UA" sz="1800" dirty="0"/>
              <a:t>Потім </a:t>
            </a:r>
            <a:r>
              <a:rPr lang="en-US" sz="1800" dirty="0">
                <a:solidFill>
                  <a:schemeClr val="accent5">
                    <a:lumMod val="75000"/>
                  </a:schemeClr>
                </a:solidFill>
                <a:latin typeface="Consolas" panose="020B0609020204030204" pitchFamily="49" charset="0"/>
              </a:rPr>
              <a:t>Values(6, 14) + v3</a:t>
            </a:r>
            <a:r>
              <a:rPr lang="en-US" sz="1800" dirty="0">
                <a:solidFill>
                  <a:schemeClr val="accent5">
                    <a:lumMod val="75000"/>
                  </a:schemeClr>
                </a:solidFill>
              </a:rPr>
              <a:t> </a:t>
            </a:r>
            <a:r>
              <a:rPr lang="uk-UA" sz="1800" dirty="0"/>
              <a:t>повертає </a:t>
            </a:r>
            <a:r>
              <a:rPr lang="en-US" sz="1800" dirty="0">
                <a:solidFill>
                  <a:schemeClr val="accent5">
                    <a:lumMod val="75000"/>
                  </a:schemeClr>
                </a:solidFill>
                <a:latin typeface="Consolas" panose="020B0609020204030204" pitchFamily="49" charset="0"/>
              </a:rPr>
              <a:t>Values(4, 14)</a:t>
            </a:r>
            <a:r>
              <a:rPr lang="en-US" sz="1800" dirty="0"/>
              <a:t>.</a:t>
            </a:r>
          </a:p>
          <a:p>
            <a:pPr marL="825750" indent="-285750">
              <a:lnSpc>
                <a:spcPct val="150000"/>
              </a:lnSpc>
              <a:spcBef>
                <a:spcPts val="0"/>
              </a:spcBef>
            </a:pPr>
            <a:r>
              <a:rPr lang="en-US" sz="1800" dirty="0"/>
              <a:t>   </a:t>
            </a:r>
            <a:r>
              <a:rPr lang="uk-UA" sz="1800" dirty="0"/>
              <a:t>І, нарешті, </a:t>
            </a:r>
            <a:r>
              <a:rPr lang="en-US" sz="1800" dirty="0">
                <a:solidFill>
                  <a:schemeClr val="accent5">
                    <a:lumMod val="75000"/>
                  </a:schemeClr>
                </a:solidFill>
                <a:latin typeface="Consolas" panose="020B0609020204030204" pitchFamily="49" charset="0"/>
              </a:rPr>
              <a:t>Values(4, 14) + 17</a:t>
            </a:r>
            <a:r>
              <a:rPr lang="en-US" sz="1800" dirty="0"/>
              <a:t> </a:t>
            </a:r>
            <a:r>
              <a:rPr lang="uk-UA" sz="1800" dirty="0"/>
              <a:t>повертає </a:t>
            </a:r>
            <a:r>
              <a:rPr lang="en-US" sz="1800" dirty="0">
                <a:solidFill>
                  <a:schemeClr val="accent5">
                    <a:lumMod val="75000"/>
                  </a:schemeClr>
                </a:solidFill>
                <a:latin typeface="Consolas" panose="020B0609020204030204" pitchFamily="49" charset="0"/>
              </a:rPr>
              <a:t>Values(4, 17)</a:t>
            </a:r>
            <a:r>
              <a:rPr lang="en-US" sz="1800" dirty="0"/>
              <a:t>. </a:t>
            </a:r>
            <a:r>
              <a:rPr lang="uk-UA" sz="1800" dirty="0"/>
              <a:t>Це і є нашим кінцевим результатом, який і присвоюється </a:t>
            </a:r>
            <a:r>
              <a:rPr lang="en-US" sz="1800" dirty="0" err="1">
                <a:solidFill>
                  <a:schemeClr val="accent5">
                    <a:lumMod val="75000"/>
                  </a:schemeClr>
                </a:solidFill>
                <a:latin typeface="Consolas" panose="020B0609020204030204" pitchFamily="49" charset="0"/>
              </a:rPr>
              <a:t>vFinal</a:t>
            </a:r>
            <a:r>
              <a:rPr lang="en-US" sz="1800" dirty="0"/>
              <a:t>.</a:t>
            </a:r>
            <a:endParaRPr lang="uk-UA" sz="1800" dirty="0"/>
          </a:p>
        </p:txBody>
      </p:sp>
    </p:spTree>
    <p:extLst>
      <p:ext uri="{BB962C8B-B14F-4D97-AF65-F5344CB8AC3E}">
        <p14:creationId xmlns:p14="http://schemas.microsoft.com/office/powerpoint/2010/main" val="386293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Анонімні об’єкти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обчисленні виразу </a:t>
            </a:r>
            <a:r>
              <a:rPr lang="en-US" sz="1800" dirty="0">
                <a:solidFill>
                  <a:schemeClr val="accent5">
                    <a:lumMod val="75000"/>
                  </a:schemeClr>
                </a:solidFill>
                <a:latin typeface="Consolas" panose="020B0609020204030204" pitchFamily="49" charset="0"/>
              </a:rPr>
              <a:t>a + b</a:t>
            </a:r>
            <a:r>
              <a:rPr lang="en-US" sz="1800" dirty="0"/>
              <a:t>, </a:t>
            </a:r>
            <a:r>
              <a:rPr lang="uk-UA" sz="1800" b="1" dirty="0">
                <a:highlight>
                  <a:srgbClr val="00FF00"/>
                </a:highlight>
              </a:rPr>
              <a:t>результат поміщається в анонімний об’єкт</a:t>
            </a:r>
            <a:r>
              <a:rPr lang="uk-UA" sz="1800" dirty="0"/>
              <a:t>. Потім копія анонімного об’єкту повертається по значенню назад в </a:t>
            </a:r>
            <a:r>
              <a:rPr lang="en-US" sz="1800" dirty="0"/>
              <a:t>caller, </a:t>
            </a:r>
            <a:r>
              <a:rPr lang="uk-UA" sz="1800" dirty="0"/>
              <a:t>і анонімний об’єкт знищується.</a:t>
            </a:r>
          </a:p>
          <a:p>
            <a:pPr marL="540000" indent="360000">
              <a:lnSpc>
                <a:spcPct val="150000"/>
              </a:lnSpc>
              <a:spcBef>
                <a:spcPts val="0"/>
              </a:spcBef>
              <a:buNone/>
            </a:pPr>
            <a:r>
              <a:rPr lang="uk-UA" sz="1800" dirty="0"/>
              <a:t>Це працює не тільки зі значеннями, що повертаються, але і </a:t>
            </a:r>
            <a:r>
              <a:rPr lang="uk-UA" sz="1800" b="1" dirty="0">
                <a:highlight>
                  <a:srgbClr val="00FFFF"/>
                </a:highlight>
              </a:rPr>
              <a:t>з параметрами функції</a:t>
            </a:r>
            <a:r>
              <a:rPr lang="uk-UA" sz="1800" dirty="0"/>
              <a:t>. Наприклад, замість наступного:</a:t>
            </a:r>
          </a:p>
        </p:txBody>
      </p:sp>
      <p:pic>
        <p:nvPicPr>
          <p:cNvPr id="5" name="Рисунок 4">
            <a:extLst>
              <a:ext uri="{FF2B5EF4-FFF2-40B4-BE49-F238E27FC236}">
                <a16:creationId xmlns:a16="http://schemas.microsoft.com/office/drawing/2014/main" id="{E9FFDFB3-5EC7-4667-A9F2-7A39689EF268}"/>
              </a:ext>
            </a:extLst>
          </p:cNvPr>
          <p:cNvPicPr>
            <a:picLocks noChangeAspect="1"/>
          </p:cNvPicPr>
          <p:nvPr/>
        </p:nvPicPr>
        <p:blipFill>
          <a:blip r:embed="rId2"/>
          <a:stretch>
            <a:fillRect/>
          </a:stretch>
        </p:blipFill>
        <p:spPr>
          <a:xfrm>
            <a:off x="1311282" y="2696353"/>
            <a:ext cx="3966775" cy="4161646"/>
          </a:xfrm>
          <a:prstGeom prst="rect">
            <a:avLst/>
          </a:prstGeom>
        </p:spPr>
      </p:pic>
      <p:pic>
        <p:nvPicPr>
          <p:cNvPr id="7" name="Рисунок 6">
            <a:extLst>
              <a:ext uri="{FF2B5EF4-FFF2-40B4-BE49-F238E27FC236}">
                <a16:creationId xmlns:a16="http://schemas.microsoft.com/office/drawing/2014/main" id="{A7B2EEDE-FE4A-43CD-90C3-2814E811399D}"/>
              </a:ext>
            </a:extLst>
          </p:cNvPr>
          <p:cNvPicPr>
            <a:picLocks noChangeAspect="1"/>
          </p:cNvPicPr>
          <p:nvPr/>
        </p:nvPicPr>
        <p:blipFill>
          <a:blip r:embed="rId3"/>
          <a:stretch>
            <a:fillRect/>
          </a:stretch>
        </p:blipFill>
        <p:spPr>
          <a:xfrm>
            <a:off x="6630600" y="2696352"/>
            <a:ext cx="4250118" cy="4161647"/>
          </a:xfrm>
          <a:prstGeom prst="rect">
            <a:avLst/>
          </a:prstGeom>
        </p:spPr>
      </p:pic>
    </p:spTree>
    <p:extLst>
      <p:ext uri="{BB962C8B-B14F-4D97-AF65-F5344CB8AC3E}">
        <p14:creationId xmlns:p14="http://schemas.microsoft.com/office/powerpoint/2010/main" val="362565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Іншими</a:t>
            </a:r>
            <a:r>
              <a:rPr lang="ru-RU" sz="1800" dirty="0"/>
              <a:t> словами, </a:t>
            </a:r>
            <a:r>
              <a:rPr lang="ru-RU" sz="1800" dirty="0" err="1"/>
              <a:t>вищенаведений</a:t>
            </a:r>
            <a:r>
              <a:rPr lang="ru-RU" sz="1800" dirty="0"/>
              <a:t> </a:t>
            </a:r>
            <a:r>
              <a:rPr lang="ru-RU" sz="1800" dirty="0" err="1"/>
              <a:t>вираз</a:t>
            </a:r>
            <a:r>
              <a:rPr lang="ru-RU" sz="1800" dirty="0"/>
              <a:t> </a:t>
            </a:r>
            <a:r>
              <a:rPr lang="ru-RU" sz="1800" dirty="0" err="1"/>
              <a:t>обробляється</a:t>
            </a:r>
            <a:r>
              <a:rPr lang="ru-RU" sz="1800" dirty="0"/>
              <a:t> як </a:t>
            </a:r>
            <a:endParaRPr lang="en-US" sz="1800" dirty="0"/>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Values</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vFinal</a:t>
            </a:r>
            <a:r>
              <a:rPr lang="ru-RU" sz="1800" dirty="0">
                <a:solidFill>
                  <a:schemeClr val="accent5">
                    <a:lumMod val="75000"/>
                  </a:schemeClr>
                </a:solidFill>
                <a:latin typeface="Consolas" panose="020B0609020204030204" pitchFamily="49" charset="0"/>
              </a:rPr>
              <a:t> = (((((v1 + v2) + 6) + 9) + v3) + 17)</a:t>
            </a:r>
            <a:r>
              <a:rPr lang="ru-RU" sz="1800" dirty="0"/>
              <a:t>, </a:t>
            </a:r>
            <a:r>
              <a:rPr lang="ru-RU" sz="1800" dirty="0" err="1"/>
              <a:t>причому</a:t>
            </a:r>
            <a:r>
              <a:rPr lang="ru-RU" sz="1800" dirty="0"/>
              <a:t> </a:t>
            </a:r>
            <a:r>
              <a:rPr lang="ru-RU" sz="1800" dirty="0" err="1"/>
              <a:t>кожна</a:t>
            </a:r>
            <a:r>
              <a:rPr lang="ru-RU" sz="1800" dirty="0"/>
              <a:t> </a:t>
            </a:r>
            <a:r>
              <a:rPr lang="ru-RU" sz="1800" dirty="0" err="1"/>
              <a:t>наступна</a:t>
            </a:r>
            <a:r>
              <a:rPr lang="ru-RU" sz="1800" dirty="0"/>
              <a:t> </a:t>
            </a:r>
            <a:r>
              <a:rPr lang="ru-RU" sz="1800" dirty="0" err="1"/>
              <a:t>операція</a:t>
            </a:r>
            <a:r>
              <a:rPr lang="ru-RU" sz="1800" dirty="0"/>
              <a:t> </a:t>
            </a:r>
            <a:r>
              <a:rPr lang="ru-RU" sz="1800" dirty="0" err="1"/>
              <a:t>додавання</a:t>
            </a:r>
            <a:r>
              <a:rPr lang="ru-RU" sz="1800" dirty="0"/>
              <a:t> </a:t>
            </a:r>
            <a:r>
              <a:rPr lang="ru-RU" sz="1800" dirty="0" err="1"/>
              <a:t>повертає</a:t>
            </a:r>
            <a:r>
              <a:rPr lang="ru-RU" sz="1800" dirty="0"/>
              <a:t> </a:t>
            </a:r>
            <a:r>
              <a:rPr lang="ru-RU" sz="1800" dirty="0" err="1"/>
              <a:t>об’єкт</a:t>
            </a:r>
            <a:r>
              <a:rPr lang="ru-RU" sz="1800" dirty="0"/>
              <a:t> </a:t>
            </a:r>
            <a:r>
              <a:rPr lang="ru-RU" sz="1800" dirty="0" err="1"/>
              <a:t>класу</a:t>
            </a:r>
            <a:r>
              <a:rPr lang="ru-RU" sz="1800" dirty="0"/>
              <a:t> </a:t>
            </a:r>
            <a:r>
              <a:rPr lang="ru-RU" sz="1800" dirty="0" err="1">
                <a:solidFill>
                  <a:schemeClr val="accent5">
                    <a:lumMod val="75000"/>
                  </a:schemeClr>
                </a:solidFill>
                <a:latin typeface="Consolas" panose="020B0609020204030204" pitchFamily="49" charset="0"/>
              </a:rPr>
              <a:t>Values</a:t>
            </a:r>
            <a:r>
              <a:rPr lang="ru-RU" sz="1800" dirty="0"/>
              <a:t>, </a:t>
            </a:r>
            <a:r>
              <a:rPr lang="ru-RU" sz="1800" dirty="0" err="1"/>
              <a:t>який</a:t>
            </a:r>
            <a:r>
              <a:rPr lang="ru-RU" sz="1800" dirty="0"/>
              <a:t> </a:t>
            </a:r>
            <a:r>
              <a:rPr lang="ru-RU" sz="1800" dirty="0" err="1"/>
              <a:t>стає</a:t>
            </a:r>
            <a:r>
              <a:rPr lang="ru-RU" sz="1800" dirty="0"/>
              <a:t> </a:t>
            </a:r>
            <a:r>
              <a:rPr lang="ru-RU" sz="1800" dirty="0" err="1"/>
              <a:t>лівим</a:t>
            </a:r>
            <a:r>
              <a:rPr lang="ru-RU" sz="1800" dirty="0"/>
              <a:t> операндом для </a:t>
            </a:r>
            <a:r>
              <a:rPr lang="ru-RU" sz="1800" dirty="0" err="1"/>
              <a:t>наступного</a:t>
            </a:r>
            <a:r>
              <a:rPr lang="ru-RU" sz="1800" dirty="0"/>
              <a:t> оператора </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spTree>
    <p:extLst>
      <p:ext uri="{BB962C8B-B14F-4D97-AF65-F5344CB8AC3E}">
        <p14:creationId xmlns:p14="http://schemas.microsoft.com/office/powerpoint/2010/main" val="40302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Завдання</a:t>
            </a:r>
            <a:r>
              <a:rPr lang="ru-RU" b="1" dirty="0"/>
              <a:t> №1</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Напишіть клас </a:t>
            </a:r>
            <a:r>
              <a:rPr lang="en-US" sz="1800" dirty="0">
                <a:solidFill>
                  <a:schemeClr val="accent5">
                    <a:lumMod val="75000"/>
                  </a:schemeClr>
                </a:solidFill>
                <a:latin typeface="Consolas" panose="020B0609020204030204" pitchFamily="49" charset="0"/>
              </a:rPr>
              <a:t>Fraction</a:t>
            </a:r>
            <a:r>
              <a:rPr lang="en-US" sz="1800" dirty="0"/>
              <a:t>, </a:t>
            </a:r>
            <a:r>
              <a:rPr lang="uk-UA" sz="1800" dirty="0"/>
              <a:t>який має два </a:t>
            </a:r>
            <a:r>
              <a:rPr lang="uk-UA" sz="1800" dirty="0" err="1"/>
              <a:t>цілочисельних</a:t>
            </a:r>
            <a:r>
              <a:rPr lang="uk-UA" sz="1800" dirty="0"/>
              <a:t> члени: </a:t>
            </a:r>
            <a:r>
              <a:rPr lang="uk-UA" sz="1800" dirty="0">
                <a:solidFill>
                  <a:schemeClr val="accent5">
                    <a:lumMod val="75000"/>
                  </a:schemeClr>
                </a:solidFill>
                <a:latin typeface="Consolas" panose="020B0609020204030204" pitchFamily="49" charset="0"/>
              </a:rPr>
              <a:t>чисельник</a:t>
            </a:r>
            <a:r>
              <a:rPr lang="uk-UA" sz="1800" dirty="0"/>
              <a:t> і </a:t>
            </a:r>
            <a:r>
              <a:rPr lang="uk-UA" sz="1800" dirty="0">
                <a:solidFill>
                  <a:schemeClr val="accent5">
                    <a:lumMod val="75000"/>
                  </a:schemeClr>
                </a:solidFill>
                <a:latin typeface="Consolas" panose="020B0609020204030204" pitchFamily="49" charset="0"/>
              </a:rPr>
              <a:t>знаменник</a:t>
            </a:r>
            <a:r>
              <a:rPr lang="uk-UA" sz="1800" dirty="0"/>
              <a:t>. Реалізуйте функцію </a:t>
            </a:r>
            <a:r>
              <a:rPr lang="en-US" sz="1800" dirty="0">
                <a:solidFill>
                  <a:schemeClr val="accent5">
                    <a:lumMod val="75000"/>
                  </a:schemeClr>
                </a:solidFill>
                <a:latin typeface="Consolas" panose="020B0609020204030204" pitchFamily="49" charset="0"/>
              </a:rPr>
              <a:t>print()</a:t>
            </a:r>
            <a:r>
              <a:rPr lang="en-US" sz="1800" dirty="0"/>
              <a:t>, </a:t>
            </a:r>
            <a:r>
              <a:rPr lang="uk-UA" sz="1800" dirty="0"/>
              <a:t>яка виводитиме дріб.</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Повинен </a:t>
            </a:r>
            <a:r>
              <a:rPr lang="ru-RU" sz="1800" dirty="0" err="1"/>
              <a:t>видавати</a:t>
            </a:r>
            <a:r>
              <a:rPr lang="ru-RU" sz="1800" dirty="0"/>
              <a:t> </a:t>
            </a:r>
            <a:r>
              <a:rPr lang="ru-RU" sz="1800" dirty="0" err="1"/>
              <a:t>наступний</a:t>
            </a:r>
            <a:r>
              <a:rPr lang="ru-RU" sz="1800" dirty="0"/>
              <a:t> результат:</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1/4</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1/2</a:t>
            </a:r>
            <a:endParaRPr lang="uk-UA" sz="1800" dirty="0">
              <a:solidFill>
                <a:schemeClr val="accent5">
                  <a:lumMod val="75000"/>
                </a:schemeClr>
              </a:solidFill>
              <a:latin typeface="Consolas" panose="020B0609020204030204" pitchFamily="49" charset="0"/>
            </a:endParaRPr>
          </a:p>
        </p:txBody>
      </p:sp>
      <p:pic>
        <p:nvPicPr>
          <p:cNvPr id="5" name="Рисунок 4">
            <a:extLst>
              <a:ext uri="{FF2B5EF4-FFF2-40B4-BE49-F238E27FC236}">
                <a16:creationId xmlns:a16="http://schemas.microsoft.com/office/drawing/2014/main" id="{2E938F0B-B633-455E-9C43-CB09A4196832}"/>
              </a:ext>
            </a:extLst>
          </p:cNvPr>
          <p:cNvPicPr>
            <a:picLocks noChangeAspect="1"/>
          </p:cNvPicPr>
          <p:nvPr/>
        </p:nvPicPr>
        <p:blipFill>
          <a:blip r:embed="rId2"/>
          <a:stretch>
            <a:fillRect/>
          </a:stretch>
        </p:blipFill>
        <p:spPr>
          <a:xfrm>
            <a:off x="4295219" y="1722828"/>
            <a:ext cx="3601561" cy="3022792"/>
          </a:xfrm>
          <a:prstGeom prst="rect">
            <a:avLst/>
          </a:prstGeom>
        </p:spPr>
      </p:pic>
    </p:spTree>
    <p:extLst>
      <p:ext uri="{BB962C8B-B14F-4D97-AF65-F5344CB8AC3E}">
        <p14:creationId xmlns:p14="http://schemas.microsoft.com/office/powerpoint/2010/main" val="3608883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4" name="Рисунок 3">
            <a:extLst>
              <a:ext uri="{FF2B5EF4-FFF2-40B4-BE49-F238E27FC236}">
                <a16:creationId xmlns:a16="http://schemas.microsoft.com/office/drawing/2014/main" id="{13A35EB8-4721-4CD2-9EE5-5165BF2E5383}"/>
              </a:ext>
            </a:extLst>
          </p:cNvPr>
          <p:cNvPicPr>
            <a:picLocks noChangeAspect="1"/>
          </p:cNvPicPr>
          <p:nvPr/>
        </p:nvPicPr>
        <p:blipFill>
          <a:blip r:embed="rId2"/>
          <a:stretch>
            <a:fillRect/>
          </a:stretch>
        </p:blipFill>
        <p:spPr>
          <a:xfrm>
            <a:off x="3537832" y="857692"/>
            <a:ext cx="5116334" cy="6000308"/>
          </a:xfrm>
          <a:prstGeom prst="rect">
            <a:avLst/>
          </a:prstGeom>
        </p:spPr>
      </p:pic>
    </p:spTree>
    <p:extLst>
      <p:ext uri="{BB962C8B-B14F-4D97-AF65-F5344CB8AC3E}">
        <p14:creationId xmlns:p14="http://schemas.microsoft.com/office/powerpoint/2010/main" val="2939487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Завдання</a:t>
            </a:r>
            <a:r>
              <a:rPr lang="ru-RU" b="1" dirty="0"/>
              <a:t> №</a:t>
            </a:r>
            <a:r>
              <a:rPr lang="en-US" b="1" dirty="0"/>
              <a:t>2</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349924" cy="6000307"/>
          </a:xfrm>
        </p:spPr>
        <p:txBody>
          <a:bodyPr>
            <a:normAutofit/>
          </a:bodyPr>
          <a:lstStyle/>
          <a:p>
            <a:pPr marL="540000" indent="360000">
              <a:lnSpc>
                <a:spcPct val="150000"/>
              </a:lnSpc>
              <a:spcBef>
                <a:spcPts val="0"/>
              </a:spcBef>
              <a:buNone/>
            </a:pPr>
            <a:r>
              <a:rPr lang="uk-UA" sz="1800" b="1" dirty="0">
                <a:highlight>
                  <a:srgbClr val="00FF00"/>
                </a:highlight>
              </a:rPr>
              <a:t>Додайте перевантаження оператора множення </a:t>
            </a:r>
            <a:r>
              <a:rPr lang="uk-UA" sz="1800" dirty="0"/>
              <a:t>(*) для виконання операції множення об’єкта класу </a:t>
            </a:r>
            <a:r>
              <a:rPr lang="en-US" sz="1800" dirty="0">
                <a:solidFill>
                  <a:schemeClr val="accent5">
                    <a:lumMod val="75000"/>
                  </a:schemeClr>
                </a:solidFill>
                <a:latin typeface="Consolas" panose="020B0609020204030204" pitchFamily="49" charset="0"/>
              </a:rPr>
              <a:t>Fraction</a:t>
            </a:r>
            <a:r>
              <a:rPr lang="en-US" sz="1800" dirty="0"/>
              <a:t> </a:t>
            </a:r>
            <a:r>
              <a:rPr lang="uk-UA" sz="1800" dirty="0"/>
              <a:t>на </a:t>
            </a:r>
            <a:r>
              <a:rPr lang="uk-UA" sz="1800" dirty="0" err="1"/>
              <a:t>цілочисельне</a:t>
            </a:r>
            <a:r>
              <a:rPr lang="uk-UA" sz="1800" dirty="0"/>
              <a:t> значення і для множення двох об’єктів класу </a:t>
            </a:r>
            <a:r>
              <a:rPr lang="en-US" sz="1800" dirty="0">
                <a:solidFill>
                  <a:schemeClr val="accent5">
                    <a:lumMod val="75000"/>
                  </a:schemeClr>
                </a:solidFill>
                <a:latin typeface="Consolas" panose="020B0609020204030204" pitchFamily="49" charset="0"/>
              </a:rPr>
              <a:t>Fraction</a:t>
            </a:r>
            <a:r>
              <a:rPr lang="en-US" sz="1800" dirty="0"/>
              <a:t>. </a:t>
            </a:r>
            <a:r>
              <a:rPr lang="uk-UA" sz="1800" dirty="0"/>
              <a:t>Використовуйте спосіб перевантаження оператора </a:t>
            </a:r>
            <a:r>
              <a:rPr lang="uk-UA" sz="1800" b="1" dirty="0">
                <a:highlight>
                  <a:srgbClr val="00FFFF"/>
                </a:highlight>
              </a:rPr>
              <a:t>через дружню функцію</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FFFF00"/>
                </a:highlight>
              </a:rPr>
              <a:t>Підказка</a:t>
            </a:r>
            <a:r>
              <a:rPr lang="ru-RU" sz="1800" b="1" dirty="0">
                <a:highlight>
                  <a:srgbClr val="FFFF00"/>
                </a:highlight>
              </a:rPr>
              <a:t>: </a:t>
            </a:r>
            <a:r>
              <a:rPr lang="ru-RU" sz="1800" b="1" dirty="0" err="1">
                <a:highlight>
                  <a:srgbClr val="FFFF00"/>
                </a:highlight>
              </a:rPr>
              <a:t>Множення</a:t>
            </a:r>
            <a:r>
              <a:rPr lang="ru-RU" sz="1800" b="1" dirty="0">
                <a:highlight>
                  <a:srgbClr val="FFFF00"/>
                </a:highlight>
              </a:rPr>
              <a:t> </a:t>
            </a:r>
            <a:r>
              <a:rPr lang="ru-RU" sz="1800" b="1" dirty="0" err="1">
                <a:highlight>
                  <a:srgbClr val="FFFF00"/>
                </a:highlight>
              </a:rPr>
              <a:t>двох</a:t>
            </a:r>
            <a:r>
              <a:rPr lang="ru-RU" sz="1800" b="1" dirty="0">
                <a:highlight>
                  <a:srgbClr val="FFFF00"/>
                </a:highlight>
              </a:rPr>
              <a:t> </a:t>
            </a:r>
            <a:r>
              <a:rPr lang="ru-RU" sz="1800" b="1" dirty="0" err="1">
                <a:highlight>
                  <a:srgbClr val="FFFF00"/>
                </a:highlight>
              </a:rPr>
              <a:t>дробів</a:t>
            </a:r>
            <a:r>
              <a:rPr lang="ru-RU" sz="1800" b="1" dirty="0">
                <a:highlight>
                  <a:srgbClr val="FFFF00"/>
                </a:highlight>
              </a:rPr>
              <a:t> </a:t>
            </a:r>
            <a:r>
              <a:rPr lang="ru-RU" sz="1800" b="1" dirty="0" err="1">
                <a:highlight>
                  <a:srgbClr val="FFFF00"/>
                </a:highlight>
              </a:rPr>
              <a:t>здійснюється</a:t>
            </a:r>
            <a:r>
              <a:rPr lang="ru-RU" sz="1800" b="1" dirty="0">
                <a:highlight>
                  <a:srgbClr val="FFFF00"/>
                </a:highlight>
              </a:rPr>
              <a:t> </a:t>
            </a:r>
            <a:r>
              <a:rPr lang="ru-RU" sz="1800" b="1" dirty="0" err="1">
                <a:highlight>
                  <a:srgbClr val="FFFF00"/>
                </a:highlight>
              </a:rPr>
              <a:t>множенням</a:t>
            </a:r>
            <a:r>
              <a:rPr lang="ru-RU" sz="1800" b="1" dirty="0">
                <a:highlight>
                  <a:srgbClr val="FFFF00"/>
                </a:highlight>
              </a:rPr>
              <a:t> </a:t>
            </a:r>
            <a:r>
              <a:rPr lang="ru-RU" sz="1800" b="1" dirty="0" err="1">
                <a:highlight>
                  <a:srgbClr val="FFFF00"/>
                </a:highlight>
              </a:rPr>
              <a:t>двох</a:t>
            </a:r>
            <a:r>
              <a:rPr lang="ru-RU" sz="1800" b="1" dirty="0">
                <a:highlight>
                  <a:srgbClr val="FFFF00"/>
                </a:highlight>
              </a:rPr>
              <a:t> </a:t>
            </a:r>
            <a:r>
              <a:rPr lang="ru-RU" sz="1800" b="1" dirty="0" err="1">
                <a:highlight>
                  <a:srgbClr val="FFFF00"/>
                </a:highlight>
              </a:rPr>
              <a:t>чисельників</a:t>
            </a:r>
            <a:r>
              <a:rPr lang="ru-RU" sz="1800" b="1" dirty="0">
                <a:highlight>
                  <a:srgbClr val="FFFF00"/>
                </a:highlight>
              </a:rPr>
              <a:t>, а </a:t>
            </a:r>
            <a:r>
              <a:rPr lang="ru-RU" sz="1800" b="1" dirty="0" err="1">
                <a:highlight>
                  <a:srgbClr val="FFFF00"/>
                </a:highlight>
              </a:rPr>
              <a:t>потім</a:t>
            </a:r>
            <a:r>
              <a:rPr lang="ru-RU" sz="1800" b="1" dirty="0">
                <a:highlight>
                  <a:srgbClr val="FFFF00"/>
                </a:highlight>
              </a:rPr>
              <a:t> </a:t>
            </a:r>
            <a:r>
              <a:rPr lang="ru-RU" sz="1800" b="1" dirty="0" err="1">
                <a:highlight>
                  <a:srgbClr val="FFFF00"/>
                </a:highlight>
              </a:rPr>
              <a:t>окремо</a:t>
            </a:r>
            <a:r>
              <a:rPr lang="ru-RU" sz="1800" b="1" dirty="0">
                <a:highlight>
                  <a:srgbClr val="FFFF00"/>
                </a:highlight>
              </a:rPr>
              <a:t> </a:t>
            </a:r>
            <a:r>
              <a:rPr lang="ru-RU" sz="1800" b="1" dirty="0" err="1">
                <a:highlight>
                  <a:srgbClr val="FFFF00"/>
                </a:highlight>
              </a:rPr>
              <a:t>двох</a:t>
            </a:r>
            <a:r>
              <a:rPr lang="ru-RU" sz="1800" b="1" dirty="0">
                <a:highlight>
                  <a:srgbClr val="FFFF00"/>
                </a:highlight>
              </a:rPr>
              <a:t> </a:t>
            </a:r>
            <a:r>
              <a:rPr lang="ru-RU" sz="1800" b="1" dirty="0" err="1">
                <a:highlight>
                  <a:srgbClr val="FFFF00"/>
                </a:highlight>
              </a:rPr>
              <a:t>знаменників</a:t>
            </a:r>
            <a:r>
              <a:rPr lang="ru-RU" sz="1800" b="1" dirty="0">
                <a:highlight>
                  <a:srgbClr val="FFFF00"/>
                </a:highlight>
              </a:rPr>
              <a:t>. Для </a:t>
            </a:r>
            <a:r>
              <a:rPr lang="ru-RU" sz="1800" b="1" dirty="0" err="1">
                <a:highlight>
                  <a:srgbClr val="FFFF00"/>
                </a:highlight>
              </a:rPr>
              <a:t>виконання</a:t>
            </a:r>
            <a:r>
              <a:rPr lang="ru-RU" sz="1800" b="1" dirty="0">
                <a:highlight>
                  <a:srgbClr val="FFFF00"/>
                </a:highlight>
              </a:rPr>
              <a:t> </a:t>
            </a:r>
            <a:r>
              <a:rPr lang="ru-RU" sz="1800" b="1" dirty="0" err="1">
                <a:highlight>
                  <a:srgbClr val="FFFF00"/>
                </a:highlight>
              </a:rPr>
              <a:t>операції</a:t>
            </a:r>
            <a:r>
              <a:rPr lang="ru-RU" sz="1800" b="1" dirty="0">
                <a:highlight>
                  <a:srgbClr val="FFFF00"/>
                </a:highlight>
              </a:rPr>
              <a:t> </a:t>
            </a:r>
            <a:r>
              <a:rPr lang="ru-RU" sz="1800" b="1" dirty="0" err="1">
                <a:highlight>
                  <a:srgbClr val="FFFF00"/>
                </a:highlight>
              </a:rPr>
              <a:t>множення</a:t>
            </a:r>
            <a:r>
              <a:rPr lang="ru-RU" sz="1800" b="1" dirty="0">
                <a:highlight>
                  <a:srgbClr val="FFFF00"/>
                </a:highlight>
              </a:rPr>
              <a:t> </a:t>
            </a:r>
            <a:r>
              <a:rPr lang="ru-RU" sz="1800" b="1" dirty="0" err="1">
                <a:highlight>
                  <a:srgbClr val="FFFF00"/>
                </a:highlight>
              </a:rPr>
              <a:t>об’єкта</a:t>
            </a:r>
            <a:r>
              <a:rPr lang="ru-RU" sz="1800" b="1" dirty="0">
                <a:highlight>
                  <a:srgbClr val="FFFF00"/>
                </a:highlight>
              </a:rPr>
              <a:t> на </a:t>
            </a:r>
            <a:r>
              <a:rPr lang="ru-RU" sz="1800" b="1" dirty="0" err="1">
                <a:highlight>
                  <a:srgbClr val="FFFF00"/>
                </a:highlight>
              </a:rPr>
              <a:t>цілочисельне</a:t>
            </a:r>
            <a:r>
              <a:rPr lang="ru-RU" sz="1800" b="1" dirty="0">
                <a:highlight>
                  <a:srgbClr val="FFFF00"/>
                </a:highlight>
              </a:rPr>
              <a:t> </a:t>
            </a:r>
            <a:r>
              <a:rPr lang="ru-RU" sz="1800" b="1" dirty="0" err="1">
                <a:highlight>
                  <a:srgbClr val="FFFF00"/>
                </a:highlight>
              </a:rPr>
              <a:t>значення</a:t>
            </a:r>
            <a:r>
              <a:rPr lang="ru-RU" sz="1800" b="1" dirty="0">
                <a:highlight>
                  <a:srgbClr val="FFFF00"/>
                </a:highlight>
              </a:rPr>
              <a:t>, </a:t>
            </a:r>
            <a:r>
              <a:rPr lang="ru-RU" sz="1800" b="1" dirty="0" err="1">
                <a:highlight>
                  <a:srgbClr val="FFFF00"/>
                </a:highlight>
              </a:rPr>
              <a:t>помножте</a:t>
            </a:r>
            <a:r>
              <a:rPr lang="ru-RU" sz="1800" b="1" dirty="0">
                <a:highlight>
                  <a:srgbClr val="FFFF00"/>
                </a:highlight>
              </a:rPr>
              <a:t> </a:t>
            </a:r>
            <a:r>
              <a:rPr lang="ru-RU" sz="1800" b="1" dirty="0" err="1">
                <a:highlight>
                  <a:srgbClr val="FFFF00"/>
                </a:highlight>
              </a:rPr>
              <a:t>тільки</a:t>
            </a:r>
            <a:r>
              <a:rPr lang="ru-RU" sz="1800" b="1" dirty="0">
                <a:highlight>
                  <a:srgbClr val="FFFF00"/>
                </a:highlight>
              </a:rPr>
              <a:t> </a:t>
            </a:r>
            <a:r>
              <a:rPr lang="ru-RU" sz="1800" b="1" dirty="0" err="1">
                <a:highlight>
                  <a:srgbClr val="FFFF00"/>
                </a:highlight>
              </a:rPr>
              <a:t>чисельник</a:t>
            </a:r>
            <a:r>
              <a:rPr lang="ru-RU" sz="1800" b="1" dirty="0">
                <a:highlight>
                  <a:srgbClr val="FFFF00"/>
                </a:highlight>
              </a:rPr>
              <a:t> на </a:t>
            </a:r>
            <a:r>
              <a:rPr lang="ru-RU" sz="1800" b="1" dirty="0" err="1">
                <a:highlight>
                  <a:srgbClr val="FFFF00"/>
                </a:highlight>
              </a:rPr>
              <a:t>цілочисельне</a:t>
            </a:r>
            <a:r>
              <a:rPr lang="ru-RU" sz="1800" b="1" dirty="0">
                <a:highlight>
                  <a:srgbClr val="FFFF00"/>
                </a:highlight>
              </a:rPr>
              <a:t> </a:t>
            </a:r>
            <a:r>
              <a:rPr lang="ru-RU" sz="1800" b="1" dirty="0" err="1">
                <a:highlight>
                  <a:srgbClr val="FFFF00"/>
                </a:highlight>
              </a:rPr>
              <a:t>значення</a:t>
            </a:r>
            <a:r>
              <a:rPr lang="ru-RU" sz="1800" b="1" dirty="0">
                <a:highlight>
                  <a:srgbClr val="FFFF00"/>
                </a:highlight>
              </a:rPr>
              <a:t> (</a:t>
            </a:r>
            <a:r>
              <a:rPr lang="ru-RU" sz="1800" b="1" dirty="0" err="1">
                <a:highlight>
                  <a:srgbClr val="FFFF00"/>
                </a:highlight>
              </a:rPr>
              <a:t>знаменник</a:t>
            </a:r>
            <a:r>
              <a:rPr lang="ru-RU" sz="1800" b="1" dirty="0">
                <a:highlight>
                  <a:srgbClr val="FFFF00"/>
                </a:highlight>
              </a:rPr>
              <a:t> не </a:t>
            </a:r>
            <a:r>
              <a:rPr lang="ru-RU" sz="1800" b="1" dirty="0" err="1">
                <a:highlight>
                  <a:srgbClr val="FFFF00"/>
                </a:highlight>
              </a:rPr>
              <a:t>чіпайте</a:t>
            </a:r>
            <a:r>
              <a:rPr lang="ru-RU" sz="1800" b="1" dirty="0">
                <a:highlight>
                  <a:srgbClr val="FFFF00"/>
                </a:highlight>
              </a:rPr>
              <a:t>).</a:t>
            </a:r>
            <a:endParaRPr lang="uk-UA" sz="1800" b="1" dirty="0">
              <a:highlight>
                <a:srgbClr val="FFFF00"/>
              </a:highlight>
            </a:endParaRPr>
          </a:p>
        </p:txBody>
      </p:sp>
      <p:pic>
        <p:nvPicPr>
          <p:cNvPr id="7" name="Рисунок 6">
            <a:extLst>
              <a:ext uri="{FF2B5EF4-FFF2-40B4-BE49-F238E27FC236}">
                <a16:creationId xmlns:a16="http://schemas.microsoft.com/office/drawing/2014/main" id="{F6E7DB02-6612-4CBC-BDFC-9F13CAB92192}"/>
              </a:ext>
            </a:extLst>
          </p:cNvPr>
          <p:cNvPicPr>
            <a:picLocks noChangeAspect="1"/>
          </p:cNvPicPr>
          <p:nvPr/>
        </p:nvPicPr>
        <p:blipFill>
          <a:blip r:embed="rId3"/>
          <a:stretch>
            <a:fillRect/>
          </a:stretch>
        </p:blipFill>
        <p:spPr>
          <a:xfrm>
            <a:off x="7223558" y="49192"/>
            <a:ext cx="4926320" cy="4218972"/>
          </a:xfrm>
          <a:prstGeom prst="rect">
            <a:avLst/>
          </a:prstGeom>
        </p:spPr>
      </p:pic>
      <p:pic>
        <p:nvPicPr>
          <p:cNvPr id="9" name="Рисунок 8">
            <a:extLst>
              <a:ext uri="{FF2B5EF4-FFF2-40B4-BE49-F238E27FC236}">
                <a16:creationId xmlns:a16="http://schemas.microsoft.com/office/drawing/2014/main" id="{0945BC03-B97D-4879-BD45-E229E554FBFB}"/>
              </a:ext>
            </a:extLst>
          </p:cNvPr>
          <p:cNvPicPr>
            <a:picLocks noChangeAspect="1"/>
          </p:cNvPicPr>
          <p:nvPr/>
        </p:nvPicPr>
        <p:blipFill>
          <a:blip r:embed="rId4"/>
          <a:stretch>
            <a:fillRect/>
          </a:stretch>
        </p:blipFill>
        <p:spPr>
          <a:xfrm>
            <a:off x="10959277" y="857692"/>
            <a:ext cx="752580" cy="2105319"/>
          </a:xfrm>
          <a:prstGeom prst="rect">
            <a:avLst/>
          </a:prstGeom>
        </p:spPr>
      </p:pic>
    </p:spTree>
    <p:extLst>
      <p:ext uri="{BB962C8B-B14F-4D97-AF65-F5344CB8AC3E}">
        <p14:creationId xmlns:p14="http://schemas.microsoft.com/office/powerpoint/2010/main" val="4286262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020FD0B-3646-42D0-9CD5-B7B59FA1A94F}"/>
              </a:ext>
            </a:extLst>
          </p:cNvPr>
          <p:cNvPicPr>
            <a:picLocks noChangeAspect="1"/>
          </p:cNvPicPr>
          <p:nvPr/>
        </p:nvPicPr>
        <p:blipFill>
          <a:blip r:embed="rId2"/>
          <a:stretch>
            <a:fillRect/>
          </a:stretch>
        </p:blipFill>
        <p:spPr>
          <a:xfrm>
            <a:off x="4111948" y="0"/>
            <a:ext cx="3968102" cy="6858000"/>
          </a:xfrm>
          <a:prstGeom prst="rect">
            <a:avLst/>
          </a:prstGeom>
        </p:spPr>
      </p:pic>
    </p:spTree>
    <p:extLst>
      <p:ext uri="{BB962C8B-B14F-4D97-AF65-F5344CB8AC3E}">
        <p14:creationId xmlns:p14="http://schemas.microsoft.com/office/powerpoint/2010/main" val="1820173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звичайні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Однак, якщо нам не потрібен доступ до членів певного класу, ми можемо перевантажити оператор і через звичайну функцію. Зверніть увагу, в класі </a:t>
            </a:r>
            <a:r>
              <a:rPr lang="en-US" sz="1800" dirty="0">
                <a:solidFill>
                  <a:schemeClr val="accent5">
                    <a:lumMod val="75000"/>
                  </a:schemeClr>
                </a:solidFill>
                <a:latin typeface="Consolas" panose="020B0609020204030204" pitchFamily="49" charset="0"/>
              </a:rPr>
              <a:t>Dollars</a:t>
            </a:r>
            <a:r>
              <a:rPr lang="en-US" sz="1800" dirty="0"/>
              <a:t> </a:t>
            </a:r>
            <a:r>
              <a:rPr lang="uk-UA" sz="1800" dirty="0"/>
              <a:t>є </a:t>
            </a:r>
            <a:r>
              <a:rPr lang="uk-UA" sz="1800" dirty="0" err="1"/>
              <a:t>геттер</a:t>
            </a:r>
            <a:r>
              <a:rPr lang="uk-UA" sz="1800" dirty="0"/>
              <a:t> </a:t>
            </a:r>
            <a:r>
              <a:rPr lang="en-US" sz="1800" dirty="0" err="1">
                <a:solidFill>
                  <a:schemeClr val="accent5">
                    <a:lumMod val="75000"/>
                  </a:schemeClr>
                </a:solidFill>
                <a:latin typeface="Consolas" panose="020B0609020204030204" pitchFamily="49" charset="0"/>
              </a:rPr>
              <a:t>getDollars</a:t>
            </a:r>
            <a:r>
              <a:rPr lang="en-US" sz="1800" dirty="0">
                <a:solidFill>
                  <a:schemeClr val="accent5">
                    <a:lumMod val="75000"/>
                  </a:schemeClr>
                </a:solidFill>
                <a:latin typeface="Consolas" panose="020B0609020204030204" pitchFamily="49" charset="0"/>
              </a:rPr>
              <a:t>()</a:t>
            </a:r>
            <a:r>
              <a:rPr lang="en-US" sz="1800" dirty="0"/>
              <a:t>, </a:t>
            </a:r>
            <a:r>
              <a:rPr lang="uk-UA" sz="1800" dirty="0"/>
              <a:t>за допомогою якого ми можемо отримати доступ до </a:t>
            </a:r>
            <a:r>
              <a:rPr lang="en-US" sz="1800" dirty="0">
                <a:solidFill>
                  <a:schemeClr val="accent5">
                    <a:lumMod val="75000"/>
                  </a:schemeClr>
                </a:solidFill>
                <a:latin typeface="Consolas" panose="020B0609020204030204" pitchFamily="49" charset="0"/>
              </a:rPr>
              <a:t>dollars</a:t>
            </a:r>
            <a:r>
              <a:rPr lang="en-US" sz="1800" dirty="0"/>
              <a:t> </a:t>
            </a:r>
            <a:r>
              <a:rPr lang="uk-UA" sz="1800" dirty="0"/>
              <a:t>ззовні класу. Перепишемо перевантаження оператора </a:t>
            </a:r>
            <a:r>
              <a:rPr lang="uk-UA" sz="1800" dirty="0">
                <a:solidFill>
                  <a:schemeClr val="accent5">
                    <a:lumMod val="75000"/>
                  </a:schemeClr>
                </a:solidFill>
                <a:latin typeface="Consolas" panose="020B0609020204030204" pitchFamily="49" charset="0"/>
              </a:rPr>
              <a:t>+</a:t>
            </a:r>
            <a:r>
              <a:rPr lang="uk-UA" sz="1800" dirty="0"/>
              <a:t> </a:t>
            </a:r>
            <a:r>
              <a:rPr lang="uk-UA" sz="1800" b="1" dirty="0">
                <a:highlight>
                  <a:srgbClr val="FFFF00"/>
                </a:highlight>
              </a:rPr>
              <a:t>через звичайну функцію</a:t>
            </a:r>
            <a:r>
              <a:rPr lang="uk-UA" sz="1800" dirty="0"/>
              <a:t>:</a:t>
            </a:r>
          </a:p>
        </p:txBody>
      </p:sp>
      <p:pic>
        <p:nvPicPr>
          <p:cNvPr id="5" name="Рисунок 4">
            <a:extLst>
              <a:ext uri="{FF2B5EF4-FFF2-40B4-BE49-F238E27FC236}">
                <a16:creationId xmlns:a16="http://schemas.microsoft.com/office/drawing/2014/main" id="{597FF625-3871-4D0C-8245-A982B91276EC}"/>
              </a:ext>
            </a:extLst>
          </p:cNvPr>
          <p:cNvPicPr>
            <a:picLocks noChangeAspect="1"/>
          </p:cNvPicPr>
          <p:nvPr/>
        </p:nvPicPr>
        <p:blipFill>
          <a:blip r:embed="rId2"/>
          <a:stretch>
            <a:fillRect/>
          </a:stretch>
        </p:blipFill>
        <p:spPr>
          <a:xfrm>
            <a:off x="3683504" y="2148639"/>
            <a:ext cx="4824991" cy="4709360"/>
          </a:xfrm>
          <a:prstGeom prst="rect">
            <a:avLst/>
          </a:prstGeom>
        </p:spPr>
      </p:pic>
    </p:spTree>
    <p:extLst>
      <p:ext uri="{BB962C8B-B14F-4D97-AF65-F5344CB8AC3E}">
        <p14:creationId xmlns:p14="http://schemas.microsoft.com/office/powerpoint/2010/main" val="2067588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звичайні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Оскільки принцип перевантаження операторів через звичайні і дружні функції майже ідентичний </a:t>
            </a:r>
            <a:r>
              <a:rPr lang="uk-UA" sz="1800" dirty="0"/>
              <a:t>(вони просто мають різні рівні/умови доступу до закритих членів класу), то єдина відмінність полягає в тому, що у випадку з дружньою функцією, її потрібно обов’язково оголосити в класі, але визначити поза тілом класу (або в класі), в той час як звичайну функцію досить просто визначити поза тілом класу, без вказівки додаткового прототипу функції.</a:t>
            </a:r>
          </a:p>
        </p:txBody>
      </p:sp>
    </p:spTree>
    <p:extLst>
      <p:ext uri="{BB962C8B-B14F-4D97-AF65-F5344CB8AC3E}">
        <p14:creationId xmlns:p14="http://schemas.microsoft.com/office/powerpoint/2010/main" val="1500377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0CF82C1-07EF-4221-A08D-F27144DEDE99}"/>
              </a:ext>
            </a:extLst>
          </p:cNvPr>
          <p:cNvPicPr>
            <a:picLocks noChangeAspect="1"/>
          </p:cNvPicPr>
          <p:nvPr/>
        </p:nvPicPr>
        <p:blipFill>
          <a:blip r:embed="rId2"/>
          <a:stretch>
            <a:fillRect/>
          </a:stretch>
        </p:blipFill>
        <p:spPr>
          <a:xfrm>
            <a:off x="1851566" y="-1"/>
            <a:ext cx="8488866" cy="6858000"/>
          </a:xfrm>
          <a:prstGeom prst="rect">
            <a:avLst/>
          </a:prstGeom>
        </p:spPr>
      </p:pic>
    </p:spTree>
    <p:extLst>
      <p:ext uri="{BB962C8B-B14F-4D97-AF65-F5344CB8AC3E}">
        <p14:creationId xmlns:p14="http://schemas.microsoft.com/office/powerpoint/2010/main" val="2977103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_Для перевантаження операторів рекомендується використовувати звичайні функції, а не дружні, якщо в класі, звичайно, присутні </a:t>
            </a:r>
            <a:r>
              <a:rPr lang="uk-UA" sz="1800" dirty="0" err="1"/>
              <a:t>геттери</a:t>
            </a:r>
            <a:r>
              <a:rPr lang="uk-UA" sz="1800" dirty="0"/>
              <a:t> (чим менше функцій стосується внутрішніх елементів вашого класу, тим краще). Однак не </a:t>
            </a:r>
            <a:r>
              <a:rPr lang="uk-UA" sz="1800" dirty="0" err="1"/>
              <a:t>додавайте</a:t>
            </a:r>
            <a:r>
              <a:rPr lang="uk-UA" sz="1800" dirty="0"/>
              <a:t> додатковий </a:t>
            </a:r>
            <a:r>
              <a:rPr lang="uk-UA" sz="1800" dirty="0" err="1"/>
              <a:t>геттер</a:t>
            </a:r>
            <a:r>
              <a:rPr lang="uk-UA" sz="1800" dirty="0"/>
              <a:t> тільки для того, щоб перевантажити оператор через звичайну функцію замість дружньої! Якщо </a:t>
            </a:r>
            <a:r>
              <a:rPr lang="uk-UA" sz="1800" dirty="0" err="1"/>
              <a:t>геттера</a:t>
            </a:r>
            <a:r>
              <a:rPr lang="uk-UA" sz="1800" dirty="0"/>
              <a:t> немає за замовчуванням або він не використовується взагалі (в ньому немає необхідності), то тоді використовуйте перевантаження через дружні функції.</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Правило: Використовуйте перевантаження операторів через звичайні функції, замість дружніх, якщо для цього не потрібне додавання додаткових функцій в клас.</a:t>
            </a:r>
          </a:p>
        </p:txBody>
      </p:sp>
    </p:spTree>
    <p:extLst>
      <p:ext uri="{BB962C8B-B14F-4D97-AF65-F5344CB8AC3E}">
        <p14:creationId xmlns:p14="http://schemas.microsoft.com/office/powerpoint/2010/main" val="985645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Перевантаження</a:t>
            </a:r>
            <a:r>
              <a:rPr lang="ru-RU" sz="3600" b="1" dirty="0"/>
              <a:t> </a:t>
            </a:r>
            <a:r>
              <a:rPr lang="ru-RU" sz="3600" b="1" dirty="0" err="1"/>
              <a:t>операторів</a:t>
            </a:r>
            <a:r>
              <a:rPr lang="ru-RU" sz="3600" b="1" dirty="0"/>
              <a:t> вводу і </a:t>
            </a:r>
            <a:r>
              <a:rPr lang="ru-RU" sz="3600" b="1" dirty="0" err="1"/>
              <a:t>виводу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8245635-AAB9-4855-990D-D4925F9CFDEF}"/>
              </a:ext>
            </a:extLst>
          </p:cNvPr>
          <p:cNvPicPr>
            <a:picLocks noChangeAspect="1"/>
          </p:cNvPicPr>
          <p:nvPr/>
        </p:nvPicPr>
        <p:blipFill>
          <a:blip r:embed="rId2"/>
          <a:stretch>
            <a:fillRect/>
          </a:stretch>
        </p:blipFill>
        <p:spPr>
          <a:xfrm>
            <a:off x="2043150" y="1098932"/>
            <a:ext cx="8105700" cy="5759067"/>
          </a:xfrm>
          <a:prstGeom prst="rect">
            <a:avLst/>
          </a:prstGeom>
        </p:spPr>
      </p:pic>
    </p:spTree>
    <p:extLst>
      <p:ext uri="{BB962C8B-B14F-4D97-AF65-F5344CB8AC3E}">
        <p14:creationId xmlns:p14="http://schemas.microsoft.com/office/powerpoint/2010/main" val="68594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Анонімні об’єкти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цьому випадку вираз </a:t>
            </a:r>
            <a:r>
              <a:rPr lang="uk-UA" sz="1800" dirty="0">
                <a:solidFill>
                  <a:schemeClr val="accent5">
                    <a:lumMod val="75000"/>
                  </a:schemeClr>
                </a:solidFill>
                <a:latin typeface="Consolas" panose="020B0609020204030204" pitchFamily="49" charset="0"/>
              </a:rPr>
              <a:t>4 + 2 </a:t>
            </a:r>
            <a:r>
              <a:rPr lang="uk-UA" sz="1800" dirty="0"/>
              <a:t>генерує результат </a:t>
            </a:r>
            <a:r>
              <a:rPr lang="uk-UA" sz="1800" dirty="0">
                <a:solidFill>
                  <a:schemeClr val="accent5">
                    <a:lumMod val="75000"/>
                  </a:schemeClr>
                </a:solidFill>
                <a:latin typeface="Consolas" panose="020B0609020204030204" pitchFamily="49" charset="0"/>
              </a:rPr>
              <a:t>6</a:t>
            </a:r>
            <a:r>
              <a:rPr lang="uk-UA" sz="1800" dirty="0"/>
              <a:t>, який поміщається в анонімний об’єкт. Потім копія цього анонімного об’єкта передається в функцію </a:t>
            </a:r>
            <a:r>
              <a:rPr lang="en-US" sz="1800" dirty="0" err="1">
                <a:solidFill>
                  <a:schemeClr val="accent5">
                    <a:lumMod val="75000"/>
                  </a:schemeClr>
                </a:solidFill>
                <a:latin typeface="Consolas" panose="020B0609020204030204" pitchFamily="49" charset="0"/>
              </a:rPr>
              <a:t>printResult</a:t>
            </a:r>
            <a:r>
              <a:rPr lang="en-US" sz="1800" dirty="0">
                <a:solidFill>
                  <a:schemeClr val="accent5">
                    <a:lumMod val="75000"/>
                  </a:schemeClr>
                </a:solidFill>
                <a:latin typeface="Consolas" panose="020B0609020204030204" pitchFamily="49" charset="0"/>
              </a:rPr>
              <a:t>()</a:t>
            </a:r>
            <a:r>
              <a:rPr lang="en-US" sz="1800" dirty="0"/>
              <a:t> (</a:t>
            </a:r>
            <a:r>
              <a:rPr lang="uk-UA" sz="1800" dirty="0"/>
              <a:t>яка виводить значення </a:t>
            </a:r>
            <a:r>
              <a:rPr lang="uk-UA" sz="1800" dirty="0">
                <a:solidFill>
                  <a:schemeClr val="accent5">
                    <a:lumMod val="75000"/>
                  </a:schemeClr>
                </a:solidFill>
                <a:latin typeface="Consolas" panose="020B0609020204030204" pitchFamily="49" charset="0"/>
              </a:rPr>
              <a:t>6</a:t>
            </a:r>
            <a:r>
              <a:rPr lang="uk-UA" sz="1800" dirty="0"/>
              <a:t>) і знищується.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Зверніть увагу, наскільки чистішим став наш код — </a:t>
            </a:r>
            <a:r>
              <a:rPr lang="uk-UA" sz="1800" b="1" dirty="0">
                <a:highlight>
                  <a:srgbClr val="00FF00"/>
                </a:highlight>
              </a:rPr>
              <a:t>нам не потрібно захаращувати його тимчасовими змінними, які використовуються тільки один раз</a:t>
            </a:r>
            <a:r>
              <a:rPr lang="uk-UA" sz="1800" dirty="0"/>
              <a:t>.</a:t>
            </a:r>
          </a:p>
        </p:txBody>
      </p:sp>
    </p:spTree>
    <p:extLst>
      <p:ext uri="{BB962C8B-B14F-4D97-AF65-F5344CB8AC3E}">
        <p14:creationId xmlns:p14="http://schemas.microsoft.com/office/powerpoint/2010/main" val="2639091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Перевантаження</a:t>
            </a:r>
            <a:r>
              <a:rPr lang="ru-RU" sz="3600" b="1" dirty="0"/>
              <a:t> оператора </a:t>
            </a:r>
            <a:r>
              <a:rPr lang="ru-RU" sz="3600" b="1" dirty="0" err="1"/>
              <a:t>виводу</a:t>
            </a:r>
            <a:r>
              <a:rPr lang="ru-RU" sz="3600" b="1" dirty="0"/>
              <a:t> &lt;&lt;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Звичайно</a:t>
            </a:r>
            <a:r>
              <a:rPr lang="ru-RU" sz="1800" dirty="0"/>
              <a:t>, </a:t>
            </a:r>
            <a:r>
              <a:rPr lang="ru-RU" sz="1800" dirty="0" err="1"/>
              <a:t>було</a:t>
            </a:r>
            <a:r>
              <a:rPr lang="ru-RU" sz="1800" dirty="0"/>
              <a:t> б </a:t>
            </a:r>
            <a:r>
              <a:rPr lang="ru-RU" sz="1800" dirty="0" err="1"/>
              <a:t>простіше</a:t>
            </a:r>
            <a:r>
              <a:rPr lang="ru-RU" sz="1800" dirty="0"/>
              <a:t> </a:t>
            </a:r>
            <a:r>
              <a:rPr lang="ru-RU" sz="1800" dirty="0" err="1"/>
              <a:t>написати</a:t>
            </a:r>
            <a:r>
              <a:rPr lang="ru-RU" sz="1800" dirty="0"/>
              <a:t> </a:t>
            </a:r>
            <a:r>
              <a:rPr lang="ru-RU" sz="1800" dirty="0" err="1"/>
              <a:t>окрему</a:t>
            </a:r>
            <a:r>
              <a:rPr lang="ru-RU" sz="1800" dirty="0"/>
              <a:t> </a:t>
            </a:r>
            <a:r>
              <a:rPr lang="ru-RU" sz="1800" dirty="0" err="1"/>
              <a:t>функцію</a:t>
            </a:r>
            <a:r>
              <a:rPr lang="ru-RU" sz="1800" dirty="0"/>
              <a:t> для </a:t>
            </a:r>
            <a:r>
              <a:rPr lang="ru-RU" sz="1800" dirty="0" err="1"/>
              <a:t>виводу</a:t>
            </a:r>
            <a:r>
              <a:rPr lang="ru-RU" sz="1800" dirty="0"/>
              <a:t>, яку </a:t>
            </a:r>
            <a:r>
              <a:rPr lang="ru-RU" sz="1800" dirty="0" err="1"/>
              <a:t>можна</a:t>
            </a:r>
            <a:r>
              <a:rPr lang="ru-RU" sz="1800" dirty="0"/>
              <a:t> </a:t>
            </a:r>
            <a:r>
              <a:rPr lang="ru-RU" sz="1800" dirty="0" err="1"/>
              <a:t>було</a:t>
            </a:r>
            <a:r>
              <a:rPr lang="ru-RU" sz="1800" dirty="0"/>
              <a:t> б повторно </a:t>
            </a:r>
            <a:r>
              <a:rPr lang="ru-RU" sz="1800" dirty="0" err="1"/>
              <a:t>використовувати</a:t>
            </a:r>
            <a:r>
              <a:rPr lang="ru-RU" sz="1800" dirty="0"/>
              <a:t>. </a:t>
            </a:r>
            <a:r>
              <a:rPr lang="ru-RU" sz="1800" dirty="0" err="1"/>
              <a:t>Наприклад</a:t>
            </a:r>
            <a:r>
              <a:rPr lang="ru-RU" sz="1800" dirty="0"/>
              <a:t>, </a:t>
            </a:r>
            <a:r>
              <a:rPr lang="ru-RU" sz="1800" dirty="0" err="1"/>
              <a:t>функцію</a:t>
            </a:r>
            <a:r>
              <a:rPr lang="ru-RU" sz="1800" dirty="0"/>
              <a:t> </a:t>
            </a:r>
            <a:r>
              <a:rPr lang="ru-RU" sz="1800" dirty="0" err="1">
                <a:solidFill>
                  <a:schemeClr val="accent5">
                    <a:lumMod val="75000"/>
                  </a:schemeClr>
                </a:solidFill>
                <a:latin typeface="Consolas" panose="020B0609020204030204" pitchFamily="49" charset="0"/>
              </a:rPr>
              <a:t>print</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pic>
        <p:nvPicPr>
          <p:cNvPr id="5" name="Рисунок 4">
            <a:extLst>
              <a:ext uri="{FF2B5EF4-FFF2-40B4-BE49-F238E27FC236}">
                <a16:creationId xmlns:a16="http://schemas.microsoft.com/office/drawing/2014/main" id="{75FB0347-0D44-4AF6-A870-590D45FC885F}"/>
              </a:ext>
            </a:extLst>
          </p:cNvPr>
          <p:cNvPicPr>
            <a:picLocks noChangeAspect="1"/>
          </p:cNvPicPr>
          <p:nvPr/>
        </p:nvPicPr>
        <p:blipFill>
          <a:blip r:embed="rId2"/>
          <a:stretch>
            <a:fillRect/>
          </a:stretch>
        </p:blipFill>
        <p:spPr>
          <a:xfrm>
            <a:off x="2610632" y="1823713"/>
            <a:ext cx="6970735" cy="4727558"/>
          </a:xfrm>
          <a:prstGeom prst="rect">
            <a:avLst/>
          </a:prstGeom>
        </p:spPr>
      </p:pic>
    </p:spTree>
    <p:extLst>
      <p:ext uri="{BB962C8B-B14F-4D97-AF65-F5344CB8AC3E}">
        <p14:creationId xmlns:p14="http://schemas.microsoft.com/office/powerpoint/2010/main" val="3313444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a:t>
            </a:r>
            <a:r>
              <a:rPr lang="ru-RU" sz="1800" dirty="0" err="1"/>
              <a:t>вже</a:t>
            </a:r>
            <a:r>
              <a:rPr lang="ru-RU" sz="1800" dirty="0"/>
              <a:t> </a:t>
            </a:r>
            <a:r>
              <a:rPr lang="ru-RU" sz="1800" dirty="0" err="1"/>
              <a:t>набагато</a:t>
            </a:r>
            <a:r>
              <a:rPr lang="ru-RU" sz="1800" dirty="0"/>
              <a:t> </a:t>
            </a:r>
            <a:r>
              <a:rPr lang="ru-RU" sz="1800" dirty="0" err="1"/>
              <a:t>краще</a:t>
            </a:r>
            <a:r>
              <a:rPr lang="ru-RU" sz="1800" dirty="0"/>
              <a:t>, але тут </a:t>
            </a:r>
            <a:r>
              <a:rPr lang="ru-RU" sz="1800" dirty="0" err="1"/>
              <a:t>також</a:t>
            </a:r>
            <a:r>
              <a:rPr lang="ru-RU" sz="1800" dirty="0"/>
              <a:t> є </a:t>
            </a:r>
            <a:r>
              <a:rPr lang="ru-RU" sz="1800" dirty="0" err="1"/>
              <a:t>свої</a:t>
            </a:r>
            <a:r>
              <a:rPr lang="ru-RU" sz="1800" dirty="0"/>
              <a:t> </a:t>
            </a:r>
            <a:r>
              <a:rPr lang="ru-RU" sz="1800" dirty="0" err="1"/>
              <a:t>нюанси</a:t>
            </a:r>
            <a:r>
              <a:rPr lang="ru-RU" sz="1800" dirty="0"/>
              <a:t>. </a:t>
            </a:r>
            <a:r>
              <a:rPr lang="ru-RU" sz="1800" dirty="0" err="1"/>
              <a:t>Оскільки</a:t>
            </a:r>
            <a:r>
              <a:rPr lang="ru-RU" sz="1800" dirty="0"/>
              <a:t> метод </a:t>
            </a:r>
            <a:r>
              <a:rPr lang="ru-RU" sz="1800" dirty="0" err="1">
                <a:solidFill>
                  <a:schemeClr val="accent5">
                    <a:lumMod val="75000"/>
                  </a:schemeClr>
                </a:solidFill>
                <a:latin typeface="Consolas" panose="020B0609020204030204" pitchFamily="49" charset="0"/>
              </a:rPr>
              <a:t>print</a:t>
            </a:r>
            <a:r>
              <a:rPr lang="ru-RU" sz="1800" dirty="0">
                <a:solidFill>
                  <a:schemeClr val="accent5">
                    <a:lumMod val="75000"/>
                  </a:schemeClr>
                </a:solidFill>
                <a:latin typeface="Consolas" panose="020B0609020204030204" pitchFamily="49" charset="0"/>
              </a:rPr>
              <a:t>()</a:t>
            </a:r>
            <a:r>
              <a:rPr lang="ru-RU" sz="1800" dirty="0">
                <a:solidFill>
                  <a:schemeClr val="accent5">
                    <a:lumMod val="75000"/>
                  </a:schemeClr>
                </a:solidFill>
              </a:rPr>
              <a:t> </a:t>
            </a:r>
            <a:r>
              <a:rPr lang="ru-RU" sz="1800" dirty="0"/>
              <a:t>типу </a:t>
            </a:r>
            <a:r>
              <a:rPr lang="ru-RU" sz="1800" dirty="0" err="1">
                <a:solidFill>
                  <a:schemeClr val="accent5">
                    <a:lumMod val="75000"/>
                  </a:schemeClr>
                </a:solidFill>
                <a:latin typeface="Consolas" panose="020B0609020204030204" pitchFamily="49" charset="0"/>
              </a:rPr>
              <a:t>void</a:t>
            </a:r>
            <a:r>
              <a:rPr lang="ru-RU" sz="1800" dirty="0"/>
              <a:t>, то </a:t>
            </a:r>
            <a:r>
              <a:rPr lang="ru-RU" sz="1800" dirty="0" err="1"/>
              <a:t>його</a:t>
            </a:r>
            <a:r>
              <a:rPr lang="ru-RU" sz="1800" dirty="0"/>
              <a:t> не </a:t>
            </a:r>
            <a:r>
              <a:rPr lang="ru-RU" sz="1800" dirty="0" err="1"/>
              <a:t>можна</a:t>
            </a:r>
            <a:r>
              <a:rPr lang="ru-RU" sz="1800" dirty="0"/>
              <a:t> </a:t>
            </a:r>
            <a:r>
              <a:rPr lang="ru-RU" sz="1800" dirty="0" err="1"/>
              <a:t>викликати</a:t>
            </a:r>
            <a:r>
              <a:rPr lang="ru-RU" sz="1800" dirty="0"/>
              <a:t> </a:t>
            </a:r>
            <a:r>
              <a:rPr lang="ru-RU" sz="1800" dirty="0" err="1"/>
              <a:t>всередині</a:t>
            </a:r>
            <a:r>
              <a:rPr lang="ru-RU" sz="1800" dirty="0"/>
              <a:t> </a:t>
            </a:r>
            <a:r>
              <a:rPr lang="ru-RU" sz="1800" dirty="0" err="1"/>
              <a:t>стейтменту</a:t>
            </a:r>
            <a:r>
              <a:rPr lang="ru-RU" sz="1800" dirty="0"/>
              <a:t> </a:t>
            </a:r>
            <a:r>
              <a:rPr lang="ru-RU" sz="1800" dirty="0" err="1"/>
              <a:t>виводу</a:t>
            </a:r>
            <a:r>
              <a:rPr lang="ru-RU" sz="1800" dirty="0"/>
              <a:t>. </a:t>
            </a:r>
            <a:r>
              <a:rPr lang="ru-RU" sz="1800" dirty="0" err="1"/>
              <a:t>Замість</a:t>
            </a:r>
            <a:r>
              <a:rPr lang="ru-RU" sz="1800" dirty="0"/>
              <a:t> </a:t>
            </a:r>
            <a:r>
              <a:rPr lang="ru-RU" sz="1800" dirty="0" err="1"/>
              <a:t>цього</a:t>
            </a:r>
            <a:r>
              <a:rPr lang="ru-RU" sz="1800" dirty="0"/>
              <a:t> </a:t>
            </a:r>
            <a:r>
              <a:rPr lang="ru-RU" sz="1800" dirty="0" err="1"/>
              <a:t>стейтмент</a:t>
            </a:r>
            <a:r>
              <a:rPr lang="ru-RU" sz="1800" dirty="0"/>
              <a:t> </a:t>
            </a:r>
            <a:r>
              <a:rPr lang="ru-RU" sz="1800" dirty="0" err="1"/>
              <a:t>виводу</a:t>
            </a:r>
            <a:r>
              <a:rPr lang="ru-RU" sz="1800" dirty="0"/>
              <a:t> </a:t>
            </a:r>
            <a:r>
              <a:rPr lang="ru-RU" sz="1800" dirty="0" err="1"/>
              <a:t>доведеться</a:t>
            </a:r>
            <a:r>
              <a:rPr lang="ru-RU" sz="1800" dirty="0"/>
              <a:t> розбити на </a:t>
            </a:r>
            <a:r>
              <a:rPr lang="ru-RU" sz="1800" dirty="0" err="1"/>
              <a:t>кілька</a:t>
            </a:r>
            <a:r>
              <a:rPr lang="ru-RU" sz="1800" dirty="0"/>
              <a:t> </a:t>
            </a:r>
            <a:r>
              <a:rPr lang="ru-RU" sz="1800" dirty="0" err="1"/>
              <a:t>частин</a:t>
            </a:r>
            <a:r>
              <a:rPr lang="ru-RU" sz="1800" dirty="0"/>
              <a:t> (</a:t>
            </a:r>
            <a:r>
              <a:rPr lang="ru-RU" sz="1800" dirty="0" err="1"/>
              <a:t>рядків</a:t>
            </a:r>
            <a:r>
              <a:rPr lang="ru-RU" sz="1800" dirty="0"/>
              <a:t>):</a:t>
            </a:r>
            <a:endParaRPr lang="uk-UA" sz="1800" dirty="0"/>
          </a:p>
        </p:txBody>
      </p:sp>
      <p:pic>
        <p:nvPicPr>
          <p:cNvPr id="5" name="Рисунок 4">
            <a:extLst>
              <a:ext uri="{FF2B5EF4-FFF2-40B4-BE49-F238E27FC236}">
                <a16:creationId xmlns:a16="http://schemas.microsoft.com/office/drawing/2014/main" id="{4DCB75BC-A3F2-4F4D-966B-1969ADB8F718}"/>
              </a:ext>
            </a:extLst>
          </p:cNvPr>
          <p:cNvPicPr>
            <a:picLocks noChangeAspect="1"/>
          </p:cNvPicPr>
          <p:nvPr/>
        </p:nvPicPr>
        <p:blipFill>
          <a:blip r:embed="rId2"/>
          <a:stretch>
            <a:fillRect/>
          </a:stretch>
        </p:blipFill>
        <p:spPr>
          <a:xfrm>
            <a:off x="1628170" y="2314884"/>
            <a:ext cx="8935657" cy="4498727"/>
          </a:xfrm>
          <a:prstGeom prst="rect">
            <a:avLst/>
          </a:prstGeom>
        </p:spPr>
      </p:pic>
    </p:spTree>
    <p:extLst>
      <p:ext uri="{BB962C8B-B14F-4D97-AF65-F5344CB8AC3E}">
        <p14:creationId xmlns:p14="http://schemas.microsoft.com/office/powerpoint/2010/main" val="2778100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І отримати той же результат, але без необхідності розбивати </a:t>
            </a:r>
            <a:r>
              <a:rPr lang="uk-UA" sz="1800" dirty="0" err="1"/>
              <a:t>стейтмент</a:t>
            </a:r>
            <a:r>
              <a:rPr lang="uk-UA" sz="1800" dirty="0"/>
              <a:t> виводу на кілька рядків і пам’ятати ім’я функції виводу. На щастя, це можна зробити, перевантаживши оператор виводу </a:t>
            </a:r>
            <a:r>
              <a:rPr lang="uk-UA" sz="1800" dirty="0">
                <a:solidFill>
                  <a:schemeClr val="accent5">
                    <a:lumMod val="75000"/>
                  </a:schemeClr>
                </a:solidFill>
                <a:latin typeface="Consolas" panose="020B0609020204030204" pitchFamily="49" charset="0"/>
              </a:rPr>
              <a:t>&lt;&lt;</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Перевантаження оператора виводу &lt;&lt; аналогічне перевантаженню оператора +</a:t>
            </a:r>
            <a:r>
              <a:rPr lang="uk-UA" sz="1800" dirty="0"/>
              <a:t> (обидва є бінарними операторами), за винятком того, що їх типи різні.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Розглянемо вираз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point</a:t>
            </a:r>
            <a:r>
              <a:rPr lang="en-US" sz="1800" dirty="0"/>
              <a:t>. </a:t>
            </a:r>
            <a:r>
              <a:rPr lang="uk-UA" sz="1800" dirty="0"/>
              <a:t>Якщо оператором є </a:t>
            </a:r>
            <a:r>
              <a:rPr lang="uk-UA" sz="1800" dirty="0">
                <a:solidFill>
                  <a:schemeClr val="accent5">
                    <a:lumMod val="75000"/>
                  </a:schemeClr>
                </a:solidFill>
                <a:latin typeface="Consolas" panose="020B0609020204030204" pitchFamily="49" charset="0"/>
              </a:rPr>
              <a:t>&lt;&lt;</a:t>
            </a:r>
            <a:r>
              <a:rPr lang="uk-UA" sz="1800" dirty="0"/>
              <a:t>, то чим тоді є операнди? Лівим операндом є об’єкт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а правим — об’єкт нашого класу </a:t>
            </a:r>
            <a:r>
              <a:rPr lang="en-US" sz="1800" dirty="0">
                <a:solidFill>
                  <a:schemeClr val="accent5">
                    <a:lumMod val="75000"/>
                  </a:schemeClr>
                </a:solidFill>
                <a:latin typeface="Consolas" panose="020B0609020204030204" pitchFamily="49" charset="0"/>
              </a:rPr>
              <a:t>Point</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фактично є об’єктом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t>, </a:t>
            </a:r>
            <a:r>
              <a:rPr lang="uk-UA" sz="1800" dirty="0"/>
              <a:t>тому перевантаження оператора </a:t>
            </a:r>
            <a:r>
              <a:rPr lang="uk-UA" sz="1800" dirty="0">
                <a:solidFill>
                  <a:schemeClr val="accent5">
                    <a:lumMod val="75000"/>
                  </a:schemeClr>
                </a:solidFill>
                <a:latin typeface="Consolas" panose="020B0609020204030204" pitchFamily="49" charset="0"/>
              </a:rPr>
              <a:t>&lt;&lt;</a:t>
            </a:r>
            <a:r>
              <a:rPr lang="uk-UA" sz="1800" dirty="0"/>
              <a:t> виглядає наступним чином:</a:t>
            </a:r>
          </a:p>
        </p:txBody>
      </p:sp>
    </p:spTree>
    <p:extLst>
      <p:ext uri="{BB962C8B-B14F-4D97-AF65-F5344CB8AC3E}">
        <p14:creationId xmlns:p14="http://schemas.microsoft.com/office/powerpoint/2010/main" val="4281056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E57B81E-8006-46F4-A56F-4D5DE259C75D}"/>
              </a:ext>
            </a:extLst>
          </p:cNvPr>
          <p:cNvPicPr>
            <a:picLocks noChangeAspect="1"/>
          </p:cNvPicPr>
          <p:nvPr/>
        </p:nvPicPr>
        <p:blipFill>
          <a:blip r:embed="rId2"/>
          <a:stretch>
            <a:fillRect/>
          </a:stretch>
        </p:blipFill>
        <p:spPr>
          <a:xfrm>
            <a:off x="2707069" y="722065"/>
            <a:ext cx="6777861" cy="6135934"/>
          </a:xfrm>
          <a:prstGeom prst="rect">
            <a:avLst/>
          </a:prstGeom>
        </p:spPr>
      </p:pic>
    </p:spTree>
    <p:extLst>
      <p:ext uri="{BB962C8B-B14F-4D97-AF65-F5344CB8AC3E}">
        <p14:creationId xmlns:p14="http://schemas.microsoft.com/office/powerpoint/2010/main" val="344995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Все досить просто. Зверніть увагу, наскільки простішим став </a:t>
            </a:r>
            <a:r>
              <a:rPr lang="uk-UA" sz="1800" dirty="0" err="1"/>
              <a:t>стейтмент</a:t>
            </a:r>
            <a:r>
              <a:rPr lang="uk-UA" sz="1800" dirty="0"/>
              <a:t> виводу у порівнянні з іншими </a:t>
            </a:r>
            <a:r>
              <a:rPr lang="uk-UA" sz="1800" dirty="0" err="1"/>
              <a:t>стейтментами</a:t>
            </a:r>
            <a:r>
              <a:rPr lang="uk-UA" sz="1800" dirty="0"/>
              <a:t> з вищенаведених прикладів. Найбільш помітною відмінністю є те, що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a:t>
            </a:r>
            <a:r>
              <a:rPr lang="uk-UA" sz="1800" dirty="0"/>
              <a:t>став параметром </a:t>
            </a:r>
            <a:r>
              <a:rPr lang="en-US" sz="1800" dirty="0">
                <a:solidFill>
                  <a:schemeClr val="accent5">
                    <a:lumMod val="75000"/>
                  </a:schemeClr>
                </a:solidFill>
                <a:latin typeface="Consolas" panose="020B0609020204030204" pitchFamily="49" charset="0"/>
              </a:rPr>
              <a:t>out</a:t>
            </a:r>
            <a:r>
              <a:rPr lang="en-US" sz="1800" dirty="0"/>
              <a:t> </a:t>
            </a:r>
            <a:r>
              <a:rPr lang="uk-UA" sz="1800" dirty="0"/>
              <a:t>в нашій функції перевантаження (який потім стане посиланням на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a:t>
            </a:r>
            <a:r>
              <a:rPr lang="uk-UA" sz="1800" dirty="0"/>
              <a:t>при виклику цього оператора).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Найцікавіше тут — тип повернення. З перевантаженням арифметичних операторів ми обчислювали і повертали результат по значенню. Однак, якщо ви спробуєте повернути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solidFill>
                  <a:schemeClr val="accent5">
                    <a:lumMod val="75000"/>
                  </a:schemeClr>
                </a:solidFill>
                <a:latin typeface="Consolas" panose="020B0609020204030204" pitchFamily="49" charset="0"/>
              </a:rPr>
              <a:t> </a:t>
            </a:r>
            <a:r>
              <a:rPr lang="uk-UA" sz="1800" dirty="0"/>
              <a:t>по значенню, то отримаєте помилку компілятора. Це станеться через те, </a:t>
            </a:r>
            <a:r>
              <a:rPr lang="uk-UA" sz="1800" b="1" dirty="0">
                <a:highlight>
                  <a:srgbClr val="FFFF00"/>
                </a:highlight>
              </a:rPr>
              <a:t>що </a:t>
            </a:r>
            <a:r>
              <a:rPr lang="en-US" sz="1800" b="1" dirty="0">
                <a:solidFill>
                  <a:schemeClr val="accent5">
                    <a:lumMod val="75000"/>
                  </a:schemeClr>
                </a:solidFill>
                <a:highlight>
                  <a:srgbClr val="FFFF00"/>
                </a:highlight>
                <a:latin typeface="Consolas" panose="020B0609020204030204" pitchFamily="49" charset="0"/>
              </a:rPr>
              <a:t>std::</a:t>
            </a:r>
            <a:r>
              <a:rPr lang="en-US" sz="1800" b="1" dirty="0" err="1">
                <a:solidFill>
                  <a:schemeClr val="accent5">
                    <a:lumMod val="75000"/>
                  </a:schemeClr>
                </a:solidFill>
                <a:highlight>
                  <a:srgbClr val="FFFF00"/>
                </a:highlight>
                <a:latin typeface="Consolas" panose="020B0609020204030204" pitchFamily="49" charset="0"/>
              </a:rPr>
              <a:t>ostream</a:t>
            </a:r>
            <a:r>
              <a:rPr lang="en-US" sz="1800" b="1" dirty="0">
                <a:solidFill>
                  <a:schemeClr val="accent5">
                    <a:lumMod val="75000"/>
                  </a:schemeClr>
                </a:solidFill>
                <a:highlight>
                  <a:srgbClr val="FFFF00"/>
                </a:highlight>
                <a:latin typeface="Consolas" panose="020B0609020204030204" pitchFamily="49" charset="0"/>
              </a:rPr>
              <a:t> </a:t>
            </a:r>
            <a:r>
              <a:rPr lang="uk-UA" sz="1800" b="1" dirty="0">
                <a:highlight>
                  <a:srgbClr val="FFFF00"/>
                </a:highlight>
              </a:rPr>
              <a:t>забороняє своє копіювання</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 цьому випадку ми повертаємо лівий параметр в якості посилання. Це не тільки запобігає створенню копії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t>, </a:t>
            </a:r>
            <a:r>
              <a:rPr lang="uk-UA" sz="1800" dirty="0"/>
              <a:t>але також дозволяє нам «зв’язати» </a:t>
            </a:r>
            <a:r>
              <a:rPr lang="uk-UA" sz="1800" dirty="0" err="1"/>
              <a:t>стейтменти</a:t>
            </a:r>
            <a:r>
              <a:rPr lang="uk-UA" sz="1800" dirty="0"/>
              <a:t> виводу разом, </a:t>
            </a:r>
            <a:endParaRPr lang="en-US" sz="1800" dirty="0"/>
          </a:p>
          <a:p>
            <a:pPr marL="540000" indent="360000">
              <a:lnSpc>
                <a:spcPct val="150000"/>
              </a:lnSpc>
              <a:spcBef>
                <a:spcPts val="0"/>
              </a:spcBef>
              <a:buNone/>
            </a:pPr>
            <a:r>
              <a:rPr lang="uk-UA" sz="1800" dirty="0"/>
              <a:t>наприклад,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point &lt;&lt; std::</a:t>
            </a:r>
            <a:r>
              <a:rPr lang="en-US" sz="1800" dirty="0" err="1">
                <a:solidFill>
                  <a:schemeClr val="accent5">
                    <a:lumMod val="75000"/>
                  </a:schemeClr>
                </a:solidFill>
                <a:latin typeface="Consolas" panose="020B0609020204030204" pitchFamily="49" charset="0"/>
              </a:rPr>
              <a:t>endl</a:t>
            </a:r>
            <a:r>
              <a:rPr lang="en-US" sz="1800" dirty="0">
                <a:solidFill>
                  <a:schemeClr val="accent5">
                    <a:lumMod val="75000"/>
                  </a:schemeClr>
                </a:solidFill>
                <a:latin typeface="Consolas" panose="020B0609020204030204" pitchFamily="49" charset="0"/>
              </a:rPr>
              <a:t>;</a:t>
            </a:r>
            <a:r>
              <a:rPr lang="en-US" sz="1800" dirty="0"/>
              <a:t>.</a:t>
            </a:r>
            <a:endParaRPr lang="uk-UA" sz="1800" dirty="0"/>
          </a:p>
        </p:txBody>
      </p:sp>
    </p:spTree>
    <p:extLst>
      <p:ext uri="{BB962C8B-B14F-4D97-AF65-F5344CB8AC3E}">
        <p14:creationId xmlns:p14="http://schemas.microsoft.com/office/powerpoint/2010/main" val="2453957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 могли б подумати, що, оскільки оператор </a:t>
            </a:r>
            <a:r>
              <a:rPr lang="uk-UA" sz="1800" dirty="0">
                <a:solidFill>
                  <a:schemeClr val="accent5">
                    <a:lumMod val="75000"/>
                  </a:schemeClr>
                </a:solidFill>
                <a:latin typeface="Consolas" panose="020B0609020204030204" pitchFamily="49" charset="0"/>
              </a:rPr>
              <a:t>&lt;&lt;</a:t>
            </a:r>
            <a:r>
              <a:rPr lang="uk-UA" sz="1800" dirty="0"/>
              <a:t> не повертає значення назад в </a:t>
            </a:r>
            <a:r>
              <a:rPr lang="en-US" sz="1800" dirty="0"/>
              <a:t>caller, </a:t>
            </a:r>
            <a:r>
              <a:rPr lang="uk-UA" sz="1800" dirty="0"/>
              <a:t>то ми повинні були б вказати тип повернення </a:t>
            </a:r>
            <a:r>
              <a:rPr lang="en-US" sz="1800" dirty="0">
                <a:solidFill>
                  <a:schemeClr val="accent5">
                    <a:lumMod val="75000"/>
                  </a:schemeClr>
                </a:solidFill>
                <a:latin typeface="Consolas" panose="020B0609020204030204" pitchFamily="49" charset="0"/>
              </a:rPr>
              <a:t>void</a:t>
            </a:r>
            <a:r>
              <a:rPr lang="en-US" sz="1800" dirty="0"/>
              <a:t>. </a:t>
            </a:r>
            <a:r>
              <a:rPr lang="uk-UA" sz="1800" dirty="0"/>
              <a:t>Але подумайте, що відбудеться, якщо наш оператор </a:t>
            </a:r>
            <a:r>
              <a:rPr lang="uk-UA" sz="1800" dirty="0">
                <a:solidFill>
                  <a:schemeClr val="accent5">
                    <a:lumMod val="75000"/>
                  </a:schemeClr>
                </a:solidFill>
                <a:latin typeface="Consolas" panose="020B0609020204030204" pitchFamily="49" charset="0"/>
              </a:rPr>
              <a:t>&lt;&lt;</a:t>
            </a:r>
            <a:r>
              <a:rPr lang="uk-UA" sz="1800" dirty="0"/>
              <a:t> повертатиме </a:t>
            </a:r>
            <a:r>
              <a:rPr lang="en-US" sz="1800" dirty="0">
                <a:solidFill>
                  <a:schemeClr val="accent5">
                    <a:lumMod val="75000"/>
                  </a:schemeClr>
                </a:solidFill>
                <a:latin typeface="Consolas" panose="020B0609020204030204" pitchFamily="49" charset="0"/>
              </a:rPr>
              <a:t>void</a:t>
            </a:r>
            <a:r>
              <a:rPr lang="en-US" sz="1800" dirty="0"/>
              <a:t>. </a:t>
            </a:r>
            <a:r>
              <a:rPr lang="uk-UA" sz="1800" dirty="0"/>
              <a:t>Коли компілятор обробляє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point &lt;&lt; std::</a:t>
            </a:r>
            <a:r>
              <a:rPr lang="en-US" sz="1800" dirty="0" err="1">
                <a:solidFill>
                  <a:schemeClr val="accent5">
                    <a:lumMod val="75000"/>
                  </a:schemeClr>
                </a:solidFill>
                <a:latin typeface="Consolas" panose="020B0609020204030204" pitchFamily="49" charset="0"/>
              </a:rPr>
              <a:t>endl</a:t>
            </a:r>
            <a:r>
              <a:rPr lang="en-US" sz="1800" dirty="0">
                <a:solidFill>
                  <a:schemeClr val="accent5">
                    <a:lumMod val="75000"/>
                  </a:schemeClr>
                </a:solidFill>
                <a:latin typeface="Consolas" panose="020B0609020204030204" pitchFamily="49" charset="0"/>
              </a:rPr>
              <a:t>;</a:t>
            </a:r>
            <a:r>
              <a:rPr lang="en-US" sz="1800" dirty="0"/>
              <a:t>, </a:t>
            </a:r>
            <a:r>
              <a:rPr lang="uk-UA" sz="1800" dirty="0"/>
              <a:t>то, враховуючи правила пріоритету/асоціативності, він оброблятиме цей вираз як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point</a:t>
            </a:r>
            <a:r>
              <a:rPr lang="en-US" sz="1800" dirty="0"/>
              <a:t>) </a:t>
            </a:r>
            <a:r>
              <a:rPr lang="en-US" sz="1800" dirty="0">
                <a:solidFill>
                  <a:schemeClr val="accent5">
                    <a:lumMod val="75000"/>
                  </a:schemeClr>
                </a:solidFill>
                <a:latin typeface="Consolas" panose="020B0609020204030204" pitchFamily="49" charset="0"/>
              </a:rPr>
              <a:t>&lt;&lt; std::</a:t>
            </a:r>
            <a:r>
              <a:rPr lang="en-US" sz="1800" dirty="0" err="1">
                <a:solidFill>
                  <a:schemeClr val="accent5">
                    <a:lumMod val="75000"/>
                  </a:schemeClr>
                </a:solidFill>
                <a:latin typeface="Consolas" panose="020B0609020204030204" pitchFamily="49" charset="0"/>
              </a:rPr>
              <a:t>endl</a:t>
            </a:r>
            <a:r>
              <a:rPr lang="en-US" sz="1800" dirty="0">
                <a:solidFill>
                  <a:schemeClr val="accent5">
                    <a:lumMod val="75000"/>
                  </a:schemeClr>
                </a:solidFill>
                <a:latin typeface="Consolas" panose="020B0609020204030204" pitchFamily="49" charset="0"/>
              </a:rPr>
              <a:t>;</a:t>
            </a:r>
            <a:r>
              <a:rPr lang="en-US" sz="1800" dirty="0"/>
              <a:t>. </a:t>
            </a:r>
            <a:r>
              <a:rPr lang="uk-UA" sz="1800" dirty="0"/>
              <a:t>Тоді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point</a:t>
            </a:r>
            <a:r>
              <a:rPr lang="en-US" sz="1800" dirty="0"/>
              <a:t> </a:t>
            </a:r>
            <a:r>
              <a:rPr lang="uk-UA" sz="1800" dirty="0"/>
              <a:t>призведе до виклику функції перевантаження оператора </a:t>
            </a:r>
            <a:r>
              <a:rPr lang="uk-UA" sz="1800" dirty="0">
                <a:solidFill>
                  <a:schemeClr val="accent5">
                    <a:lumMod val="75000"/>
                  </a:schemeClr>
                </a:solidFill>
                <a:latin typeface="Consolas" panose="020B0609020204030204" pitchFamily="49" charset="0"/>
              </a:rPr>
              <a:t>&lt;&lt;</a:t>
            </a:r>
            <a:r>
              <a:rPr lang="uk-UA" sz="1800" dirty="0"/>
              <a:t>, яка поверне </a:t>
            </a:r>
            <a:r>
              <a:rPr lang="en-US" sz="1800" dirty="0">
                <a:solidFill>
                  <a:schemeClr val="accent5">
                    <a:lumMod val="75000"/>
                  </a:schemeClr>
                </a:solidFill>
                <a:latin typeface="Consolas" panose="020B0609020204030204" pitchFamily="49" charset="0"/>
              </a:rPr>
              <a:t>void</a:t>
            </a:r>
            <a:r>
              <a:rPr lang="en-US" sz="1800" dirty="0"/>
              <a:t>, </a:t>
            </a:r>
            <a:r>
              <a:rPr lang="uk-UA" sz="1800" dirty="0"/>
              <a:t>і друга частина виразу оброблятиметься</a:t>
            </a:r>
            <a:r>
              <a:rPr lang="en-US" sz="1800" dirty="0"/>
              <a:t> </a:t>
            </a:r>
            <a:r>
              <a:rPr lang="uk-UA" sz="1800" dirty="0"/>
              <a:t>як</a:t>
            </a: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void &lt;&lt; std::</a:t>
            </a:r>
            <a:r>
              <a:rPr lang="en-US" sz="1800" dirty="0" err="1">
                <a:solidFill>
                  <a:schemeClr val="accent5">
                    <a:lumMod val="75000"/>
                  </a:schemeClr>
                </a:solidFill>
                <a:latin typeface="Consolas" panose="020B0609020204030204" pitchFamily="49" charset="0"/>
              </a:rPr>
              <a:t>endl</a:t>
            </a:r>
            <a:r>
              <a:rPr lang="en-US" sz="1800" dirty="0">
                <a:solidFill>
                  <a:schemeClr val="accent5">
                    <a:lumMod val="75000"/>
                  </a:schemeClr>
                </a:solidFill>
                <a:latin typeface="Consolas" panose="020B0609020204030204" pitchFamily="49" charset="0"/>
              </a:rPr>
              <a:t>;</a:t>
            </a:r>
            <a:r>
              <a:rPr lang="en-US" sz="1800" dirty="0"/>
              <a:t> — </a:t>
            </a:r>
            <a:r>
              <a:rPr lang="uk-UA" sz="1800" dirty="0"/>
              <a:t>в цьому немає сенсу!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Повертаючи параметр </a:t>
            </a:r>
            <a:r>
              <a:rPr lang="en-US" sz="1800" dirty="0">
                <a:solidFill>
                  <a:schemeClr val="accent5">
                    <a:lumMod val="75000"/>
                  </a:schemeClr>
                </a:solidFill>
                <a:latin typeface="Consolas" panose="020B0609020204030204" pitchFamily="49" charset="0"/>
              </a:rPr>
              <a:t>out</a:t>
            </a:r>
            <a:r>
              <a:rPr lang="en-US" sz="1800" dirty="0"/>
              <a:t> </a:t>
            </a:r>
            <a:r>
              <a:rPr lang="uk-UA" sz="1800" dirty="0"/>
              <a:t>в якості значення, що повертається, виразу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a:t>
            </a:r>
            <a:r>
              <a:rPr lang="en-US" sz="1800" dirty="0"/>
              <a:t>oint) </a:t>
            </a:r>
            <a:r>
              <a:rPr lang="uk-UA" sz="1800" dirty="0"/>
              <a:t>ми повертаємо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і друга частина нашого виразу обробляється як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std::</a:t>
            </a:r>
            <a:r>
              <a:rPr lang="en-US" sz="1800" dirty="0" err="1">
                <a:solidFill>
                  <a:schemeClr val="accent5">
                    <a:lumMod val="75000"/>
                  </a:schemeClr>
                </a:solidFill>
                <a:latin typeface="Consolas" panose="020B0609020204030204" pitchFamily="49" charset="0"/>
              </a:rPr>
              <a:t>endl</a:t>
            </a:r>
            <a:r>
              <a:rPr lang="en-US" sz="1800" dirty="0">
                <a:solidFill>
                  <a:schemeClr val="accent5">
                    <a:lumMod val="75000"/>
                  </a:schemeClr>
                </a:solidFill>
                <a:latin typeface="Consolas" panose="020B0609020204030204" pitchFamily="49" charset="0"/>
              </a:rPr>
              <a:t>; </a:t>
            </a:r>
            <a:r>
              <a:rPr lang="en-US" sz="1800" dirty="0"/>
              <a:t>— </a:t>
            </a:r>
            <a:r>
              <a:rPr lang="uk-UA" sz="1800" dirty="0"/>
              <a:t>ось де сила!</a:t>
            </a:r>
          </a:p>
        </p:txBody>
      </p:sp>
    </p:spTree>
    <p:extLst>
      <p:ext uri="{BB962C8B-B14F-4D97-AF65-F5344CB8AC3E}">
        <p14:creationId xmlns:p14="http://schemas.microsoft.com/office/powerpoint/2010/main" val="1839475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Кожен раз, коли ми хочемо, щоб наші перевантажені бінарні оператори були пов’язані таким чином, </a:t>
            </a:r>
            <a:r>
              <a:rPr lang="uk-UA" sz="1800" b="1" dirty="0">
                <a:highlight>
                  <a:srgbClr val="00FF00"/>
                </a:highlight>
              </a:rPr>
              <a:t>то лівий операнд обов’язково потрібно повертати (по посиланню)</a:t>
            </a:r>
            <a:r>
              <a:rPr lang="uk-UA" sz="1800" dirty="0"/>
              <a:t>. Повернення лівого параметра по посиланню в цьому випадку працює, так як він передається в функцію самим викликом цієї функції, і повинен залишатися навіть після виконання і повернення цієї функції. Таким чином, ми можемо не турбуватися про те, що посилаємося на щось, що вийде з області видимості і знищиться після виконання функції. Наприклад:</a:t>
            </a:r>
          </a:p>
        </p:txBody>
      </p:sp>
    </p:spTree>
    <p:extLst>
      <p:ext uri="{BB962C8B-B14F-4D97-AF65-F5344CB8AC3E}">
        <p14:creationId xmlns:p14="http://schemas.microsoft.com/office/powerpoint/2010/main" val="438865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F3D6D3B9-3987-4EC0-BA75-4E02D1F2FCA2}"/>
              </a:ext>
            </a:extLst>
          </p:cNvPr>
          <p:cNvPicPr>
            <a:picLocks noChangeAspect="1"/>
          </p:cNvPicPr>
          <p:nvPr/>
        </p:nvPicPr>
        <p:blipFill>
          <a:blip r:embed="rId2"/>
          <a:stretch>
            <a:fillRect/>
          </a:stretch>
        </p:blipFill>
        <p:spPr>
          <a:xfrm>
            <a:off x="370951" y="-1"/>
            <a:ext cx="7352660" cy="6858000"/>
          </a:xfrm>
          <a:prstGeom prst="rect">
            <a:avLst/>
          </a:prstGeom>
        </p:spPr>
      </p:pic>
      <p:pic>
        <p:nvPicPr>
          <p:cNvPr id="7" name="Рисунок 6">
            <a:extLst>
              <a:ext uri="{FF2B5EF4-FFF2-40B4-BE49-F238E27FC236}">
                <a16:creationId xmlns:a16="http://schemas.microsoft.com/office/drawing/2014/main" id="{3A01C55A-C6D1-4BD2-A357-FDB96856BD46}"/>
              </a:ext>
            </a:extLst>
          </p:cNvPr>
          <p:cNvPicPr>
            <a:picLocks noChangeAspect="1"/>
          </p:cNvPicPr>
          <p:nvPr/>
        </p:nvPicPr>
        <p:blipFill>
          <a:blip r:embed="rId3"/>
          <a:stretch>
            <a:fillRect/>
          </a:stretch>
        </p:blipFill>
        <p:spPr>
          <a:xfrm>
            <a:off x="5390200" y="5890458"/>
            <a:ext cx="4534533" cy="447737"/>
          </a:xfrm>
          <a:prstGeom prst="rect">
            <a:avLst/>
          </a:prstGeom>
        </p:spPr>
      </p:pic>
    </p:spTree>
    <p:extLst>
      <p:ext uri="{BB962C8B-B14F-4D97-AF65-F5344CB8AC3E}">
        <p14:creationId xmlns:p14="http://schemas.microsoft.com/office/powerpoint/2010/main" val="2139161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Перевантаження оператора вводу &gt;&gt;</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Також можна перевантажити і оператор вводу. Все майже так само, як і з оператором виводу, але головне, що потрібно пам’ятати —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cin</a:t>
            </a:r>
            <a:r>
              <a:rPr lang="en-US" sz="1800" dirty="0">
                <a:solidFill>
                  <a:schemeClr val="accent5">
                    <a:lumMod val="75000"/>
                  </a:schemeClr>
                </a:solidFill>
                <a:latin typeface="Consolas" panose="020B0609020204030204" pitchFamily="49" charset="0"/>
              </a:rPr>
              <a:t> </a:t>
            </a:r>
            <a:r>
              <a:rPr lang="uk-UA" sz="1800" dirty="0"/>
              <a:t>є об’єктом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istream</a:t>
            </a:r>
            <a:r>
              <a:rPr lang="en-US" sz="1800" dirty="0"/>
              <a:t>. </a:t>
            </a:r>
            <a:r>
              <a:rPr lang="uk-UA" sz="1800" dirty="0"/>
              <a:t>Ось наш клас </a:t>
            </a:r>
            <a:r>
              <a:rPr lang="en-US" sz="1800" dirty="0">
                <a:solidFill>
                  <a:schemeClr val="accent5">
                    <a:lumMod val="75000"/>
                  </a:schemeClr>
                </a:solidFill>
                <a:latin typeface="Consolas" panose="020B0609020204030204" pitchFamily="49" charset="0"/>
              </a:rPr>
              <a:t>Point</a:t>
            </a:r>
            <a:r>
              <a:rPr lang="en-US" sz="1800" dirty="0"/>
              <a:t> </a:t>
            </a:r>
            <a:r>
              <a:rPr lang="uk-UA" sz="1800" dirty="0"/>
              <a:t>з перевантаженим оператором вводу </a:t>
            </a:r>
            <a:r>
              <a:rPr lang="uk-UA" sz="1800" dirty="0">
                <a:solidFill>
                  <a:schemeClr val="accent5">
                    <a:lumMod val="75000"/>
                  </a:schemeClr>
                </a:solidFill>
                <a:latin typeface="Consolas" panose="020B0609020204030204" pitchFamily="49" charset="0"/>
              </a:rPr>
              <a:t>&gt;&gt;</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Перевантаження</a:t>
            </a:r>
            <a:r>
              <a:rPr lang="ru-RU" sz="1800" dirty="0"/>
              <a:t> </a:t>
            </a:r>
            <a:r>
              <a:rPr lang="ru-RU" sz="1800" dirty="0" err="1"/>
              <a:t>операторів</a:t>
            </a:r>
            <a:r>
              <a:rPr lang="ru-RU" sz="1800" dirty="0"/>
              <a:t> </a:t>
            </a:r>
            <a:r>
              <a:rPr lang="ru-RU" sz="1800" dirty="0">
                <a:solidFill>
                  <a:schemeClr val="accent5">
                    <a:lumMod val="75000"/>
                  </a:schemeClr>
                </a:solidFill>
                <a:latin typeface="Consolas" panose="020B0609020204030204" pitchFamily="49" charset="0"/>
              </a:rPr>
              <a:t>&lt;&lt;</a:t>
            </a:r>
            <a:r>
              <a:rPr lang="ru-RU" sz="1800" dirty="0"/>
              <a:t> і </a:t>
            </a:r>
            <a:r>
              <a:rPr lang="ru-RU" sz="1800" dirty="0">
                <a:solidFill>
                  <a:schemeClr val="accent5">
                    <a:lumMod val="75000"/>
                  </a:schemeClr>
                </a:solidFill>
                <a:latin typeface="Consolas" panose="020B0609020204030204" pitchFamily="49" charset="0"/>
              </a:rPr>
              <a:t>&gt;&gt;</a:t>
            </a:r>
            <a:r>
              <a:rPr lang="ru-RU" sz="1800" dirty="0"/>
              <a:t> </a:t>
            </a:r>
            <a:r>
              <a:rPr lang="ru-RU" sz="1800" dirty="0" err="1"/>
              <a:t>набагато</a:t>
            </a:r>
            <a:r>
              <a:rPr lang="ru-RU" sz="1800" dirty="0"/>
              <a:t> </a:t>
            </a:r>
            <a:r>
              <a:rPr lang="ru-RU" sz="1800" dirty="0" err="1"/>
              <a:t>спрощує</a:t>
            </a:r>
            <a:r>
              <a:rPr lang="ru-RU" sz="1800" dirty="0"/>
              <a:t> </a:t>
            </a:r>
            <a:r>
              <a:rPr lang="ru-RU" sz="1800" dirty="0" err="1"/>
              <a:t>процес</a:t>
            </a:r>
            <a:r>
              <a:rPr lang="ru-RU" sz="1800" dirty="0"/>
              <a:t> </a:t>
            </a:r>
            <a:r>
              <a:rPr lang="ru-RU" sz="1800" dirty="0" err="1"/>
              <a:t>виводу</a:t>
            </a:r>
            <a:r>
              <a:rPr lang="ru-RU" sz="1800" dirty="0"/>
              <a:t> </a:t>
            </a:r>
            <a:r>
              <a:rPr lang="ru-RU" sz="1800" dirty="0" err="1"/>
              <a:t>класу</a:t>
            </a:r>
            <a:r>
              <a:rPr lang="ru-RU" sz="1800" dirty="0"/>
              <a:t> на </a:t>
            </a:r>
            <a:r>
              <a:rPr lang="ru-RU" sz="1800" dirty="0" err="1"/>
              <a:t>екран</a:t>
            </a:r>
            <a:r>
              <a:rPr lang="ru-RU" sz="1800" dirty="0"/>
              <a:t> і </a:t>
            </a:r>
            <a:r>
              <a:rPr lang="ru-RU" sz="1800" dirty="0" err="1"/>
              <a:t>отримання</a:t>
            </a:r>
            <a:r>
              <a:rPr lang="ru-RU" sz="1800" dirty="0"/>
              <a:t> </a:t>
            </a:r>
            <a:r>
              <a:rPr lang="ru-RU" sz="1800" dirty="0" err="1"/>
              <a:t>користувацького</a:t>
            </a:r>
            <a:r>
              <a:rPr lang="ru-RU" sz="1800" dirty="0"/>
              <a:t> вводу </a:t>
            </a:r>
            <a:r>
              <a:rPr lang="ru-RU" sz="1800" dirty="0" err="1"/>
              <a:t>із</a:t>
            </a:r>
            <a:r>
              <a:rPr lang="ru-RU" sz="1800" dirty="0"/>
              <a:t> </a:t>
            </a:r>
            <a:r>
              <a:rPr lang="ru-RU" sz="1800" dirty="0" err="1"/>
              <a:t>записом</a:t>
            </a:r>
            <a:r>
              <a:rPr lang="ru-RU" sz="1800" dirty="0"/>
              <a:t> в </a:t>
            </a:r>
            <a:r>
              <a:rPr lang="ru-RU" sz="1800" dirty="0" err="1"/>
              <a:t>клас</a:t>
            </a:r>
            <a:r>
              <a:rPr lang="ru-RU" sz="1800" dirty="0"/>
              <a:t>.</a:t>
            </a:r>
            <a:endParaRPr lang="uk-UA" sz="1800" dirty="0"/>
          </a:p>
        </p:txBody>
      </p:sp>
    </p:spTree>
    <p:extLst>
      <p:ext uri="{BB962C8B-B14F-4D97-AF65-F5344CB8AC3E}">
        <p14:creationId xmlns:p14="http://schemas.microsoft.com/office/powerpoint/2010/main" val="4282913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52E9300-5331-4B1B-BE96-7C263C1BE400}"/>
              </a:ext>
            </a:extLst>
          </p:cNvPr>
          <p:cNvPicPr>
            <a:picLocks noChangeAspect="1"/>
          </p:cNvPicPr>
          <p:nvPr/>
        </p:nvPicPr>
        <p:blipFill>
          <a:blip r:embed="rId2"/>
          <a:stretch>
            <a:fillRect/>
          </a:stretch>
        </p:blipFill>
        <p:spPr>
          <a:xfrm>
            <a:off x="1262062" y="-1"/>
            <a:ext cx="9667875" cy="6858000"/>
          </a:xfrm>
          <a:prstGeom prst="rect">
            <a:avLst/>
          </a:prstGeom>
        </p:spPr>
      </p:pic>
    </p:spTree>
    <p:extLst>
      <p:ext uri="{BB962C8B-B14F-4D97-AF65-F5344CB8AC3E}">
        <p14:creationId xmlns:p14="http://schemas.microsoft.com/office/powerpoint/2010/main" val="490789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Анонімні об’єкти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Хоча</a:t>
            </a:r>
            <a:r>
              <a:rPr lang="ru-RU" sz="1800" dirty="0"/>
              <a:t> у </a:t>
            </a:r>
            <a:r>
              <a:rPr lang="ru-RU" sz="1800" dirty="0" err="1"/>
              <a:t>вищенаведених</a:t>
            </a:r>
            <a:r>
              <a:rPr lang="ru-RU" sz="1800" dirty="0"/>
              <a:t> прикладах ми </a:t>
            </a:r>
            <a:r>
              <a:rPr lang="ru-RU" sz="1800" dirty="0" err="1"/>
              <a:t>використовували</a:t>
            </a:r>
            <a:r>
              <a:rPr lang="ru-RU" sz="1800" dirty="0"/>
              <a:t> </a:t>
            </a:r>
            <a:r>
              <a:rPr lang="ru-RU" sz="1800" dirty="0" err="1"/>
              <a:t>тільки</a:t>
            </a:r>
            <a:r>
              <a:rPr lang="ru-RU" sz="1800" dirty="0"/>
              <a:t> </a:t>
            </a:r>
            <a:r>
              <a:rPr lang="ru-RU" sz="1800" dirty="0" err="1"/>
              <a:t>фундаментальні</a:t>
            </a:r>
            <a:r>
              <a:rPr lang="ru-RU" sz="1800" dirty="0"/>
              <a:t> типи </a:t>
            </a:r>
            <a:r>
              <a:rPr lang="ru-RU" sz="1800" dirty="0" err="1"/>
              <a:t>даних</a:t>
            </a:r>
            <a:r>
              <a:rPr lang="ru-RU" sz="1800" dirty="0"/>
              <a:t>, </a:t>
            </a:r>
            <a:r>
              <a:rPr lang="ru-RU" sz="1800" b="1" dirty="0" err="1">
                <a:highlight>
                  <a:srgbClr val="00FF00"/>
                </a:highlight>
              </a:rPr>
              <a:t>анонімні</a:t>
            </a:r>
            <a:r>
              <a:rPr lang="ru-RU" sz="1800" b="1" dirty="0">
                <a:highlight>
                  <a:srgbClr val="00FF00"/>
                </a:highlight>
              </a:rPr>
              <a:t> </a:t>
            </a:r>
            <a:r>
              <a:rPr lang="ru-RU" sz="1800" b="1" dirty="0" err="1">
                <a:highlight>
                  <a:srgbClr val="00FF00"/>
                </a:highlight>
              </a:rPr>
              <a:t>об’єкти</a:t>
            </a:r>
            <a:r>
              <a:rPr lang="ru-RU" sz="1800" b="1" dirty="0">
                <a:highlight>
                  <a:srgbClr val="00FF00"/>
                </a:highlight>
              </a:rPr>
              <a:t> </a:t>
            </a:r>
            <a:r>
              <a:rPr lang="ru-RU" sz="1800" b="1" dirty="0" err="1">
                <a:highlight>
                  <a:srgbClr val="00FF00"/>
                </a:highlight>
              </a:rPr>
              <a:t>також</a:t>
            </a:r>
            <a:r>
              <a:rPr lang="ru-RU" sz="1800" b="1" dirty="0">
                <a:highlight>
                  <a:srgbClr val="00FF00"/>
                </a:highlight>
              </a:rPr>
              <a:t> </a:t>
            </a:r>
            <a:r>
              <a:rPr lang="ru-RU" sz="1800" b="1" dirty="0" err="1">
                <a:highlight>
                  <a:srgbClr val="00FF00"/>
                </a:highlight>
              </a:rPr>
              <a:t>можуть</a:t>
            </a:r>
            <a:r>
              <a:rPr lang="ru-RU" sz="1800" b="1" dirty="0">
                <a:highlight>
                  <a:srgbClr val="00FF00"/>
                </a:highlight>
              </a:rPr>
              <a:t> </a:t>
            </a:r>
            <a:r>
              <a:rPr lang="ru-RU" sz="1800" b="1" dirty="0" err="1">
                <a:highlight>
                  <a:srgbClr val="00FF00"/>
                </a:highlight>
              </a:rPr>
              <a:t>використовуватися</a:t>
            </a:r>
            <a:r>
              <a:rPr lang="ru-RU" sz="1800" b="1" dirty="0">
                <a:highlight>
                  <a:srgbClr val="00FF00"/>
                </a:highlight>
              </a:rPr>
              <a:t> і з </a:t>
            </a:r>
            <a:r>
              <a:rPr lang="ru-RU" sz="1800" b="1" dirty="0" err="1">
                <a:highlight>
                  <a:srgbClr val="00FF00"/>
                </a:highlight>
              </a:rPr>
              <a:t>класами</a:t>
            </a:r>
            <a:r>
              <a:rPr lang="ru-RU" sz="1800" dirty="0"/>
              <a:t>. </a:t>
            </a:r>
            <a:r>
              <a:rPr lang="ru-RU" sz="1800" dirty="0" err="1"/>
              <a:t>Достатньо</a:t>
            </a:r>
            <a:r>
              <a:rPr lang="ru-RU" sz="1800" dirty="0"/>
              <a:t> просто не </a:t>
            </a:r>
            <a:r>
              <a:rPr lang="ru-RU" sz="1800" dirty="0" err="1"/>
              <a:t>вказувати</a:t>
            </a:r>
            <a:r>
              <a:rPr lang="ru-RU" sz="1800" dirty="0"/>
              <a:t> </a:t>
            </a:r>
            <a:r>
              <a:rPr lang="ru-RU" sz="1800" dirty="0" err="1"/>
              <a:t>ім’я</a:t>
            </a:r>
            <a:r>
              <a:rPr lang="ru-RU" sz="1800" dirty="0"/>
              <a:t> </a:t>
            </a:r>
            <a:r>
              <a:rPr lang="ru-RU" sz="1800" dirty="0" err="1"/>
              <a:t>об’єкту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вищенаведеному прикладі рядок </a:t>
            </a:r>
            <a:r>
              <a:rPr lang="en-US" sz="1800" dirty="0">
                <a:solidFill>
                  <a:schemeClr val="accent5">
                    <a:lumMod val="75000"/>
                  </a:schemeClr>
                </a:solidFill>
                <a:latin typeface="Consolas" panose="020B0609020204030204" pitchFamily="49" charset="0"/>
              </a:rPr>
              <a:t>Dollars(8); </a:t>
            </a:r>
            <a:r>
              <a:rPr lang="uk-UA" sz="1800" dirty="0"/>
              <a:t>створить анонімний об’єкт класу </a:t>
            </a:r>
            <a:r>
              <a:rPr lang="en-US" sz="1800" dirty="0">
                <a:solidFill>
                  <a:schemeClr val="accent5">
                    <a:lumMod val="75000"/>
                  </a:schemeClr>
                </a:solidFill>
                <a:latin typeface="Consolas" panose="020B0609020204030204" pitchFamily="49" charset="0"/>
              </a:rPr>
              <a:t>Dollars</a:t>
            </a:r>
            <a:r>
              <a:rPr lang="en-US" sz="1800" dirty="0"/>
              <a:t>, </a:t>
            </a:r>
            <a:r>
              <a:rPr lang="uk-UA" sz="1800" dirty="0" err="1"/>
              <a:t>ініціалізує</a:t>
            </a:r>
            <a:r>
              <a:rPr lang="uk-UA" sz="1800" dirty="0"/>
              <a:t> його значенням </a:t>
            </a:r>
            <a:r>
              <a:rPr lang="uk-UA" sz="1800" dirty="0">
                <a:solidFill>
                  <a:schemeClr val="accent5">
                    <a:lumMod val="75000"/>
                  </a:schemeClr>
                </a:solidFill>
                <a:latin typeface="Consolas" panose="020B0609020204030204" pitchFamily="49" charset="0"/>
              </a:rPr>
              <a:t>8</a:t>
            </a:r>
            <a:r>
              <a:rPr lang="uk-UA" sz="1800" dirty="0"/>
              <a:t>, а потім знищить. У цьому контексті користі ми багато не отримаємо.</a:t>
            </a:r>
          </a:p>
        </p:txBody>
      </p:sp>
      <p:pic>
        <p:nvPicPr>
          <p:cNvPr id="5" name="Рисунок 4">
            <a:extLst>
              <a:ext uri="{FF2B5EF4-FFF2-40B4-BE49-F238E27FC236}">
                <a16:creationId xmlns:a16="http://schemas.microsoft.com/office/drawing/2014/main" id="{EB49D5B3-988B-43BE-9FF0-A001F86D446E}"/>
              </a:ext>
            </a:extLst>
          </p:cNvPr>
          <p:cNvPicPr>
            <a:picLocks noChangeAspect="1"/>
          </p:cNvPicPr>
          <p:nvPr/>
        </p:nvPicPr>
        <p:blipFill>
          <a:blip r:embed="rId2"/>
          <a:stretch>
            <a:fillRect/>
          </a:stretch>
        </p:blipFill>
        <p:spPr>
          <a:xfrm>
            <a:off x="2982409" y="1828065"/>
            <a:ext cx="6227180" cy="1271162"/>
          </a:xfrm>
          <a:prstGeom prst="rect">
            <a:avLst/>
          </a:prstGeom>
        </p:spPr>
      </p:pic>
    </p:spTree>
    <p:extLst>
      <p:ext uri="{BB962C8B-B14F-4D97-AF65-F5344CB8AC3E}">
        <p14:creationId xmlns:p14="http://schemas.microsoft.com/office/powerpoint/2010/main" val="1850621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Завдання</a:t>
            </a:r>
            <a:r>
              <a:rPr lang="ru-RU" b="1" dirty="0"/>
              <a:t> №3</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Використовуючи</a:t>
            </a:r>
            <a:r>
              <a:rPr lang="ru-RU" sz="1800" dirty="0"/>
              <a:t> </a:t>
            </a:r>
            <a:r>
              <a:rPr lang="ru-RU" sz="1800" dirty="0" err="1"/>
              <a:t>клас</a:t>
            </a:r>
            <a:r>
              <a:rPr lang="ru-RU" sz="1800" dirty="0"/>
              <a:t> </a:t>
            </a:r>
            <a:r>
              <a:rPr lang="ru-RU" sz="1800" dirty="0" err="1">
                <a:solidFill>
                  <a:schemeClr val="accent5">
                    <a:lumMod val="75000"/>
                  </a:schemeClr>
                </a:solidFill>
                <a:latin typeface="Consolas" panose="020B0609020204030204" pitchFamily="49" charset="0"/>
              </a:rPr>
              <a:t>Fraction</a:t>
            </a:r>
            <a:r>
              <a:rPr lang="ru-RU" sz="1800" dirty="0"/>
              <a:t>, представлений </a:t>
            </a:r>
            <a:r>
              <a:rPr lang="ru-RU" sz="1800" dirty="0" err="1"/>
              <a:t>нижче</a:t>
            </a:r>
            <a:r>
              <a:rPr lang="ru-RU" sz="1800" dirty="0"/>
              <a:t>, додайте </a:t>
            </a:r>
            <a:r>
              <a:rPr lang="ru-RU" sz="1800" dirty="0" err="1"/>
              <a:t>перевантаження</a:t>
            </a:r>
            <a:r>
              <a:rPr lang="ru-RU" sz="1800" dirty="0"/>
              <a:t> </a:t>
            </a:r>
            <a:r>
              <a:rPr lang="ru-RU" sz="1800" dirty="0" err="1"/>
              <a:t>операторів</a:t>
            </a:r>
            <a:r>
              <a:rPr lang="ru-RU" sz="1800" dirty="0"/>
              <a:t> </a:t>
            </a:r>
            <a:r>
              <a:rPr lang="ru-RU" sz="1800" dirty="0">
                <a:solidFill>
                  <a:schemeClr val="accent5">
                    <a:lumMod val="75000"/>
                  </a:schemeClr>
                </a:solidFill>
                <a:latin typeface="Consolas" panose="020B0609020204030204" pitchFamily="49" charset="0"/>
              </a:rPr>
              <a:t>&lt;&lt;</a:t>
            </a:r>
            <a:r>
              <a:rPr lang="ru-RU" sz="1800" dirty="0"/>
              <a:t> і </a:t>
            </a:r>
            <a:r>
              <a:rPr lang="ru-RU" sz="1800" dirty="0">
                <a:solidFill>
                  <a:schemeClr val="accent5">
                    <a:lumMod val="75000"/>
                  </a:schemeClr>
                </a:solidFill>
                <a:latin typeface="Consolas" panose="020B0609020204030204" pitchFamily="49" charset="0"/>
              </a:rPr>
              <a:t>&gt;&gt;</a:t>
            </a:r>
            <a:r>
              <a:rPr lang="ru-RU" sz="1800" dirty="0"/>
              <a:t>.</a:t>
            </a:r>
            <a:endParaRPr lang="uk-UA" sz="1800" dirty="0"/>
          </a:p>
        </p:txBody>
      </p:sp>
      <p:pic>
        <p:nvPicPr>
          <p:cNvPr id="5" name="Рисунок 4">
            <a:extLst>
              <a:ext uri="{FF2B5EF4-FFF2-40B4-BE49-F238E27FC236}">
                <a16:creationId xmlns:a16="http://schemas.microsoft.com/office/drawing/2014/main" id="{0BD513AC-1A8E-4EF9-B112-06C48C12E808}"/>
              </a:ext>
            </a:extLst>
          </p:cNvPr>
          <p:cNvPicPr>
            <a:picLocks noChangeAspect="1"/>
          </p:cNvPicPr>
          <p:nvPr/>
        </p:nvPicPr>
        <p:blipFill>
          <a:blip r:embed="rId2"/>
          <a:stretch>
            <a:fillRect/>
          </a:stretch>
        </p:blipFill>
        <p:spPr>
          <a:xfrm>
            <a:off x="1265864" y="1313172"/>
            <a:ext cx="6373060" cy="4023311"/>
          </a:xfrm>
          <a:prstGeom prst="rect">
            <a:avLst/>
          </a:prstGeom>
        </p:spPr>
      </p:pic>
      <p:pic>
        <p:nvPicPr>
          <p:cNvPr id="7" name="Рисунок 6">
            <a:extLst>
              <a:ext uri="{FF2B5EF4-FFF2-40B4-BE49-F238E27FC236}">
                <a16:creationId xmlns:a16="http://schemas.microsoft.com/office/drawing/2014/main" id="{A7312045-B34C-49A1-A076-1FA6C29FDC16}"/>
              </a:ext>
            </a:extLst>
          </p:cNvPr>
          <p:cNvPicPr>
            <a:picLocks noChangeAspect="1"/>
          </p:cNvPicPr>
          <p:nvPr/>
        </p:nvPicPr>
        <p:blipFill>
          <a:blip r:embed="rId3"/>
          <a:stretch>
            <a:fillRect/>
          </a:stretch>
        </p:blipFill>
        <p:spPr>
          <a:xfrm>
            <a:off x="7168339" y="4967934"/>
            <a:ext cx="4429743" cy="1648055"/>
          </a:xfrm>
          <a:prstGeom prst="rect">
            <a:avLst/>
          </a:prstGeom>
        </p:spPr>
      </p:pic>
    </p:spTree>
    <p:extLst>
      <p:ext uri="{BB962C8B-B14F-4D97-AF65-F5344CB8AC3E}">
        <p14:creationId xmlns:p14="http://schemas.microsoft.com/office/powerpoint/2010/main" val="40155926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59CA1C0-ED80-4548-AE2C-227EA279C6F3}"/>
              </a:ext>
            </a:extLst>
          </p:cNvPr>
          <p:cNvPicPr>
            <a:picLocks noChangeAspect="1"/>
          </p:cNvPicPr>
          <p:nvPr/>
        </p:nvPicPr>
        <p:blipFill>
          <a:blip r:embed="rId2"/>
          <a:stretch>
            <a:fillRect/>
          </a:stretch>
        </p:blipFill>
        <p:spPr>
          <a:xfrm>
            <a:off x="2113723" y="-1"/>
            <a:ext cx="7964552" cy="6858000"/>
          </a:xfrm>
          <a:prstGeom prst="rect">
            <a:avLst/>
          </a:prstGeom>
        </p:spPr>
      </p:pic>
    </p:spTree>
    <p:extLst>
      <p:ext uri="{BB962C8B-B14F-4D97-AF65-F5344CB8AC3E}">
        <p14:creationId xmlns:p14="http://schemas.microsoft.com/office/powerpoint/2010/main" val="198009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06227CD-A45E-4FC7-8A41-4A00BFDD9EA7}"/>
              </a:ext>
            </a:extLst>
          </p:cNvPr>
          <p:cNvPicPr>
            <a:picLocks noChangeAspect="1"/>
          </p:cNvPicPr>
          <p:nvPr/>
        </p:nvPicPr>
        <p:blipFill>
          <a:blip r:embed="rId2"/>
          <a:stretch>
            <a:fillRect/>
          </a:stretch>
        </p:blipFill>
        <p:spPr>
          <a:xfrm>
            <a:off x="4502675" y="-1"/>
            <a:ext cx="3186650" cy="6858000"/>
          </a:xfrm>
          <a:prstGeom prst="rect">
            <a:avLst/>
          </a:prstGeom>
        </p:spPr>
      </p:pic>
      <p:pic>
        <p:nvPicPr>
          <p:cNvPr id="7" name="Рисунок 6">
            <a:extLst>
              <a:ext uri="{FF2B5EF4-FFF2-40B4-BE49-F238E27FC236}">
                <a16:creationId xmlns:a16="http://schemas.microsoft.com/office/drawing/2014/main" id="{9C4A0DB4-55FE-470A-AFE0-7D9E918789A5}"/>
              </a:ext>
            </a:extLst>
          </p:cNvPr>
          <p:cNvPicPr>
            <a:picLocks noChangeAspect="1"/>
          </p:cNvPicPr>
          <p:nvPr/>
        </p:nvPicPr>
        <p:blipFill>
          <a:blip r:embed="rId3"/>
          <a:stretch>
            <a:fillRect/>
          </a:stretch>
        </p:blipFill>
        <p:spPr>
          <a:xfrm>
            <a:off x="8257626" y="5997218"/>
            <a:ext cx="3934374" cy="800212"/>
          </a:xfrm>
          <a:prstGeom prst="rect">
            <a:avLst/>
          </a:prstGeom>
        </p:spPr>
      </p:pic>
    </p:spTree>
    <p:extLst>
      <p:ext uri="{BB962C8B-B14F-4D97-AF65-F5344CB8AC3E}">
        <p14:creationId xmlns:p14="http://schemas.microsoft.com/office/powerpoint/2010/main" val="2988957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методи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FF00"/>
                </a:highlight>
              </a:rPr>
              <a:t>Перевантаження</a:t>
            </a:r>
            <a:r>
              <a:rPr lang="ru-RU" sz="1800" b="1" dirty="0">
                <a:highlight>
                  <a:srgbClr val="FFFF00"/>
                </a:highlight>
              </a:rPr>
              <a:t> </a:t>
            </a:r>
            <a:r>
              <a:rPr lang="ru-RU" sz="1800" b="1" dirty="0" err="1">
                <a:highlight>
                  <a:srgbClr val="FFFF00"/>
                </a:highlight>
              </a:rPr>
              <a:t>операторів</a:t>
            </a:r>
            <a:r>
              <a:rPr lang="ru-RU" sz="1800" b="1" dirty="0">
                <a:highlight>
                  <a:srgbClr val="FFFF00"/>
                </a:highlight>
              </a:rPr>
              <a:t> через </a:t>
            </a:r>
            <a:r>
              <a:rPr lang="ru-RU" sz="1800" b="1" dirty="0" err="1">
                <a:highlight>
                  <a:srgbClr val="FFFF00"/>
                </a:highlight>
              </a:rPr>
              <a:t>методи</a:t>
            </a:r>
            <a:r>
              <a:rPr lang="ru-RU" sz="1800" b="1" dirty="0">
                <a:highlight>
                  <a:srgbClr val="FFFF00"/>
                </a:highlight>
              </a:rPr>
              <a:t> </a:t>
            </a:r>
            <a:r>
              <a:rPr lang="ru-RU" sz="1800" b="1" dirty="0" err="1">
                <a:highlight>
                  <a:srgbClr val="FFFF00"/>
                </a:highlight>
              </a:rPr>
              <a:t>класу</a:t>
            </a:r>
            <a:r>
              <a:rPr lang="ru-RU" sz="1800" b="1" dirty="0">
                <a:highlight>
                  <a:srgbClr val="FFFF00"/>
                </a:highlight>
              </a:rPr>
              <a:t> </a:t>
            </a:r>
            <a:r>
              <a:rPr lang="ru-RU" sz="1800" b="1" dirty="0" err="1">
                <a:highlight>
                  <a:srgbClr val="FFFF00"/>
                </a:highlight>
              </a:rPr>
              <a:t>дуже</a:t>
            </a:r>
            <a:r>
              <a:rPr lang="ru-RU" sz="1800" b="1" dirty="0">
                <a:highlight>
                  <a:srgbClr val="FFFF00"/>
                </a:highlight>
              </a:rPr>
              <a:t> схоже на </a:t>
            </a:r>
            <a:r>
              <a:rPr lang="ru-RU" sz="1800" b="1" dirty="0" err="1">
                <a:highlight>
                  <a:srgbClr val="FFFF00"/>
                </a:highlight>
              </a:rPr>
              <a:t>перевантаження</a:t>
            </a:r>
            <a:r>
              <a:rPr lang="ru-RU" sz="1800" b="1" dirty="0">
                <a:highlight>
                  <a:srgbClr val="FFFF00"/>
                </a:highlight>
              </a:rPr>
              <a:t> </a:t>
            </a:r>
            <a:r>
              <a:rPr lang="ru-RU" sz="1800" b="1" dirty="0" err="1">
                <a:highlight>
                  <a:srgbClr val="FFFF00"/>
                </a:highlight>
              </a:rPr>
              <a:t>операторів</a:t>
            </a:r>
            <a:r>
              <a:rPr lang="ru-RU" sz="1800" b="1" dirty="0">
                <a:highlight>
                  <a:srgbClr val="FFFF00"/>
                </a:highlight>
              </a:rPr>
              <a:t> через </a:t>
            </a:r>
            <a:r>
              <a:rPr lang="ru-RU" sz="1800" b="1" dirty="0" err="1">
                <a:highlight>
                  <a:srgbClr val="FFFF00"/>
                </a:highlight>
              </a:rPr>
              <a:t>дружні</a:t>
            </a:r>
            <a:r>
              <a:rPr lang="ru-RU" sz="1800" b="1" dirty="0">
                <a:highlight>
                  <a:srgbClr val="FFFF00"/>
                </a:highlight>
              </a:rPr>
              <a:t> </a:t>
            </a:r>
            <a:r>
              <a:rPr lang="ru-RU" sz="1800" b="1" dirty="0" err="1">
                <a:highlight>
                  <a:srgbClr val="FFFF00"/>
                </a:highlight>
              </a:rPr>
              <a:t>функції</a:t>
            </a:r>
            <a:r>
              <a:rPr lang="ru-RU" sz="1800" dirty="0"/>
              <a:t>. Але при </a:t>
            </a:r>
            <a:r>
              <a:rPr lang="ru-RU" sz="1800" dirty="0" err="1"/>
              <a:t>перевантаженні</a:t>
            </a:r>
            <a:r>
              <a:rPr lang="ru-RU" sz="1800" dirty="0"/>
              <a:t> оператора через метод </a:t>
            </a:r>
            <a:r>
              <a:rPr lang="ru-RU" sz="1800" dirty="0" err="1"/>
              <a:t>класу</a:t>
            </a:r>
            <a:r>
              <a:rPr lang="ru-RU" sz="1800" dirty="0"/>
              <a:t> </a:t>
            </a:r>
            <a:r>
              <a:rPr lang="ru-RU" sz="1800" dirty="0" err="1"/>
              <a:t>лівим</a:t>
            </a:r>
            <a:r>
              <a:rPr lang="ru-RU" sz="1800" dirty="0"/>
              <a:t> операндом </a:t>
            </a:r>
            <a:r>
              <a:rPr lang="ru-RU" sz="1800" dirty="0" err="1"/>
              <a:t>стає</a:t>
            </a:r>
            <a:r>
              <a:rPr lang="ru-RU" sz="1800" dirty="0"/>
              <a:t> </a:t>
            </a:r>
            <a:r>
              <a:rPr lang="ru-RU" sz="1800" dirty="0" err="1"/>
              <a:t>неявний</a:t>
            </a:r>
            <a:r>
              <a:rPr lang="ru-RU" sz="1800" dirty="0"/>
              <a:t> </a:t>
            </a:r>
            <a:r>
              <a:rPr lang="ru-RU" sz="1800" dirty="0" err="1"/>
              <a:t>об’єкт</a:t>
            </a:r>
            <a:r>
              <a:rPr lang="ru-RU" sz="1800" dirty="0"/>
              <a:t>, на </a:t>
            </a:r>
            <a:r>
              <a:rPr lang="ru-RU" sz="1800" dirty="0" err="1"/>
              <a:t>який</a:t>
            </a:r>
            <a:r>
              <a:rPr lang="ru-RU" sz="1800" dirty="0"/>
              <a:t> </a:t>
            </a:r>
            <a:r>
              <a:rPr lang="ru-RU" sz="1800" dirty="0" err="1"/>
              <a:t>вказує</a:t>
            </a:r>
            <a:r>
              <a:rPr lang="ru-RU" sz="1800" dirty="0"/>
              <a:t> </a:t>
            </a:r>
            <a:r>
              <a:rPr lang="ru-RU" sz="1800" dirty="0" err="1"/>
              <a:t>прихований</a:t>
            </a:r>
            <a:r>
              <a:rPr lang="ru-RU" sz="1800" dirty="0"/>
              <a:t> </a:t>
            </a:r>
            <a:r>
              <a:rPr lang="ru-RU" sz="1800" dirty="0" err="1"/>
              <a:t>вказівник</a:t>
            </a:r>
            <a:r>
              <a:rPr lang="ru-RU" sz="1800" dirty="0"/>
              <a:t> </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this</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Конвертація перевантаження через дружню функцію в перевантаження через метод класу досить-таки проста:</a:t>
            </a:r>
          </a:p>
          <a:p>
            <a:pPr marL="882900" indent="-342900">
              <a:lnSpc>
                <a:spcPct val="150000"/>
              </a:lnSpc>
              <a:spcBef>
                <a:spcPts val="0"/>
              </a:spcBef>
              <a:buFont typeface="+mj-lt"/>
              <a:buAutoNum type="arabicPeriod"/>
            </a:pPr>
            <a:r>
              <a:rPr lang="uk-UA" sz="1800" dirty="0"/>
              <a:t>   Оператор, який потрібно перевантажити, визначається як метод класу замість дружньої функції (</a:t>
            </a:r>
            <a:r>
              <a:rPr lang="en-US" sz="1800" dirty="0">
                <a:solidFill>
                  <a:schemeClr val="accent5">
                    <a:lumMod val="75000"/>
                  </a:schemeClr>
                </a:solidFill>
                <a:latin typeface="Consolas" panose="020B0609020204030204" pitchFamily="49" charset="0"/>
              </a:rPr>
              <a:t>Dollars::operator+</a:t>
            </a:r>
            <a:r>
              <a:rPr lang="en-US" sz="1800" dirty="0"/>
              <a:t> </a:t>
            </a:r>
            <a:r>
              <a:rPr lang="uk-UA" sz="1800" dirty="0"/>
              <a:t>замість </a:t>
            </a:r>
            <a:r>
              <a:rPr lang="en-US" sz="1800" dirty="0">
                <a:solidFill>
                  <a:schemeClr val="accent5">
                    <a:lumMod val="75000"/>
                  </a:schemeClr>
                </a:solidFill>
                <a:latin typeface="Consolas" panose="020B0609020204030204" pitchFamily="49" charset="0"/>
              </a:rPr>
              <a:t>friend operator+</a:t>
            </a:r>
            <a:r>
              <a:rPr lang="en-US" sz="1800" dirty="0"/>
              <a:t>).</a:t>
            </a:r>
          </a:p>
          <a:p>
            <a:pPr marL="882900" indent="-342900">
              <a:lnSpc>
                <a:spcPct val="150000"/>
              </a:lnSpc>
              <a:spcBef>
                <a:spcPts val="0"/>
              </a:spcBef>
              <a:buFont typeface="+mj-lt"/>
              <a:buAutoNum type="arabicPeriod"/>
            </a:pPr>
            <a:r>
              <a:rPr lang="en-US" sz="1800" b="1" dirty="0">
                <a:highlight>
                  <a:srgbClr val="FFFF00"/>
                </a:highlight>
              </a:rPr>
              <a:t>   </a:t>
            </a:r>
            <a:r>
              <a:rPr lang="uk-UA" sz="1800" b="1" dirty="0">
                <a:highlight>
                  <a:srgbClr val="FFFF00"/>
                </a:highlight>
              </a:rPr>
              <a:t>Лівий параметр з функції перевантаження викидається</a:t>
            </a:r>
            <a:r>
              <a:rPr lang="uk-UA" sz="1800" dirty="0"/>
              <a:t>, замість нього — неявний об’єкт, на який вказує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a:t>
            </a:r>
          </a:p>
          <a:p>
            <a:pPr marL="882900" indent="-342900">
              <a:lnSpc>
                <a:spcPct val="150000"/>
              </a:lnSpc>
              <a:spcBef>
                <a:spcPts val="0"/>
              </a:spcBef>
              <a:buFont typeface="+mj-lt"/>
              <a:buAutoNum type="arabicPeriod"/>
            </a:pPr>
            <a:r>
              <a:rPr lang="en-US" sz="1800" dirty="0"/>
              <a:t>   </a:t>
            </a:r>
            <a:r>
              <a:rPr lang="uk-UA" sz="1800" dirty="0"/>
              <a:t>Всередині тіла функції перевантаження всі посилання на лівий параметр можуть бути видалені (наприклад, </a:t>
            </a:r>
            <a:r>
              <a:rPr lang="en-US" sz="1800" dirty="0" err="1">
                <a:solidFill>
                  <a:schemeClr val="accent5">
                    <a:lumMod val="75000"/>
                  </a:schemeClr>
                </a:solidFill>
                <a:latin typeface="Consolas" panose="020B0609020204030204" pitchFamily="49" charset="0"/>
              </a:rPr>
              <a:t>dollars.m_dollars</a:t>
            </a:r>
            <a:r>
              <a:rPr lang="en-US" sz="1800" dirty="0"/>
              <a:t> </a:t>
            </a:r>
            <a:r>
              <a:rPr lang="uk-UA" sz="1800" dirty="0"/>
              <a:t>стає </a:t>
            </a:r>
            <a:r>
              <a:rPr lang="en-US" sz="1800" dirty="0" err="1">
                <a:solidFill>
                  <a:schemeClr val="accent5">
                    <a:lumMod val="75000"/>
                  </a:schemeClr>
                </a:solidFill>
                <a:latin typeface="Consolas" panose="020B0609020204030204" pitchFamily="49" charset="0"/>
              </a:rPr>
              <a:t>m_dollars</a:t>
            </a:r>
            <a:r>
              <a:rPr lang="en-US" sz="1800" dirty="0"/>
              <a:t>, </a:t>
            </a:r>
            <a:r>
              <a:rPr lang="uk-UA" sz="1800" dirty="0"/>
              <a:t>який неявно посилається на поточний об’єкт за допомогою вказівника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a:t>
            </a:r>
            <a:endParaRPr lang="uk-UA" sz="1800" dirty="0"/>
          </a:p>
        </p:txBody>
      </p:sp>
    </p:spTree>
    <p:extLst>
      <p:ext uri="{BB962C8B-B14F-4D97-AF65-F5344CB8AC3E}">
        <p14:creationId xmlns:p14="http://schemas.microsoft.com/office/powerpoint/2010/main" val="370930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методи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49022EC-1FE2-48E4-86C4-991370A19C1F}"/>
              </a:ext>
            </a:extLst>
          </p:cNvPr>
          <p:cNvPicPr>
            <a:picLocks noChangeAspect="1"/>
          </p:cNvPicPr>
          <p:nvPr/>
        </p:nvPicPr>
        <p:blipFill>
          <a:blip r:embed="rId2"/>
          <a:stretch>
            <a:fillRect/>
          </a:stretch>
        </p:blipFill>
        <p:spPr>
          <a:xfrm>
            <a:off x="1203612" y="-1"/>
            <a:ext cx="9784773" cy="6858000"/>
          </a:xfrm>
          <a:prstGeom prst="rect">
            <a:avLst/>
          </a:prstGeom>
        </p:spPr>
      </p:pic>
    </p:spTree>
    <p:extLst>
      <p:ext uri="{BB962C8B-B14F-4D97-AF65-F5344CB8AC3E}">
        <p14:creationId xmlns:p14="http://schemas.microsoft.com/office/powerpoint/2010/main" val="1829478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методи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використання оператора </a:t>
            </a:r>
            <a:r>
              <a:rPr lang="uk-UA" sz="1800" dirty="0">
                <a:solidFill>
                  <a:schemeClr val="accent5">
                    <a:lumMod val="75000"/>
                  </a:schemeClr>
                </a:solidFill>
                <a:latin typeface="Consolas" panose="020B0609020204030204" pitchFamily="49" charset="0"/>
              </a:rPr>
              <a:t>+</a:t>
            </a:r>
            <a:r>
              <a:rPr lang="uk-UA" sz="1800" dirty="0"/>
              <a:t> не змінюється (в обох випадках </a:t>
            </a:r>
            <a:r>
              <a:rPr lang="en-US" sz="1800" dirty="0">
                <a:solidFill>
                  <a:schemeClr val="accent5">
                    <a:lumMod val="75000"/>
                  </a:schemeClr>
                </a:solidFill>
                <a:latin typeface="Consolas" panose="020B0609020204030204" pitchFamily="49" charset="0"/>
              </a:rPr>
              <a:t>dollars1 + 3</a:t>
            </a:r>
            <a:r>
              <a:rPr lang="en-US" sz="1800" dirty="0"/>
              <a:t>), </a:t>
            </a:r>
            <a:r>
              <a:rPr lang="uk-UA" sz="1800" dirty="0"/>
              <a:t>але реалізація відрізняється. Наша дружня функція з двома параметрами стає методом класу з одним параметром, причому лівий параметр в перевантаженні через дружню функцію (</a:t>
            </a:r>
            <a:r>
              <a:rPr lang="uk-UA" sz="1800" dirty="0">
                <a:solidFill>
                  <a:schemeClr val="accent5">
                    <a:lumMod val="75000"/>
                  </a:schemeClr>
                </a:solidFill>
                <a:latin typeface="Consolas" panose="020B0609020204030204" pitchFamily="49" charset="0"/>
              </a:rPr>
              <a:t>&amp;</a:t>
            </a:r>
            <a:r>
              <a:rPr lang="en-US" sz="1800" dirty="0">
                <a:solidFill>
                  <a:schemeClr val="accent5">
                    <a:lumMod val="75000"/>
                  </a:schemeClr>
                </a:solidFill>
                <a:latin typeface="Consolas" panose="020B0609020204030204" pitchFamily="49" charset="0"/>
              </a:rPr>
              <a:t>dollars</a:t>
            </a:r>
            <a:r>
              <a:rPr lang="en-US" sz="1800" dirty="0"/>
              <a:t>), </a:t>
            </a:r>
            <a:r>
              <a:rPr lang="uk-UA" sz="1800" dirty="0"/>
              <a:t>в перевантаженні через метод класу стає неявним об’єктом, на який вказує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Розглянемо детально, як обробляється вираз </a:t>
            </a:r>
            <a:r>
              <a:rPr lang="en-US" sz="1800" dirty="0">
                <a:solidFill>
                  <a:schemeClr val="accent5">
                    <a:lumMod val="75000"/>
                  </a:schemeClr>
                </a:solidFill>
                <a:latin typeface="Consolas" panose="020B0609020204030204" pitchFamily="49" charset="0"/>
              </a:rPr>
              <a:t>dollars1 + 3</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перевантаженні через дружню функцію вираз </a:t>
            </a:r>
            <a:r>
              <a:rPr lang="en-US" sz="1800" dirty="0">
                <a:solidFill>
                  <a:schemeClr val="accent5">
                    <a:lumMod val="75000"/>
                  </a:schemeClr>
                </a:solidFill>
                <a:latin typeface="Consolas" panose="020B0609020204030204" pitchFamily="49" charset="0"/>
              </a:rPr>
              <a:t>dollars1 + 3 </a:t>
            </a:r>
            <a:r>
              <a:rPr lang="uk-UA" sz="1800" dirty="0"/>
              <a:t>призводить до виклику функції </a:t>
            </a:r>
            <a:r>
              <a:rPr lang="en-US" sz="1800" dirty="0">
                <a:solidFill>
                  <a:schemeClr val="accent5">
                    <a:lumMod val="75000"/>
                  </a:schemeClr>
                </a:solidFill>
                <a:latin typeface="Consolas" panose="020B0609020204030204" pitchFamily="49" charset="0"/>
              </a:rPr>
              <a:t>operator+(dollars1, 3)</a:t>
            </a:r>
            <a:r>
              <a:rPr lang="en-US" sz="1800" dirty="0"/>
              <a:t>. </a:t>
            </a:r>
            <a:r>
              <a:rPr lang="uk-UA" sz="1800" dirty="0"/>
              <a:t>Тут є два параметри.</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556175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методи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перевантаженні через метод класу вираз </a:t>
            </a:r>
            <a:r>
              <a:rPr lang="en-US" sz="1800" dirty="0">
                <a:solidFill>
                  <a:schemeClr val="accent5">
                    <a:lumMod val="75000"/>
                  </a:schemeClr>
                </a:solidFill>
                <a:latin typeface="Consolas" panose="020B0609020204030204" pitchFamily="49" charset="0"/>
              </a:rPr>
              <a:t>dollars1 + 3</a:t>
            </a:r>
            <a:r>
              <a:rPr lang="en-US" sz="1800" dirty="0"/>
              <a:t> </a:t>
            </a:r>
            <a:r>
              <a:rPr lang="uk-UA" sz="1800" dirty="0"/>
              <a:t>призводить до виклику </a:t>
            </a:r>
            <a:r>
              <a:rPr lang="en-US" sz="1800" dirty="0">
                <a:solidFill>
                  <a:schemeClr val="accent5">
                    <a:lumMod val="75000"/>
                  </a:schemeClr>
                </a:solidFill>
                <a:latin typeface="Consolas" panose="020B0609020204030204" pitchFamily="49" charset="0"/>
              </a:rPr>
              <a:t>dollars1.operator+(3)</a:t>
            </a:r>
            <a:r>
              <a:rPr lang="en-US" sz="1800" dirty="0"/>
              <a:t>. </a:t>
            </a:r>
            <a:r>
              <a:rPr lang="uk-UA" sz="1800" dirty="0"/>
              <a:t>Зверніть увагу, тут вже один явний параметр, а </a:t>
            </a:r>
            <a:r>
              <a:rPr lang="en-US" sz="1800" dirty="0">
                <a:solidFill>
                  <a:schemeClr val="accent5">
                    <a:lumMod val="75000"/>
                  </a:schemeClr>
                </a:solidFill>
                <a:latin typeface="Consolas" panose="020B0609020204030204" pitchFamily="49" charset="0"/>
              </a:rPr>
              <a:t>dollars1</a:t>
            </a:r>
            <a:r>
              <a:rPr lang="en-US" sz="1800" dirty="0"/>
              <a:t> </a:t>
            </a:r>
            <a:r>
              <a:rPr lang="uk-UA" sz="1800" dirty="0"/>
              <a:t>використовується як префікс до </a:t>
            </a:r>
            <a:r>
              <a:rPr lang="en-US" sz="1800" dirty="0">
                <a:solidFill>
                  <a:schemeClr val="accent5">
                    <a:lumMod val="75000"/>
                  </a:schemeClr>
                </a:solidFill>
                <a:latin typeface="Consolas" panose="020B0609020204030204" pitchFamily="49" charset="0"/>
              </a:rPr>
              <a:t>operator+</a:t>
            </a:r>
            <a:r>
              <a:rPr lang="en-US" sz="1800" dirty="0"/>
              <a:t>. </a:t>
            </a:r>
            <a:r>
              <a:rPr lang="uk-UA" sz="1800" dirty="0"/>
              <a:t>Цей префікс компілятор неявно конвертує в прихований лівий параметр, на який вказує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 </a:t>
            </a:r>
            <a:r>
              <a:rPr lang="uk-UA" sz="1800" dirty="0"/>
              <a:t>Таким чином, </a:t>
            </a:r>
            <a:r>
              <a:rPr lang="en-US" sz="1800" dirty="0">
                <a:solidFill>
                  <a:schemeClr val="accent5">
                    <a:lumMod val="75000"/>
                  </a:schemeClr>
                </a:solidFill>
                <a:latin typeface="Consolas" panose="020B0609020204030204" pitchFamily="49" charset="0"/>
              </a:rPr>
              <a:t>dollars1.operator+(3) </a:t>
            </a:r>
            <a:r>
              <a:rPr lang="uk-UA" sz="1800" dirty="0"/>
              <a:t>стає викликом </a:t>
            </a:r>
            <a:r>
              <a:rPr lang="en-US" sz="1800" dirty="0">
                <a:solidFill>
                  <a:schemeClr val="accent5">
                    <a:lumMod val="75000"/>
                  </a:schemeClr>
                </a:solidFill>
                <a:latin typeface="Consolas" panose="020B0609020204030204" pitchFamily="49" charset="0"/>
              </a:rPr>
              <a:t>operator+(&amp;dollars1, 3)</a:t>
            </a:r>
            <a:r>
              <a:rPr lang="en-US" sz="1800" dirty="0"/>
              <a:t>, </a:t>
            </a:r>
            <a:r>
              <a:rPr lang="uk-UA" sz="1800" dirty="0"/>
              <a:t>що майже ідентично перевантаженню через дружню функцію.</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Отже, якщо ми можемо перевантажити оператор через дружню функцію або через метод класу, то що тоді вибрати? Перш ніж ви отримаєте відповідь на це питання, вам потрібно дізнатися ще кілька деталей</a:t>
            </a:r>
            <a:r>
              <a:rPr lang="uk-UA" sz="1800" dirty="0"/>
              <a:t>.</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61965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Не все </a:t>
            </a:r>
            <a:r>
              <a:rPr lang="ru-RU" sz="3200" b="1" dirty="0" err="1"/>
              <a:t>можна</a:t>
            </a:r>
            <a:r>
              <a:rPr lang="ru-RU" sz="3200" b="1" dirty="0"/>
              <a:t> </a:t>
            </a:r>
            <a:r>
              <a:rPr lang="ru-RU" sz="3200" b="1" dirty="0" err="1"/>
              <a:t>перевантажити</a:t>
            </a:r>
            <a:r>
              <a:rPr lang="ru-RU" sz="3200" b="1" dirty="0"/>
              <a:t> через </a:t>
            </a:r>
            <a:r>
              <a:rPr lang="ru-RU" sz="3200" b="1" dirty="0" err="1"/>
              <a:t>дружні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Оператори</a:t>
            </a:r>
            <a:r>
              <a:rPr lang="ru-RU" sz="1800" dirty="0"/>
              <a:t> </a:t>
            </a:r>
            <a:r>
              <a:rPr lang="ru-RU" sz="1800" dirty="0" err="1"/>
              <a:t>присвоювання</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err="1"/>
              <a:t>індексу</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err="1"/>
              <a:t>виклику</a:t>
            </a:r>
            <a:r>
              <a:rPr lang="ru-RU" sz="1800" dirty="0"/>
              <a:t> </a:t>
            </a:r>
            <a:r>
              <a:rPr lang="ru-RU" sz="1800" dirty="0" err="1"/>
              <a:t>функції</a:t>
            </a:r>
            <a:r>
              <a:rPr lang="ru-RU" sz="1800" dirty="0"/>
              <a:t> (</a:t>
            </a:r>
            <a:r>
              <a:rPr lang="ru-RU" sz="1800" dirty="0">
                <a:solidFill>
                  <a:schemeClr val="accent5">
                    <a:lumMod val="75000"/>
                  </a:schemeClr>
                </a:solidFill>
                <a:latin typeface="Consolas" panose="020B0609020204030204" pitchFamily="49" charset="0"/>
              </a:rPr>
              <a:t>()</a:t>
            </a:r>
            <a:r>
              <a:rPr lang="ru-RU" sz="1800" dirty="0"/>
              <a:t>) і </a:t>
            </a:r>
            <a:r>
              <a:rPr lang="ru-RU" sz="1800" dirty="0" err="1"/>
              <a:t>вибору</a:t>
            </a:r>
            <a:r>
              <a:rPr lang="ru-RU" sz="1800" dirty="0"/>
              <a:t> члену (</a:t>
            </a:r>
            <a:r>
              <a:rPr lang="ru-RU" sz="1800" dirty="0">
                <a:solidFill>
                  <a:schemeClr val="accent5">
                    <a:lumMod val="75000"/>
                  </a:schemeClr>
                </a:solidFill>
                <a:latin typeface="Consolas" panose="020B0609020204030204" pitchFamily="49" charset="0"/>
              </a:rPr>
              <a:t>-&gt;</a:t>
            </a:r>
            <a:r>
              <a:rPr lang="ru-RU" sz="1800" dirty="0"/>
              <a:t>) </a:t>
            </a:r>
            <a:r>
              <a:rPr lang="ru-RU" sz="1800" dirty="0" err="1"/>
              <a:t>перевантажуються</a:t>
            </a:r>
            <a:r>
              <a:rPr lang="ru-RU" sz="1800" dirty="0"/>
              <a:t> </a:t>
            </a:r>
            <a:r>
              <a:rPr lang="ru-RU" sz="1800" b="1" dirty="0">
                <a:highlight>
                  <a:srgbClr val="00FF00"/>
                </a:highlight>
              </a:rPr>
              <a:t>через </a:t>
            </a:r>
            <a:r>
              <a:rPr lang="ru-RU" sz="1800" b="1" dirty="0" err="1">
                <a:highlight>
                  <a:srgbClr val="00FF00"/>
                </a:highlight>
              </a:rPr>
              <a:t>методи</a:t>
            </a:r>
            <a:r>
              <a:rPr lang="ru-RU" sz="1800" b="1" dirty="0">
                <a:highlight>
                  <a:srgbClr val="00FF00"/>
                </a:highlight>
              </a:rPr>
              <a:t> </a:t>
            </a:r>
            <a:r>
              <a:rPr lang="ru-RU" sz="1800" b="1" dirty="0" err="1">
                <a:highlight>
                  <a:srgbClr val="00FF00"/>
                </a:highlight>
              </a:rPr>
              <a:t>класу</a:t>
            </a:r>
            <a:r>
              <a:rPr lang="ru-RU" sz="1800" b="1" dirty="0">
                <a:highlight>
                  <a:srgbClr val="00FF00"/>
                </a:highlight>
              </a:rPr>
              <a:t> — </a:t>
            </a:r>
            <a:r>
              <a:rPr lang="ru-RU" sz="1800" b="1" dirty="0" err="1">
                <a:highlight>
                  <a:srgbClr val="00FF00"/>
                </a:highlight>
              </a:rPr>
              <a:t>це</a:t>
            </a:r>
            <a:r>
              <a:rPr lang="ru-RU" sz="1800" b="1" dirty="0">
                <a:highlight>
                  <a:srgbClr val="00FF00"/>
                </a:highlight>
              </a:rPr>
              <a:t> </a:t>
            </a:r>
            <a:r>
              <a:rPr lang="ru-RU" sz="1800" b="1" dirty="0" err="1">
                <a:highlight>
                  <a:srgbClr val="00FF00"/>
                </a:highlight>
              </a:rPr>
              <a:t>вимога</a:t>
            </a:r>
            <a:r>
              <a:rPr lang="ru-RU" sz="1800" b="1" dirty="0">
                <a:highlight>
                  <a:srgbClr val="00FF00"/>
                </a:highlight>
              </a:rPr>
              <a:t> </a:t>
            </a:r>
            <a:r>
              <a:rPr lang="ru-RU" sz="1800" b="1" dirty="0" err="1">
                <a:highlight>
                  <a:srgbClr val="00FF00"/>
                </a:highlight>
              </a:rPr>
              <a:t>мови</a:t>
            </a:r>
            <a:r>
              <a:rPr lang="ru-RU" sz="1800" b="1" dirty="0">
                <a:highlight>
                  <a:srgbClr val="00FF00"/>
                </a:highlight>
              </a:rPr>
              <a:t> C++.</a:t>
            </a:r>
            <a:endParaRPr lang="uk-UA" sz="1800" b="1" dirty="0">
              <a:highlight>
                <a:srgbClr val="00FF00"/>
              </a:highlight>
            </a:endParaRPr>
          </a:p>
        </p:txBody>
      </p:sp>
    </p:spTree>
    <p:extLst>
      <p:ext uri="{BB962C8B-B14F-4D97-AF65-F5344CB8AC3E}">
        <p14:creationId xmlns:p14="http://schemas.microsoft.com/office/powerpoint/2010/main" val="24218834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Не все </a:t>
            </a:r>
            <a:r>
              <a:rPr lang="ru-RU" sz="3200" b="1" dirty="0" err="1"/>
              <a:t>можна</a:t>
            </a:r>
            <a:r>
              <a:rPr lang="ru-RU" sz="3200" b="1" dirty="0"/>
              <a:t> </a:t>
            </a:r>
            <a:r>
              <a:rPr lang="ru-RU" sz="3200" b="1" dirty="0" err="1"/>
              <a:t>перевантажити</a:t>
            </a:r>
            <a:r>
              <a:rPr lang="ru-RU" sz="3200" b="1" dirty="0"/>
              <a:t> через </a:t>
            </a:r>
            <a:r>
              <a:rPr lang="ru-RU" sz="3200" b="1" dirty="0" err="1"/>
              <a:t>методи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b="1" dirty="0">
                <a:highlight>
                  <a:srgbClr val="00FF00"/>
                </a:highlight>
              </a:rPr>
              <a:t>Однак через метод класу перевантажити оператор &lt;&lt; ми не зможемо</a:t>
            </a:r>
            <a:r>
              <a:rPr lang="uk-UA" sz="1800" dirty="0"/>
              <a:t>. Чому? Тому що при перевантаженні через метод класу в якості лівого операнду використовується поточний об’єкт. В цьому випадку лівим операндом є об’єкт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t> </a:t>
            </a:r>
            <a:r>
              <a:rPr lang="uk-UA" sz="1800" dirty="0"/>
              <a:t>є частиною Стандартної бібліотеки </a:t>
            </a:r>
            <a:r>
              <a:rPr lang="en-US" sz="1800" dirty="0"/>
              <a:t>C++. </a:t>
            </a:r>
            <a:r>
              <a:rPr lang="uk-UA" sz="1800" dirty="0"/>
              <a:t>Ми не можемо використовувати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t> </a:t>
            </a:r>
            <a:r>
              <a:rPr lang="uk-UA" sz="1800" dirty="0"/>
              <a:t>в якості лівого неявного параметра, на який би вказував прихований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 </a:t>
            </a:r>
            <a:r>
              <a:rPr lang="uk-UA" sz="1800" dirty="0"/>
              <a:t>так як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 </a:t>
            </a:r>
            <a:r>
              <a:rPr lang="uk-UA" sz="1800" dirty="0"/>
              <a:t>може вказувати тільки на поточний об’єкт поточного класу, члени якого ми можемо змінити, </a:t>
            </a:r>
            <a:r>
              <a:rPr lang="uk-UA" sz="1800" b="1" dirty="0">
                <a:highlight>
                  <a:srgbClr val="FFFF00"/>
                </a:highlight>
              </a:rPr>
              <a:t>тому перевантаження оператора </a:t>
            </a:r>
            <a:r>
              <a:rPr lang="uk-UA" sz="1800" b="1" dirty="0">
                <a:solidFill>
                  <a:schemeClr val="accent5">
                    <a:lumMod val="75000"/>
                  </a:schemeClr>
                </a:solidFill>
                <a:highlight>
                  <a:srgbClr val="FFFF00"/>
                </a:highlight>
                <a:latin typeface="Consolas" panose="020B0609020204030204" pitchFamily="49" charset="0"/>
              </a:rPr>
              <a:t>&lt;&lt;</a:t>
            </a:r>
            <a:r>
              <a:rPr lang="uk-UA" sz="1800" b="1" dirty="0">
                <a:highlight>
                  <a:srgbClr val="FFFF00"/>
                </a:highlight>
              </a:rPr>
              <a:t> повинне здійснюватися через дружню функцію</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Аналогічно, хоча ми можемо перевантажити </a:t>
            </a:r>
            <a:r>
              <a:rPr lang="en-US" sz="1800" dirty="0">
                <a:solidFill>
                  <a:schemeClr val="accent5">
                    <a:lumMod val="75000"/>
                  </a:schemeClr>
                </a:solidFill>
                <a:latin typeface="Consolas" panose="020B0609020204030204" pitchFamily="49" charset="0"/>
              </a:rPr>
              <a:t>operator+(Dollars, int) </a:t>
            </a:r>
            <a:r>
              <a:rPr lang="uk-UA" sz="1800" dirty="0"/>
              <a:t>через метод класу (як ми робили вище), ми не можемо перевантажити </a:t>
            </a:r>
            <a:r>
              <a:rPr lang="en-US" sz="1800" dirty="0">
                <a:solidFill>
                  <a:schemeClr val="accent5">
                    <a:lumMod val="75000"/>
                  </a:schemeClr>
                </a:solidFill>
                <a:latin typeface="Consolas" panose="020B0609020204030204" pitchFamily="49" charset="0"/>
              </a:rPr>
              <a:t>operator+(int, Dollars)</a:t>
            </a:r>
            <a:r>
              <a:rPr lang="en-US" sz="1800" dirty="0"/>
              <a:t> </a:t>
            </a:r>
            <a:r>
              <a:rPr lang="uk-UA" sz="1800" dirty="0"/>
              <a:t>через метод класу, оскільки </a:t>
            </a:r>
            <a:r>
              <a:rPr lang="en-US" sz="1800" dirty="0">
                <a:solidFill>
                  <a:schemeClr val="accent5">
                    <a:lumMod val="75000"/>
                  </a:schemeClr>
                </a:solidFill>
                <a:latin typeface="Consolas" panose="020B0609020204030204" pitchFamily="49" charset="0"/>
              </a:rPr>
              <a:t>int</a:t>
            </a:r>
            <a:r>
              <a:rPr lang="en-US" sz="1800" dirty="0"/>
              <a:t> </a:t>
            </a:r>
            <a:r>
              <a:rPr lang="uk-UA" sz="1800" dirty="0"/>
              <a:t>тепер є лівим операндом, на який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 </a:t>
            </a:r>
            <a:r>
              <a:rPr lang="uk-UA" sz="1800" dirty="0"/>
              <a:t>вказувати не може.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Перевантаження операторів через методи класу не використовується, якщо лівий операнд не є класом (наприклад, </a:t>
            </a:r>
            <a:r>
              <a:rPr lang="en-US" sz="1800" b="1" dirty="0">
                <a:highlight>
                  <a:srgbClr val="00FF00"/>
                </a:highlight>
              </a:rPr>
              <a:t>int), </a:t>
            </a:r>
            <a:r>
              <a:rPr lang="uk-UA" sz="1800" b="1" dirty="0">
                <a:highlight>
                  <a:srgbClr val="00FF00"/>
                </a:highlight>
              </a:rPr>
              <a:t>або це клас, який ми не можемо змінити (наприклад, </a:t>
            </a:r>
            <a:r>
              <a:rPr lang="en-US" sz="1800" b="1" dirty="0">
                <a:highlight>
                  <a:srgbClr val="00FF00"/>
                </a:highlight>
              </a:rPr>
              <a:t>std::</a:t>
            </a:r>
            <a:r>
              <a:rPr lang="en-US" sz="1800" b="1" dirty="0" err="1">
                <a:highlight>
                  <a:srgbClr val="00FF00"/>
                </a:highlight>
              </a:rPr>
              <a:t>ostream</a:t>
            </a:r>
            <a:r>
              <a:rPr lang="en-US" sz="1800" b="1" dirty="0">
                <a:highlight>
                  <a:srgbClr val="00FF00"/>
                </a:highlight>
              </a:rPr>
              <a:t>)</a:t>
            </a:r>
            <a:r>
              <a:rPr lang="en-US" sz="1800" dirty="0"/>
              <a:t>.</a:t>
            </a:r>
            <a:endParaRPr lang="uk-UA" sz="1800" dirty="0"/>
          </a:p>
        </p:txBody>
      </p:sp>
    </p:spTree>
    <p:extLst>
      <p:ext uri="{BB962C8B-B14F-4D97-AF65-F5344CB8AC3E}">
        <p14:creationId xmlns:p14="http://schemas.microsoft.com/office/powerpoint/2010/main" val="3627681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Який</a:t>
            </a:r>
            <a:r>
              <a:rPr lang="ru-RU" sz="3600" b="1" dirty="0"/>
              <a:t> </a:t>
            </a:r>
            <a:r>
              <a:rPr lang="ru-RU" sz="3600" b="1" dirty="0" err="1"/>
              <a:t>спосіб</a:t>
            </a:r>
            <a:r>
              <a:rPr lang="ru-RU" sz="3600" b="1" dirty="0"/>
              <a:t> </a:t>
            </a:r>
            <a:r>
              <a:rPr lang="ru-RU" sz="3600" b="1" dirty="0" err="1"/>
              <a:t>перевантаження</a:t>
            </a:r>
            <a:r>
              <a:rPr lang="ru-RU" sz="3600" b="1" dirty="0"/>
              <a:t> і коли </a:t>
            </a:r>
            <a:r>
              <a:rPr lang="ru-RU" sz="3600" b="1" dirty="0" err="1"/>
              <a:t>слід</a:t>
            </a:r>
            <a:r>
              <a:rPr lang="ru-RU" sz="3600" b="1" dirty="0"/>
              <a:t> </a:t>
            </a:r>
            <a:r>
              <a:rPr lang="ru-RU" sz="3600" b="1" dirty="0" err="1"/>
              <a:t>використовувати</a:t>
            </a:r>
            <a:r>
              <a:rPr lang="ru-RU" sz="3600" b="1" dirty="0"/>
              <a: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dirty="0"/>
              <a:t>У більшості випадків мова </a:t>
            </a:r>
            <a:r>
              <a:rPr lang="en-US" sz="1800" dirty="0"/>
              <a:t>C++ </a:t>
            </a:r>
            <a:r>
              <a:rPr lang="uk-UA" sz="1800" dirty="0"/>
              <a:t>дозволяє вибирати самостійно спосіб перевантаження операторів.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Але при роботі з бінарними операторами, які не змінюють лівий операнд (наприклад, </a:t>
            </a:r>
            <a:r>
              <a:rPr lang="en-US" sz="1800" b="1" dirty="0">
                <a:solidFill>
                  <a:schemeClr val="accent5">
                    <a:lumMod val="75000"/>
                  </a:schemeClr>
                </a:solidFill>
                <a:highlight>
                  <a:srgbClr val="FFFF00"/>
                </a:highlight>
                <a:latin typeface="Consolas" panose="020B0609020204030204" pitchFamily="49" charset="0"/>
              </a:rPr>
              <a:t>operator+()</a:t>
            </a:r>
            <a:r>
              <a:rPr lang="en-US" sz="1800" b="1" dirty="0">
                <a:highlight>
                  <a:srgbClr val="FFFF00"/>
                </a:highlight>
              </a:rPr>
              <a:t>), </a:t>
            </a:r>
            <a:r>
              <a:rPr lang="uk-UA" sz="1800" b="1" dirty="0">
                <a:highlight>
                  <a:srgbClr val="FFFF00"/>
                </a:highlight>
              </a:rPr>
              <a:t>зазвичай використовується перевантаження через звичайну або дружню функцію</a:t>
            </a:r>
            <a:r>
              <a:rPr lang="uk-UA" sz="1800" dirty="0"/>
              <a:t>, оскільки таке перевантаження працює для всіх типів даних параметрів (навіть якщо лівий операнд не є об’єктом класу або є об’єктом класу, який змінити не можна). Перевантаження через звичайну/дружню функцію має додаткову перевагу «симетрії», так як всі операнди стають явними параметрами (а не як у перевантаженні через метод класу, коли лівий операнд стає неявним об’єктом, на який вказує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При роботі з бінарними операторами, які змінюють лівий операнд (наприклад, </a:t>
            </a:r>
            <a:r>
              <a:rPr lang="en-US" sz="1800" b="1" dirty="0">
                <a:highlight>
                  <a:srgbClr val="00FF00"/>
                </a:highlight>
              </a:rPr>
              <a:t>operator+=()), </a:t>
            </a:r>
            <a:r>
              <a:rPr lang="uk-UA" sz="1800" b="1" dirty="0">
                <a:highlight>
                  <a:srgbClr val="00FF00"/>
                </a:highlight>
              </a:rPr>
              <a:t>зазвичай використовується перевантаження через методи класу</a:t>
            </a:r>
            <a:r>
              <a:rPr lang="uk-UA" sz="1800" dirty="0"/>
              <a:t>. У цих випадках лівим операндом завжди є об’єкт класу, на який вказує прихований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a:t>
            </a:r>
          </a:p>
          <a:p>
            <a:pPr marL="540000" indent="360000">
              <a:lnSpc>
                <a:spcPct val="150000"/>
              </a:lnSpc>
              <a:spcBef>
                <a:spcPts val="0"/>
              </a:spcBef>
              <a:buNone/>
            </a:pPr>
            <a:r>
              <a:rPr lang="uk-UA" sz="1800" b="1" dirty="0" err="1">
                <a:highlight>
                  <a:srgbClr val="00FF00"/>
                </a:highlight>
              </a:rPr>
              <a:t>Унарні</a:t>
            </a:r>
            <a:r>
              <a:rPr lang="uk-UA" sz="1800" b="1" dirty="0">
                <a:highlight>
                  <a:srgbClr val="00FF00"/>
                </a:highlight>
              </a:rPr>
              <a:t> оператори зазвичай теж перевантажуються через методи класу</a:t>
            </a:r>
            <a:r>
              <a:rPr lang="uk-UA" sz="1800" dirty="0"/>
              <a:t>, так як в такому випадку параметри не використовуються взагалі.</a:t>
            </a:r>
          </a:p>
        </p:txBody>
      </p:sp>
    </p:spTree>
    <p:extLst>
      <p:ext uri="{BB962C8B-B14F-4D97-AF65-F5344CB8AC3E}">
        <p14:creationId xmlns:p14="http://schemas.microsoft.com/office/powerpoint/2010/main" val="260157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FB1BBF8A-0D2A-4F60-ABB9-32D8B57909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45641" y="140129"/>
            <a:ext cx="7100717" cy="6577741"/>
          </a:xfrm>
          <a:prstGeom prst="rect">
            <a:avLst/>
          </a:prstGeom>
        </p:spPr>
      </p:pic>
    </p:spTree>
    <p:extLst>
      <p:ext uri="{BB962C8B-B14F-4D97-AF65-F5344CB8AC3E}">
        <p14:creationId xmlns:p14="http://schemas.microsoft.com/office/powerpoint/2010/main" val="1989844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Тому: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t>   </a:t>
            </a:r>
            <a:r>
              <a:rPr lang="uk-UA" sz="1800" dirty="0"/>
              <a:t>Для операторів присвоювання (</a:t>
            </a:r>
            <a:r>
              <a:rPr lang="uk-UA" sz="1800" dirty="0">
                <a:solidFill>
                  <a:schemeClr val="accent5">
                    <a:lumMod val="75000"/>
                  </a:schemeClr>
                </a:solidFill>
                <a:latin typeface="Consolas" panose="020B0609020204030204" pitchFamily="49" charset="0"/>
              </a:rPr>
              <a:t>=</a:t>
            </a:r>
            <a:r>
              <a:rPr lang="uk-UA" sz="1800" dirty="0"/>
              <a:t>), індексу (</a:t>
            </a:r>
            <a:r>
              <a:rPr lang="uk-UA" sz="1800" dirty="0">
                <a:solidFill>
                  <a:schemeClr val="accent5">
                    <a:lumMod val="75000"/>
                  </a:schemeClr>
                </a:solidFill>
                <a:latin typeface="Consolas" panose="020B0609020204030204" pitchFamily="49" charset="0"/>
              </a:rPr>
              <a:t>[]</a:t>
            </a:r>
            <a:r>
              <a:rPr lang="uk-UA" sz="1800" dirty="0"/>
              <a:t>), виклику функції (</a:t>
            </a:r>
            <a:r>
              <a:rPr lang="uk-UA" sz="1800" dirty="0">
                <a:solidFill>
                  <a:schemeClr val="accent5">
                    <a:lumMod val="75000"/>
                  </a:schemeClr>
                </a:solidFill>
                <a:latin typeface="Consolas" panose="020B0609020204030204" pitchFamily="49" charset="0"/>
              </a:rPr>
              <a:t>()</a:t>
            </a:r>
            <a:r>
              <a:rPr lang="uk-UA" sz="1800" dirty="0"/>
              <a:t>) або вибору члена (</a:t>
            </a:r>
            <a:r>
              <a:rPr lang="uk-UA" sz="1800" dirty="0">
                <a:solidFill>
                  <a:schemeClr val="accent5">
                    <a:lumMod val="75000"/>
                  </a:schemeClr>
                </a:solidFill>
                <a:latin typeface="Consolas" panose="020B0609020204030204" pitchFamily="49" charset="0"/>
              </a:rPr>
              <a:t>-&gt;</a:t>
            </a:r>
            <a:r>
              <a:rPr lang="uk-UA" sz="1800" dirty="0"/>
              <a:t>) використовуйте перевантаження </a:t>
            </a:r>
            <a:r>
              <a:rPr lang="uk-UA" sz="1800" b="1" dirty="0">
                <a:highlight>
                  <a:srgbClr val="00FF00"/>
                </a:highlight>
              </a:rPr>
              <a:t>через методи класу</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Для </a:t>
            </a:r>
            <a:r>
              <a:rPr lang="uk-UA" sz="1800" dirty="0" err="1"/>
              <a:t>унарних</a:t>
            </a:r>
            <a:r>
              <a:rPr lang="uk-UA" sz="1800" dirty="0"/>
              <a:t> операторів використовуйте перевантаження </a:t>
            </a:r>
            <a:r>
              <a:rPr lang="uk-UA" sz="1800" b="1" dirty="0">
                <a:highlight>
                  <a:srgbClr val="00FF00"/>
                </a:highlight>
              </a:rPr>
              <a:t>через методи класу</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Для перевантаження бінарних операторів, які змінюють лівий операнд (наприклад, </a:t>
            </a:r>
            <a:r>
              <a:rPr lang="en-US" sz="1800" dirty="0">
                <a:solidFill>
                  <a:schemeClr val="accent5">
                    <a:lumMod val="75000"/>
                  </a:schemeClr>
                </a:solidFill>
                <a:latin typeface="Consolas" panose="020B0609020204030204" pitchFamily="49" charset="0"/>
              </a:rPr>
              <a:t>operator+=()</a:t>
            </a:r>
            <a:r>
              <a:rPr lang="en-US" sz="1800" dirty="0"/>
              <a:t>) </a:t>
            </a:r>
            <a:r>
              <a:rPr lang="uk-UA" sz="1800" dirty="0"/>
              <a:t>використовуйте перевантаження </a:t>
            </a:r>
            <a:r>
              <a:rPr lang="uk-UA" sz="1800" b="1" dirty="0">
                <a:highlight>
                  <a:srgbClr val="00FF00"/>
                </a:highlight>
              </a:rPr>
              <a:t>через методи класу</a:t>
            </a:r>
            <a:r>
              <a:rPr lang="uk-UA" sz="1800" dirty="0"/>
              <a:t>, якщо це можливо.</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Для перевантаження бінарних операторів, </a:t>
            </a:r>
            <a:r>
              <a:rPr lang="uk-UA" sz="1800" b="1" dirty="0">
                <a:highlight>
                  <a:srgbClr val="FFFF00"/>
                </a:highlight>
              </a:rPr>
              <a:t>які не змінюють лівий операнд</a:t>
            </a:r>
            <a:r>
              <a:rPr lang="uk-UA" sz="1800" dirty="0"/>
              <a:t> (наприклад, </a:t>
            </a:r>
            <a:r>
              <a:rPr lang="en-US" sz="1800" dirty="0">
                <a:solidFill>
                  <a:schemeClr val="accent5">
                    <a:lumMod val="75000"/>
                  </a:schemeClr>
                </a:solidFill>
                <a:latin typeface="Consolas" panose="020B0609020204030204" pitchFamily="49" charset="0"/>
              </a:rPr>
              <a:t>operator+()</a:t>
            </a:r>
            <a:r>
              <a:rPr lang="en-US" sz="1800" dirty="0"/>
              <a:t>)</a:t>
            </a:r>
            <a:r>
              <a:rPr lang="en-US" sz="1800" dirty="0">
                <a:solidFill>
                  <a:schemeClr val="accent5">
                    <a:lumMod val="75000"/>
                  </a:schemeClr>
                </a:solidFill>
                <a:latin typeface="Consolas" panose="020B0609020204030204" pitchFamily="49" charset="0"/>
              </a:rPr>
              <a:t> </a:t>
            </a:r>
            <a:r>
              <a:rPr lang="uk-UA" sz="1800" dirty="0"/>
              <a:t>використовуйте </a:t>
            </a:r>
            <a:r>
              <a:rPr lang="uk-UA" sz="1800" b="1" dirty="0">
                <a:highlight>
                  <a:srgbClr val="FFFF00"/>
                </a:highlight>
              </a:rPr>
              <a:t>перевантаження через звичайні/дружні функції</a:t>
            </a:r>
            <a:r>
              <a:rPr lang="uk-UA" sz="1800" dirty="0"/>
              <a:t>.</a:t>
            </a:r>
          </a:p>
        </p:txBody>
      </p:sp>
    </p:spTree>
    <p:extLst>
      <p:ext uri="{BB962C8B-B14F-4D97-AF65-F5344CB8AC3E}">
        <p14:creationId xmlns:p14="http://schemas.microsoft.com/office/powerpoint/2010/main" val="684023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унарних</a:t>
            </a:r>
            <a:r>
              <a:rPr lang="ru-RU" b="1" dirty="0"/>
              <a:t> </a:t>
            </a:r>
            <a:r>
              <a:rPr lang="ru-RU" b="1" dirty="0" err="1"/>
              <a:t>операторів</a:t>
            </a:r>
            <a:r>
              <a:rPr lang="ru-RU" b="1" dirty="0"/>
              <a:t> +, – і </a:t>
            </a:r>
            <a:r>
              <a:rPr lang="ru-RU" b="1" dirty="0" err="1"/>
              <a:t>логічного</a:t>
            </a:r>
            <a:r>
              <a:rPr lang="ru-RU" b="1" dirty="0"/>
              <a:t> НЕ</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Розглянемо</a:t>
            </a:r>
            <a:r>
              <a:rPr lang="ru-RU" sz="1800" dirty="0"/>
              <a:t> </a:t>
            </a:r>
            <a:r>
              <a:rPr lang="ru-RU" sz="1800" b="1" dirty="0" err="1">
                <a:highlight>
                  <a:srgbClr val="00FF00"/>
                </a:highlight>
              </a:rPr>
              <a:t>унарні</a:t>
            </a:r>
            <a:r>
              <a:rPr lang="ru-RU" sz="1800" b="1" dirty="0">
                <a:highlight>
                  <a:srgbClr val="00FF00"/>
                </a:highlight>
              </a:rPr>
              <a:t> </a:t>
            </a:r>
            <a:r>
              <a:rPr lang="ru-RU" sz="1800" b="1" dirty="0" err="1">
                <a:highlight>
                  <a:srgbClr val="00FF00"/>
                </a:highlight>
              </a:rPr>
              <a:t>оператори</a:t>
            </a:r>
            <a:r>
              <a:rPr lang="ru-RU" sz="1800" dirty="0"/>
              <a:t> плюс (+), </a:t>
            </a:r>
            <a:r>
              <a:rPr lang="ru-RU" sz="1800" dirty="0" err="1"/>
              <a:t>мінус</a:t>
            </a:r>
            <a:r>
              <a:rPr lang="ru-RU" sz="1800" dirty="0"/>
              <a:t> (-) і </a:t>
            </a:r>
            <a:r>
              <a:rPr lang="ru-RU" sz="1800" dirty="0" err="1"/>
              <a:t>логічне</a:t>
            </a:r>
            <a:r>
              <a:rPr lang="ru-RU" sz="1800" dirty="0"/>
              <a:t> НЕ (!), </a:t>
            </a:r>
            <a:r>
              <a:rPr lang="ru-RU" sz="1800" dirty="0" err="1"/>
              <a:t>які</a:t>
            </a:r>
            <a:r>
              <a:rPr lang="ru-RU" sz="1800" dirty="0"/>
              <a:t> </a:t>
            </a:r>
            <a:r>
              <a:rPr lang="ru-RU" sz="1800" dirty="0" err="1"/>
              <a:t>працюють</a:t>
            </a:r>
            <a:r>
              <a:rPr lang="ru-RU" sz="1800" dirty="0"/>
              <a:t> з одним операндом. Так як вони </a:t>
            </a:r>
            <a:r>
              <a:rPr lang="ru-RU" sz="1800" dirty="0" err="1"/>
              <a:t>застосовуються</a:t>
            </a:r>
            <a:r>
              <a:rPr lang="ru-RU" sz="1800" dirty="0"/>
              <a:t> </a:t>
            </a:r>
            <a:r>
              <a:rPr lang="ru-RU" sz="1800" dirty="0" err="1"/>
              <a:t>тільки</a:t>
            </a:r>
            <a:r>
              <a:rPr lang="ru-RU" sz="1800" dirty="0"/>
              <a:t> до одного </a:t>
            </a:r>
            <a:r>
              <a:rPr lang="ru-RU" sz="1800" dirty="0" err="1"/>
              <a:t>об’єкту</a:t>
            </a:r>
            <a:r>
              <a:rPr lang="ru-RU" sz="1800" dirty="0"/>
              <a:t>, то </a:t>
            </a:r>
            <a:r>
              <a:rPr lang="ru-RU" sz="1800" dirty="0" err="1"/>
              <a:t>їх</a:t>
            </a:r>
            <a:r>
              <a:rPr lang="ru-RU" sz="1800" dirty="0"/>
              <a:t> </a:t>
            </a:r>
            <a:r>
              <a:rPr lang="ru-RU" sz="1800" dirty="0" err="1"/>
              <a:t>перевантаження</a:t>
            </a:r>
            <a:r>
              <a:rPr lang="ru-RU" sz="1800" dirty="0"/>
              <a:t> </a:t>
            </a:r>
            <a:r>
              <a:rPr lang="ru-RU" sz="1800" b="1" dirty="0" err="1">
                <a:highlight>
                  <a:srgbClr val="00FF00"/>
                </a:highlight>
              </a:rPr>
              <a:t>слід</a:t>
            </a:r>
            <a:r>
              <a:rPr lang="ru-RU" sz="1800" b="1" dirty="0">
                <a:highlight>
                  <a:srgbClr val="00FF00"/>
                </a:highlight>
              </a:rPr>
              <a:t> </a:t>
            </a:r>
            <a:r>
              <a:rPr lang="ru-RU" sz="1800" b="1" dirty="0" err="1">
                <a:highlight>
                  <a:srgbClr val="00FF00"/>
                </a:highlight>
              </a:rPr>
              <a:t>виконувати</a:t>
            </a:r>
            <a:r>
              <a:rPr lang="ru-RU" sz="1800" b="1" dirty="0">
                <a:highlight>
                  <a:srgbClr val="00FF00"/>
                </a:highlight>
              </a:rPr>
              <a:t> через </a:t>
            </a:r>
            <a:r>
              <a:rPr lang="ru-RU" sz="1800" b="1" dirty="0" err="1">
                <a:highlight>
                  <a:srgbClr val="00FF00"/>
                </a:highlight>
              </a:rPr>
              <a:t>методи</a:t>
            </a:r>
            <a:r>
              <a:rPr lang="ru-RU" sz="1800" b="1" dirty="0">
                <a:highlight>
                  <a:srgbClr val="00FF00"/>
                </a:highlight>
              </a:rPr>
              <a:t> </a:t>
            </a:r>
            <a:r>
              <a:rPr lang="ru-RU" sz="1800" b="1" dirty="0" err="1">
                <a:highlight>
                  <a:srgbClr val="00FF00"/>
                </a:highlight>
              </a:rPr>
              <a:t>класу</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Наприклад</a:t>
            </a:r>
            <a:r>
              <a:rPr lang="ru-RU" sz="1800" dirty="0"/>
              <a:t>, </a:t>
            </a:r>
            <a:r>
              <a:rPr lang="ru-RU" sz="1800" dirty="0" err="1"/>
              <a:t>перевантажимо</a:t>
            </a:r>
            <a:r>
              <a:rPr lang="ru-RU" sz="1800" dirty="0"/>
              <a:t> </a:t>
            </a:r>
            <a:r>
              <a:rPr lang="ru-RU" sz="1800" dirty="0" err="1"/>
              <a:t>унарний</a:t>
            </a:r>
            <a:r>
              <a:rPr lang="ru-RU" sz="1800" dirty="0"/>
              <a:t> оператор </a:t>
            </a:r>
            <a:r>
              <a:rPr lang="ru-RU" sz="1800" dirty="0" err="1"/>
              <a:t>мінус</a:t>
            </a:r>
            <a:r>
              <a:rPr lang="ru-RU" sz="1800" dirty="0"/>
              <a:t> (-) для </a:t>
            </a:r>
            <a:r>
              <a:rPr lang="ru-RU" sz="1800" dirty="0" err="1"/>
              <a:t>класу</a:t>
            </a:r>
            <a:r>
              <a:rPr lang="ru-RU" sz="1800" dirty="0"/>
              <a:t> </a:t>
            </a:r>
            <a:r>
              <a:rPr lang="ru-RU" sz="1800" dirty="0" err="1"/>
              <a:t>Dollars</a:t>
            </a:r>
            <a:r>
              <a:rPr lang="ru-RU" sz="1800" dirty="0"/>
              <a:t>:</a:t>
            </a:r>
            <a:endParaRPr lang="uk-UA" sz="1800" dirty="0"/>
          </a:p>
        </p:txBody>
      </p:sp>
    </p:spTree>
    <p:extLst>
      <p:ext uri="{BB962C8B-B14F-4D97-AF65-F5344CB8AC3E}">
        <p14:creationId xmlns:p14="http://schemas.microsoft.com/office/powerpoint/2010/main" val="42541522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унарних</a:t>
            </a:r>
            <a:r>
              <a:rPr lang="ru-RU" b="1" dirty="0"/>
              <a:t> </a:t>
            </a:r>
            <a:r>
              <a:rPr lang="ru-RU" b="1" dirty="0" err="1"/>
              <a:t>операторів</a:t>
            </a:r>
            <a:r>
              <a:rPr lang="ru-RU" b="1" dirty="0"/>
              <a:t> +, – і </a:t>
            </a:r>
            <a:r>
              <a:rPr lang="ru-RU" b="1" dirty="0" err="1"/>
              <a:t>логічного</a:t>
            </a:r>
            <a:r>
              <a:rPr lang="ru-RU" b="1" dirty="0"/>
              <a:t> НЕ</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D4B981F-0047-48A2-977D-B3B34B130877}"/>
              </a:ext>
            </a:extLst>
          </p:cNvPr>
          <p:cNvPicPr>
            <a:picLocks noChangeAspect="1"/>
          </p:cNvPicPr>
          <p:nvPr/>
        </p:nvPicPr>
        <p:blipFill>
          <a:blip r:embed="rId2"/>
          <a:stretch>
            <a:fillRect/>
          </a:stretch>
        </p:blipFill>
        <p:spPr>
          <a:xfrm>
            <a:off x="2631446" y="-1"/>
            <a:ext cx="6929108" cy="6858000"/>
          </a:xfrm>
          <a:prstGeom prst="rect">
            <a:avLst/>
          </a:prstGeom>
        </p:spPr>
      </p:pic>
    </p:spTree>
    <p:extLst>
      <p:ext uri="{BB962C8B-B14F-4D97-AF65-F5344CB8AC3E}">
        <p14:creationId xmlns:p14="http://schemas.microsoft.com/office/powerpoint/2010/main" val="2429371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унарних</a:t>
            </a:r>
            <a:r>
              <a:rPr lang="ru-RU" b="1" dirty="0"/>
              <a:t> </a:t>
            </a:r>
            <a:r>
              <a:rPr lang="ru-RU" b="1" dirty="0" err="1"/>
              <a:t>операторів</a:t>
            </a:r>
            <a:r>
              <a:rPr lang="ru-RU" b="1" dirty="0"/>
              <a:t> +, – і </a:t>
            </a:r>
            <a:r>
              <a:rPr lang="ru-RU" b="1" dirty="0" err="1"/>
              <a:t>логічного</a:t>
            </a:r>
            <a:r>
              <a:rPr lang="ru-RU" b="1" dirty="0"/>
              <a:t> НЕ</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Все досить-таки просто. Перевантаження від’ємного </a:t>
            </a:r>
            <a:r>
              <a:rPr lang="uk-UA" sz="1800" dirty="0" err="1"/>
              <a:t>унарного</a:t>
            </a:r>
            <a:r>
              <a:rPr lang="uk-UA" sz="1800" dirty="0"/>
              <a:t> оператора мінус (</a:t>
            </a:r>
            <a:r>
              <a:rPr lang="uk-UA" sz="1800" dirty="0">
                <a:solidFill>
                  <a:schemeClr val="accent5">
                    <a:lumMod val="75000"/>
                  </a:schemeClr>
                </a:solidFill>
                <a:latin typeface="Consolas" panose="020B0609020204030204" pitchFamily="49" charset="0"/>
              </a:rPr>
              <a:t>-</a:t>
            </a:r>
            <a:r>
              <a:rPr lang="uk-UA" sz="1800" dirty="0"/>
              <a:t>) здійснюється через метод класу, так як явні параметри в функції перевантаження відсутні (тільки неявний об’єкт, на який вказує прихований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 </a:t>
            </a:r>
            <a:r>
              <a:rPr lang="uk-UA" sz="1800" dirty="0"/>
              <a:t>Оператор - повертає об’єкт </a:t>
            </a:r>
            <a:r>
              <a:rPr lang="en-US" sz="1800" dirty="0">
                <a:solidFill>
                  <a:schemeClr val="accent5">
                    <a:lumMod val="75000"/>
                  </a:schemeClr>
                </a:solidFill>
                <a:latin typeface="Consolas" panose="020B0609020204030204" pitchFamily="49" charset="0"/>
              </a:rPr>
              <a:t>Dollars</a:t>
            </a:r>
            <a:r>
              <a:rPr lang="en-US" sz="1800" dirty="0"/>
              <a:t> </a:t>
            </a:r>
            <a:r>
              <a:rPr lang="uk-UA" sz="1800" dirty="0"/>
              <a:t>з від’ємним значенням </a:t>
            </a:r>
            <a:r>
              <a:rPr lang="en-US" sz="1800" dirty="0" err="1">
                <a:solidFill>
                  <a:schemeClr val="accent5">
                    <a:lumMod val="75000"/>
                  </a:schemeClr>
                </a:solidFill>
                <a:latin typeface="Consolas" panose="020B0609020204030204" pitchFamily="49" charset="0"/>
              </a:rPr>
              <a:t>m_dollars</a:t>
            </a:r>
            <a:r>
              <a:rPr lang="en-US" sz="1800" dirty="0"/>
              <a:t>. </a:t>
            </a:r>
            <a:r>
              <a:rPr lang="uk-UA" sz="1800" dirty="0"/>
              <a:t>Оскільки цей оператор не змінює об’єкт класу </a:t>
            </a:r>
            <a:r>
              <a:rPr lang="en-US" sz="1800" dirty="0">
                <a:solidFill>
                  <a:schemeClr val="accent5">
                    <a:lumMod val="75000"/>
                  </a:schemeClr>
                </a:solidFill>
                <a:latin typeface="Consolas" panose="020B0609020204030204" pitchFamily="49" charset="0"/>
              </a:rPr>
              <a:t>Dollars</a:t>
            </a:r>
            <a:r>
              <a:rPr lang="en-US" sz="1800" dirty="0"/>
              <a:t>, </a:t>
            </a:r>
            <a:r>
              <a:rPr lang="uk-UA" sz="1800" dirty="0"/>
              <a:t>то ми можемо (і повинні) зробити функцію перевантаження константною (щоб мати можливість використовувати цей оператор і з константними об’єктами класу </a:t>
            </a:r>
            <a:r>
              <a:rPr lang="en-US" sz="1800" dirty="0">
                <a:solidFill>
                  <a:schemeClr val="accent5">
                    <a:lumMod val="75000"/>
                  </a:schemeClr>
                </a:solidFill>
                <a:latin typeface="Consolas" panose="020B0609020204030204" pitchFamily="49" charset="0"/>
              </a:rPr>
              <a:t>Dollars</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a:t>
            </a:r>
            <a:r>
              <a:rPr lang="uk-UA" sz="1800" b="1" dirty="0">
                <a:highlight>
                  <a:srgbClr val="FFFF00"/>
                </a:highlight>
              </a:rPr>
              <a:t>плутанини між від’ємним </a:t>
            </a:r>
            <a:r>
              <a:rPr lang="uk-UA" sz="1800" b="1" dirty="0" err="1">
                <a:highlight>
                  <a:srgbClr val="FFFF00"/>
                </a:highlight>
              </a:rPr>
              <a:t>унарним</a:t>
            </a:r>
            <a:r>
              <a:rPr lang="uk-UA" sz="1800" b="1" dirty="0">
                <a:highlight>
                  <a:srgbClr val="FFFF00"/>
                </a:highlight>
              </a:rPr>
              <a:t> оператором мінус (-) і бінарним оператором мінус (-) немає, так як вони мають різну кількість параметрів</a:t>
            </a:r>
            <a:r>
              <a:rPr lang="uk-UA" sz="1800" dirty="0"/>
              <a:t>.</a:t>
            </a:r>
          </a:p>
        </p:txBody>
      </p:sp>
    </p:spTree>
    <p:extLst>
      <p:ext uri="{BB962C8B-B14F-4D97-AF65-F5344CB8AC3E}">
        <p14:creationId xmlns:p14="http://schemas.microsoft.com/office/powerpoint/2010/main" val="36210858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унарних</a:t>
            </a:r>
            <a:r>
              <a:rPr lang="ru-RU" b="1" dirty="0"/>
              <a:t> </a:t>
            </a:r>
            <a:r>
              <a:rPr lang="ru-RU" b="1" dirty="0" err="1"/>
              <a:t>операторів</a:t>
            </a:r>
            <a:r>
              <a:rPr lang="ru-RU" b="1" dirty="0"/>
              <a:t> +, – і </a:t>
            </a:r>
            <a:r>
              <a:rPr lang="ru-RU" b="1" dirty="0" err="1"/>
              <a:t>логічного</a:t>
            </a:r>
            <a:r>
              <a:rPr lang="ru-RU" b="1" dirty="0"/>
              <a:t> НЕ</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Ось ще один приклад: оператор </a:t>
            </a:r>
            <a:r>
              <a:rPr lang="uk-UA" sz="1800" dirty="0">
                <a:solidFill>
                  <a:schemeClr val="accent5">
                    <a:lumMod val="75000"/>
                  </a:schemeClr>
                </a:solidFill>
                <a:latin typeface="Consolas" panose="020B0609020204030204" pitchFamily="49" charset="0"/>
              </a:rPr>
              <a:t>!</a:t>
            </a:r>
            <a:r>
              <a:rPr lang="uk-UA" sz="1800" dirty="0"/>
              <a:t> є логічним оператором НЕ, який повертає </a:t>
            </a:r>
            <a:r>
              <a:rPr lang="en-US" sz="1800" dirty="0">
                <a:solidFill>
                  <a:schemeClr val="accent5">
                    <a:lumMod val="75000"/>
                  </a:schemeClr>
                </a:solidFill>
                <a:latin typeface="Consolas" panose="020B0609020204030204" pitchFamily="49" charset="0"/>
              </a:rPr>
              <a:t>true</a:t>
            </a:r>
            <a:r>
              <a:rPr lang="en-US" sz="1800" dirty="0"/>
              <a:t>, </a:t>
            </a:r>
            <a:r>
              <a:rPr lang="uk-UA" sz="1800" dirty="0"/>
              <a:t>якщо результатом виразу є </a:t>
            </a:r>
            <a:r>
              <a:rPr lang="en-US" sz="1800" dirty="0">
                <a:solidFill>
                  <a:schemeClr val="accent5">
                    <a:lumMod val="75000"/>
                  </a:schemeClr>
                </a:solidFill>
                <a:latin typeface="Consolas" panose="020B0609020204030204" pitchFamily="49" charset="0"/>
              </a:rPr>
              <a:t>false</a:t>
            </a:r>
            <a:r>
              <a:rPr lang="en-US" sz="1800" dirty="0"/>
              <a:t> </a:t>
            </a:r>
            <a:r>
              <a:rPr lang="uk-UA" sz="1800" dirty="0"/>
              <a:t>і повертає </a:t>
            </a:r>
            <a:r>
              <a:rPr lang="en-US" sz="1800" dirty="0">
                <a:solidFill>
                  <a:schemeClr val="accent5">
                    <a:lumMod val="75000"/>
                  </a:schemeClr>
                </a:solidFill>
                <a:latin typeface="Consolas" panose="020B0609020204030204" pitchFamily="49" charset="0"/>
              </a:rPr>
              <a:t>false</a:t>
            </a:r>
            <a:r>
              <a:rPr lang="en-US" sz="1800" dirty="0"/>
              <a:t>, </a:t>
            </a:r>
            <a:r>
              <a:rPr lang="uk-UA" sz="1800" dirty="0"/>
              <a:t>якщо результатом виразу є </a:t>
            </a:r>
            <a:r>
              <a:rPr lang="en-US" sz="1800" dirty="0">
                <a:solidFill>
                  <a:schemeClr val="accent5">
                    <a:lumMod val="75000"/>
                  </a:schemeClr>
                </a:solidFill>
                <a:latin typeface="Consolas" panose="020B0609020204030204" pitchFamily="49" charset="0"/>
              </a:rPr>
              <a:t>true</a:t>
            </a:r>
            <a:r>
              <a:rPr lang="en-US" sz="1800" dirty="0"/>
              <a:t>. </a:t>
            </a:r>
            <a:r>
              <a:rPr lang="uk-UA" sz="1800" dirty="0"/>
              <a:t>Зазвичай це застосовується до змінних типу </a:t>
            </a:r>
            <a:r>
              <a:rPr lang="en-US" sz="1800" dirty="0">
                <a:solidFill>
                  <a:schemeClr val="accent5">
                    <a:lumMod val="75000"/>
                  </a:schemeClr>
                </a:solidFill>
                <a:latin typeface="Consolas" panose="020B0609020204030204" pitchFamily="49" charset="0"/>
              </a:rPr>
              <a:t>bool</a:t>
            </a:r>
            <a:r>
              <a:rPr lang="en-US" sz="1800" dirty="0"/>
              <a:t>, </a:t>
            </a:r>
            <a:r>
              <a:rPr lang="uk-UA" sz="1800" dirty="0"/>
              <a:t>щоб перевірити, чи є вони </a:t>
            </a:r>
            <a:r>
              <a:rPr lang="en-US" sz="1800" dirty="0">
                <a:solidFill>
                  <a:schemeClr val="accent5">
                    <a:lumMod val="75000"/>
                  </a:schemeClr>
                </a:solidFill>
                <a:latin typeface="Consolas" panose="020B0609020204030204" pitchFamily="49" charset="0"/>
              </a:rPr>
              <a:t>true</a:t>
            </a:r>
            <a:r>
              <a:rPr lang="en-US" sz="1800" dirty="0"/>
              <a:t> </a:t>
            </a:r>
            <a:r>
              <a:rPr lang="uk-UA" sz="1800" dirty="0"/>
              <a:t>чи ні:</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мові С++ значення </a:t>
            </a:r>
            <a:r>
              <a:rPr lang="uk-UA" sz="1800" dirty="0">
                <a:solidFill>
                  <a:schemeClr val="accent5">
                    <a:lumMod val="75000"/>
                  </a:schemeClr>
                </a:solidFill>
                <a:latin typeface="Consolas" panose="020B0609020204030204" pitchFamily="49" charset="0"/>
              </a:rPr>
              <a:t>0</a:t>
            </a:r>
            <a:r>
              <a:rPr lang="uk-UA" sz="1800" dirty="0"/>
              <a:t> означає </a:t>
            </a:r>
            <a:r>
              <a:rPr lang="en-US" sz="1800" dirty="0">
                <a:solidFill>
                  <a:schemeClr val="accent5">
                    <a:lumMod val="75000"/>
                  </a:schemeClr>
                </a:solidFill>
                <a:latin typeface="Consolas" panose="020B0609020204030204" pitchFamily="49" charset="0"/>
              </a:rPr>
              <a:t>false</a:t>
            </a:r>
            <a:r>
              <a:rPr lang="en-US" sz="1800" dirty="0"/>
              <a:t>, </a:t>
            </a:r>
            <a:r>
              <a:rPr lang="uk-UA" sz="1800" dirty="0"/>
              <a:t>а будь-яке інше ненульове значення означає </a:t>
            </a:r>
            <a:r>
              <a:rPr lang="en-US" sz="1800" dirty="0">
                <a:solidFill>
                  <a:schemeClr val="accent5">
                    <a:lumMod val="75000"/>
                  </a:schemeClr>
                </a:solidFill>
                <a:latin typeface="Consolas" panose="020B0609020204030204" pitchFamily="49" charset="0"/>
              </a:rPr>
              <a:t>true</a:t>
            </a:r>
            <a:r>
              <a:rPr lang="en-US" sz="1800" dirty="0"/>
              <a:t>, </a:t>
            </a:r>
            <a:r>
              <a:rPr lang="uk-UA" sz="1800" dirty="0"/>
              <a:t>тому, якщо логічний оператор </a:t>
            </a:r>
            <a:r>
              <a:rPr lang="uk-UA" sz="1800" dirty="0">
                <a:solidFill>
                  <a:schemeClr val="accent5">
                    <a:lumMod val="75000"/>
                  </a:schemeClr>
                </a:solidFill>
                <a:latin typeface="Consolas" panose="020B0609020204030204" pitchFamily="49" charset="0"/>
              </a:rPr>
              <a:t>!</a:t>
            </a:r>
            <a:r>
              <a:rPr lang="uk-UA" sz="1800" dirty="0"/>
              <a:t> застосовувати до </a:t>
            </a:r>
            <a:r>
              <a:rPr lang="uk-UA" sz="1800" dirty="0" err="1"/>
              <a:t>цілочисельних</a:t>
            </a:r>
            <a:r>
              <a:rPr lang="uk-UA" sz="1800" dirty="0"/>
              <a:t> значень, він повертатиме </a:t>
            </a:r>
            <a:r>
              <a:rPr lang="en-US" sz="1800" dirty="0">
                <a:solidFill>
                  <a:schemeClr val="accent5">
                    <a:lumMod val="75000"/>
                  </a:schemeClr>
                </a:solidFill>
                <a:latin typeface="Consolas" panose="020B0609020204030204" pitchFamily="49" charset="0"/>
              </a:rPr>
              <a:t>true</a:t>
            </a:r>
            <a:r>
              <a:rPr lang="en-US" sz="1800" dirty="0"/>
              <a:t>, </a:t>
            </a:r>
            <a:r>
              <a:rPr lang="uk-UA" sz="1800" dirty="0"/>
              <a:t>якщо значенням змінної є </a:t>
            </a:r>
            <a:r>
              <a:rPr lang="uk-UA" sz="1800" dirty="0">
                <a:solidFill>
                  <a:schemeClr val="accent5">
                    <a:lumMod val="75000"/>
                  </a:schemeClr>
                </a:solidFill>
                <a:latin typeface="Consolas" panose="020B0609020204030204" pitchFamily="49" charset="0"/>
              </a:rPr>
              <a:t>0</a:t>
            </a:r>
            <a:r>
              <a:rPr lang="uk-UA" sz="1800" dirty="0"/>
              <a:t>, в протилежному випадку — </a:t>
            </a:r>
            <a:r>
              <a:rPr lang="en-US" sz="1800" dirty="0">
                <a:solidFill>
                  <a:schemeClr val="accent5">
                    <a:lumMod val="75000"/>
                  </a:schemeClr>
                </a:solidFill>
                <a:latin typeface="Consolas" panose="020B0609020204030204" pitchFamily="49" charset="0"/>
              </a:rPr>
              <a:t>false</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Отже, при роботі з класами, оператор </a:t>
            </a:r>
            <a:r>
              <a:rPr lang="uk-UA" sz="1800" dirty="0">
                <a:solidFill>
                  <a:schemeClr val="accent5">
                    <a:lumMod val="75000"/>
                  </a:schemeClr>
                </a:solidFill>
                <a:latin typeface="Consolas" panose="020B0609020204030204" pitchFamily="49" charset="0"/>
              </a:rPr>
              <a:t>!</a:t>
            </a:r>
            <a:r>
              <a:rPr lang="uk-UA" sz="1800" dirty="0">
                <a:solidFill>
                  <a:schemeClr val="accent5">
                    <a:lumMod val="75000"/>
                  </a:schemeClr>
                </a:solidFill>
              </a:rPr>
              <a:t> </a:t>
            </a:r>
            <a:r>
              <a:rPr lang="uk-UA" sz="1800" dirty="0"/>
              <a:t>повертатиме </a:t>
            </a:r>
            <a:r>
              <a:rPr lang="en-US" sz="1800" dirty="0">
                <a:solidFill>
                  <a:schemeClr val="accent5">
                    <a:lumMod val="75000"/>
                  </a:schemeClr>
                </a:solidFill>
                <a:latin typeface="Consolas" panose="020B0609020204030204" pitchFamily="49" charset="0"/>
              </a:rPr>
              <a:t>true</a:t>
            </a:r>
            <a:r>
              <a:rPr lang="en-US" sz="1800" dirty="0"/>
              <a:t>, </a:t>
            </a:r>
            <a:r>
              <a:rPr lang="uk-UA" sz="1800" dirty="0"/>
              <a:t>якщо значенням об’єкта класу є </a:t>
            </a:r>
            <a:r>
              <a:rPr lang="en-US" sz="1800" dirty="0">
                <a:solidFill>
                  <a:schemeClr val="accent5">
                    <a:lumMod val="75000"/>
                  </a:schemeClr>
                </a:solidFill>
                <a:latin typeface="Consolas" panose="020B0609020204030204" pitchFamily="49" charset="0"/>
              </a:rPr>
              <a:t>false</a:t>
            </a:r>
            <a:r>
              <a:rPr lang="en-US" sz="1800" dirty="0"/>
              <a:t>, </a:t>
            </a:r>
            <a:r>
              <a:rPr lang="en-US" sz="1800" dirty="0">
                <a:solidFill>
                  <a:schemeClr val="accent5">
                    <a:lumMod val="75000"/>
                  </a:schemeClr>
                </a:solidFill>
                <a:latin typeface="Consolas" panose="020B0609020204030204" pitchFamily="49" charset="0"/>
              </a:rPr>
              <a:t>0</a:t>
            </a:r>
            <a:r>
              <a:rPr lang="en-US" sz="1800" dirty="0"/>
              <a:t> </a:t>
            </a:r>
            <a:r>
              <a:rPr lang="uk-UA" sz="1800" dirty="0"/>
              <a:t>або будь-яке інше значення, задане як </a:t>
            </a:r>
            <a:r>
              <a:rPr lang="uk-UA" sz="1800" dirty="0" err="1"/>
              <a:t>дефолтне</a:t>
            </a:r>
            <a:r>
              <a:rPr lang="uk-UA" sz="1800" dirty="0"/>
              <a:t> (за замовчуванням) при ініціалізації, в протилежному випадку оператор </a:t>
            </a:r>
            <a:r>
              <a:rPr lang="uk-UA" sz="1800" dirty="0">
                <a:solidFill>
                  <a:schemeClr val="accent5">
                    <a:lumMod val="75000"/>
                  </a:schemeClr>
                </a:solidFill>
                <a:latin typeface="Consolas" panose="020B0609020204030204" pitchFamily="49" charset="0"/>
              </a:rPr>
              <a:t>!</a:t>
            </a:r>
            <a:r>
              <a:rPr lang="uk-UA" sz="1800" dirty="0"/>
              <a:t> повертатиме </a:t>
            </a:r>
            <a:r>
              <a:rPr lang="en-US" sz="1800" dirty="0">
                <a:solidFill>
                  <a:schemeClr val="accent5">
                    <a:lumMod val="75000"/>
                  </a:schemeClr>
                </a:solidFill>
                <a:latin typeface="Consolas" panose="020B0609020204030204" pitchFamily="49" charset="0"/>
              </a:rPr>
              <a:t>false</a:t>
            </a:r>
            <a:r>
              <a:rPr lang="en-US" sz="1800" dirty="0"/>
              <a:t>.</a:t>
            </a:r>
            <a:endParaRPr lang="uk-UA" sz="1800" dirty="0"/>
          </a:p>
        </p:txBody>
      </p:sp>
      <p:pic>
        <p:nvPicPr>
          <p:cNvPr id="5" name="Рисунок 4">
            <a:extLst>
              <a:ext uri="{FF2B5EF4-FFF2-40B4-BE49-F238E27FC236}">
                <a16:creationId xmlns:a16="http://schemas.microsoft.com/office/drawing/2014/main" id="{B358477D-6ECC-4874-B9B1-F3ED06807C83}"/>
              </a:ext>
            </a:extLst>
          </p:cNvPr>
          <p:cNvPicPr>
            <a:picLocks noChangeAspect="1"/>
          </p:cNvPicPr>
          <p:nvPr/>
        </p:nvPicPr>
        <p:blipFill>
          <a:blip r:embed="rId2"/>
          <a:stretch>
            <a:fillRect/>
          </a:stretch>
        </p:blipFill>
        <p:spPr>
          <a:xfrm>
            <a:off x="3703898" y="2114119"/>
            <a:ext cx="4784204" cy="1723545"/>
          </a:xfrm>
          <a:prstGeom prst="rect">
            <a:avLst/>
          </a:prstGeom>
        </p:spPr>
      </p:pic>
    </p:spTree>
    <p:extLst>
      <p:ext uri="{BB962C8B-B14F-4D97-AF65-F5344CB8AC3E}">
        <p14:creationId xmlns:p14="http://schemas.microsoft.com/office/powerpoint/2010/main" val="2661340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6" name="Рисунок 5">
            <a:extLst>
              <a:ext uri="{FF2B5EF4-FFF2-40B4-BE49-F238E27FC236}">
                <a16:creationId xmlns:a16="http://schemas.microsoft.com/office/drawing/2014/main" id="{162BB006-00B6-4157-9D5C-7259A637FB59}"/>
              </a:ext>
            </a:extLst>
          </p:cNvPr>
          <p:cNvPicPr>
            <a:picLocks noChangeAspect="1"/>
          </p:cNvPicPr>
          <p:nvPr/>
        </p:nvPicPr>
        <p:blipFill>
          <a:blip r:embed="rId2"/>
          <a:stretch>
            <a:fillRect/>
          </a:stretch>
        </p:blipFill>
        <p:spPr>
          <a:xfrm>
            <a:off x="3023744" y="-1"/>
            <a:ext cx="6144512" cy="6858000"/>
          </a:xfrm>
          <a:prstGeom prst="rect">
            <a:avLst/>
          </a:prstGeom>
        </p:spPr>
      </p:pic>
    </p:spTree>
    <p:extLst>
      <p:ext uri="{BB962C8B-B14F-4D97-AF65-F5344CB8AC3E}">
        <p14:creationId xmlns:p14="http://schemas.microsoft.com/office/powerpoint/2010/main" val="1546515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№3</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FF00"/>
                </a:highlight>
              </a:rPr>
              <a:t>Реалізуйте</a:t>
            </a:r>
            <a:r>
              <a:rPr lang="ru-RU" sz="1800" b="1" dirty="0">
                <a:highlight>
                  <a:srgbClr val="FFFF00"/>
                </a:highlight>
              </a:rPr>
              <a:t> </a:t>
            </a:r>
            <a:r>
              <a:rPr lang="ru-RU" sz="1800" b="1" dirty="0" err="1">
                <a:highlight>
                  <a:srgbClr val="FFFF00"/>
                </a:highlight>
              </a:rPr>
              <a:t>перевантаження</a:t>
            </a:r>
            <a:r>
              <a:rPr lang="ru-RU" sz="1800" b="1" dirty="0">
                <a:highlight>
                  <a:srgbClr val="FFFF00"/>
                </a:highlight>
              </a:rPr>
              <a:t> унарного оператора плюс (+) для </a:t>
            </a:r>
            <a:r>
              <a:rPr lang="ru-RU" sz="1800" b="1" dirty="0" err="1">
                <a:highlight>
                  <a:srgbClr val="FFFF00"/>
                </a:highlight>
              </a:rPr>
              <a:t>класу</a:t>
            </a:r>
            <a:r>
              <a:rPr lang="ru-RU" sz="1800" b="1" dirty="0">
                <a:highlight>
                  <a:srgbClr val="FFFF00"/>
                </a:highlight>
              </a:rPr>
              <a:t> </a:t>
            </a:r>
            <a:r>
              <a:rPr lang="ru-RU" sz="1800" b="1" dirty="0" err="1">
                <a:highlight>
                  <a:srgbClr val="FFFF00"/>
                </a:highlight>
              </a:rPr>
              <a:t>Something</a:t>
            </a:r>
            <a:r>
              <a:rPr lang="ru-RU" sz="1800" b="1" dirty="0">
                <a:highlight>
                  <a:srgbClr val="FFFF00"/>
                </a:highlight>
              </a:rPr>
              <a:t>.</a:t>
            </a:r>
            <a:endParaRPr lang="uk-UA" sz="1800" b="1" dirty="0">
              <a:highlight>
                <a:srgbClr val="FFFF00"/>
              </a:highlight>
            </a:endParaRPr>
          </a:p>
        </p:txBody>
      </p:sp>
    </p:spTree>
    <p:extLst>
      <p:ext uri="{BB962C8B-B14F-4D97-AF65-F5344CB8AC3E}">
        <p14:creationId xmlns:p14="http://schemas.microsoft.com/office/powerpoint/2010/main" val="42938037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операторів порівняння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Принципи перевантаження операторів порівняння ті ж самі, що і в перевантаженні інших операторів. </a:t>
            </a:r>
            <a:r>
              <a:rPr lang="uk-UA" sz="1800" b="1" dirty="0">
                <a:highlight>
                  <a:srgbClr val="FFFF00"/>
                </a:highlight>
              </a:rPr>
              <a:t>Оскільки всі оператори порівняння є бінарними і не змінюють свої ліві операнди, то виконувати перевантаження потрібно через дружні функції</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Наприклад, перевантажимо оператор рівності </a:t>
            </a:r>
            <a:r>
              <a:rPr lang="uk-UA" sz="1800" dirty="0">
                <a:solidFill>
                  <a:schemeClr val="accent5">
                    <a:lumMod val="75000"/>
                  </a:schemeClr>
                </a:solidFill>
                <a:latin typeface="Consolas" panose="020B0609020204030204" pitchFamily="49" charset="0"/>
              </a:rPr>
              <a:t>==</a:t>
            </a:r>
            <a:r>
              <a:rPr lang="uk-UA" sz="1800" dirty="0"/>
              <a:t> і оператор нерівності </a:t>
            </a:r>
            <a:r>
              <a:rPr lang="uk-UA" sz="1800" dirty="0">
                <a:solidFill>
                  <a:schemeClr val="accent5">
                    <a:lumMod val="75000"/>
                  </a:schemeClr>
                </a:solidFill>
                <a:latin typeface="Consolas" panose="020B0609020204030204" pitchFamily="49" charset="0"/>
              </a:rPr>
              <a:t>!=</a:t>
            </a:r>
            <a:r>
              <a:rPr lang="uk-UA" sz="1800" dirty="0"/>
              <a:t> для класу </a:t>
            </a:r>
            <a:r>
              <a:rPr lang="en-US" sz="1800" dirty="0"/>
              <a:t>Car:</a:t>
            </a:r>
            <a:endParaRPr lang="uk-UA" sz="1800" dirty="0"/>
          </a:p>
        </p:txBody>
      </p:sp>
    </p:spTree>
    <p:extLst>
      <p:ext uri="{BB962C8B-B14F-4D97-AF65-F5344CB8AC3E}">
        <p14:creationId xmlns:p14="http://schemas.microsoft.com/office/powerpoint/2010/main" val="354363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77850EE-F4B4-4229-9D47-0F700011D112}"/>
              </a:ext>
            </a:extLst>
          </p:cNvPr>
          <p:cNvPicPr>
            <a:picLocks noChangeAspect="1"/>
          </p:cNvPicPr>
          <p:nvPr/>
        </p:nvPicPr>
        <p:blipFill>
          <a:blip r:embed="rId2"/>
          <a:stretch>
            <a:fillRect/>
          </a:stretch>
        </p:blipFill>
        <p:spPr>
          <a:xfrm>
            <a:off x="3510009" y="0"/>
            <a:ext cx="5171980" cy="6858000"/>
          </a:xfrm>
          <a:prstGeom prst="rect">
            <a:avLst/>
          </a:prstGeom>
        </p:spPr>
      </p:pic>
    </p:spTree>
    <p:extLst>
      <p:ext uri="{BB962C8B-B14F-4D97-AF65-F5344CB8AC3E}">
        <p14:creationId xmlns:p14="http://schemas.microsoft.com/office/powerpoint/2010/main" val="34673880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Все просто. </a:t>
            </a:r>
            <a:r>
              <a:rPr lang="ru-RU" sz="1800" dirty="0" err="1"/>
              <a:t>Оскільки</a:t>
            </a:r>
            <a:r>
              <a:rPr lang="ru-RU" sz="1800" dirty="0"/>
              <a:t> результат </a:t>
            </a:r>
            <a:r>
              <a:rPr lang="ru-RU" sz="1800" dirty="0" err="1"/>
              <a:t>виконання</a:t>
            </a:r>
            <a:r>
              <a:rPr lang="ru-RU" sz="1800" dirty="0"/>
              <a:t> оператора </a:t>
            </a:r>
            <a:r>
              <a:rPr lang="ru-RU" sz="1800" dirty="0">
                <a:solidFill>
                  <a:schemeClr val="accent5">
                    <a:lumMod val="75000"/>
                  </a:schemeClr>
                </a:solidFill>
                <a:latin typeface="Consolas" panose="020B0609020204030204" pitchFamily="49" charset="0"/>
              </a:rPr>
              <a:t>!=</a:t>
            </a:r>
            <a:r>
              <a:rPr lang="ru-RU" sz="1800" dirty="0"/>
              <a:t> є прямо </a:t>
            </a:r>
            <a:r>
              <a:rPr lang="ru-RU" sz="1800" dirty="0" err="1"/>
              <a:t>протилежним</a:t>
            </a:r>
            <a:r>
              <a:rPr lang="ru-RU" sz="1800" dirty="0"/>
              <a:t> результату </a:t>
            </a:r>
            <a:r>
              <a:rPr lang="ru-RU" sz="1800" dirty="0" err="1"/>
              <a:t>виконання</a:t>
            </a:r>
            <a:r>
              <a:rPr lang="ru-RU" sz="1800" dirty="0"/>
              <a:t> оператора</a:t>
            </a:r>
            <a:r>
              <a:rPr lang="ru-RU" sz="1800" dirty="0">
                <a:solidFill>
                  <a:schemeClr val="accent5">
                    <a:lumMod val="75000"/>
                  </a:schemeClr>
                </a:solidFill>
                <a:latin typeface="Consolas" panose="020B0609020204030204" pitchFamily="49" charset="0"/>
              </a:rPr>
              <a:t> ==</a:t>
            </a:r>
            <a:r>
              <a:rPr lang="ru-RU" sz="1800" dirty="0"/>
              <a:t>, то ми </a:t>
            </a:r>
            <a:r>
              <a:rPr lang="ru-RU" sz="1800" dirty="0" err="1"/>
              <a:t>визначили</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a:t>
            </a:r>
            <a:r>
              <a:rPr lang="ru-RU" sz="1800" dirty="0" err="1"/>
              <a:t>використовуючи</a:t>
            </a:r>
            <a:r>
              <a:rPr lang="ru-RU" sz="1800" dirty="0"/>
              <a:t> </a:t>
            </a:r>
            <a:r>
              <a:rPr lang="ru-RU" sz="1800" dirty="0" err="1"/>
              <a:t>вже</a:t>
            </a:r>
            <a:r>
              <a:rPr lang="ru-RU" sz="1800" dirty="0"/>
              <a:t> </a:t>
            </a:r>
            <a:r>
              <a:rPr lang="ru-RU" sz="1800" dirty="0" err="1"/>
              <a:t>перевантажений</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a:t>
            </a:r>
            <a:r>
              <a:rPr lang="ru-RU" sz="1800" dirty="0" err="1"/>
              <a:t>зменшивши</a:t>
            </a:r>
            <a:r>
              <a:rPr lang="ru-RU" sz="1800" dirty="0"/>
              <a:t>, таким чином, </a:t>
            </a:r>
            <a:r>
              <a:rPr lang="ru-RU" sz="1800" dirty="0" err="1"/>
              <a:t>кількість</a:t>
            </a:r>
            <a:r>
              <a:rPr lang="ru-RU" sz="1800" dirty="0"/>
              <a:t> коду, </a:t>
            </a:r>
            <a:r>
              <a:rPr lang="ru-RU" sz="1800" dirty="0" err="1"/>
              <a:t>складність</a:t>
            </a:r>
            <a:r>
              <a:rPr lang="ru-RU" sz="1800" dirty="0"/>
              <a:t> і </a:t>
            </a:r>
            <a:r>
              <a:rPr lang="ru-RU" sz="1800" dirty="0" err="1"/>
              <a:t>можливість</a:t>
            </a:r>
            <a:r>
              <a:rPr lang="ru-RU" sz="1800" dirty="0"/>
              <a:t> </a:t>
            </a:r>
            <a:r>
              <a:rPr lang="ru-RU" sz="1800" dirty="0" err="1"/>
              <a:t>виникнення</a:t>
            </a:r>
            <a:r>
              <a:rPr lang="ru-RU" sz="1800" dirty="0"/>
              <a:t> </a:t>
            </a:r>
            <a:r>
              <a:rPr lang="ru-RU" sz="1800" dirty="0" err="1"/>
              <a:t>помилок</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А як </a:t>
            </a:r>
            <a:r>
              <a:rPr lang="ru-RU" sz="1800" dirty="0" err="1"/>
              <a:t>щодо</a:t>
            </a:r>
            <a:r>
              <a:rPr lang="ru-RU" sz="1800" dirty="0"/>
              <a:t> </a:t>
            </a:r>
            <a:r>
              <a:rPr lang="ru-RU" sz="1800" dirty="0" err="1"/>
              <a:t>операторів</a:t>
            </a:r>
            <a:r>
              <a:rPr lang="ru-RU" sz="1800" dirty="0"/>
              <a:t> </a:t>
            </a:r>
            <a:r>
              <a:rPr lang="ru-RU" sz="1800" dirty="0">
                <a:solidFill>
                  <a:schemeClr val="accent5">
                    <a:lumMod val="75000"/>
                  </a:schemeClr>
                </a:solidFill>
                <a:latin typeface="Consolas" panose="020B0609020204030204" pitchFamily="49" charset="0"/>
              </a:rPr>
              <a:t>&lt;</a:t>
            </a:r>
            <a:r>
              <a:rPr lang="ru-RU" sz="1800" dirty="0"/>
              <a:t> і </a:t>
            </a:r>
            <a:r>
              <a:rPr lang="ru-RU" sz="1800" dirty="0">
                <a:solidFill>
                  <a:schemeClr val="accent5">
                    <a:lumMod val="75000"/>
                  </a:schemeClr>
                </a:solidFill>
                <a:latin typeface="Consolas" panose="020B0609020204030204" pitchFamily="49" charset="0"/>
              </a:rPr>
              <a:t>&gt;</a:t>
            </a:r>
            <a:r>
              <a:rPr lang="ru-RU" sz="1800" dirty="0"/>
              <a:t>? Тут </a:t>
            </a:r>
            <a:r>
              <a:rPr lang="ru-RU" sz="1800" dirty="0" err="1"/>
              <a:t>потрібно</a:t>
            </a:r>
            <a:r>
              <a:rPr lang="ru-RU" sz="1800" dirty="0"/>
              <a:t> </a:t>
            </a:r>
            <a:r>
              <a:rPr lang="ru-RU" sz="1800" dirty="0" err="1"/>
              <a:t>визначитися</a:t>
            </a:r>
            <a:r>
              <a:rPr lang="ru-RU" sz="1800" dirty="0"/>
              <a:t>, </a:t>
            </a:r>
            <a:r>
              <a:rPr lang="ru-RU" sz="1800" dirty="0" err="1"/>
              <a:t>чим</a:t>
            </a:r>
            <a:r>
              <a:rPr lang="ru-RU" sz="1800" dirty="0"/>
              <a:t> один </a:t>
            </a:r>
            <a:r>
              <a:rPr lang="ru-RU" sz="1800" dirty="0" err="1"/>
              <a:t>об’єкт</a:t>
            </a:r>
            <a:r>
              <a:rPr lang="ru-RU" sz="1800" dirty="0"/>
              <a:t> </a:t>
            </a:r>
            <a:r>
              <a:rPr lang="ru-RU" sz="1800" dirty="0" err="1"/>
              <a:t>класу</a:t>
            </a:r>
            <a:r>
              <a:rPr lang="ru-RU" sz="1800" dirty="0"/>
              <a:t> </a:t>
            </a:r>
            <a:r>
              <a:rPr lang="ru-RU" sz="1800" dirty="0">
                <a:solidFill>
                  <a:schemeClr val="accent5">
                    <a:lumMod val="75000"/>
                  </a:schemeClr>
                </a:solidFill>
                <a:latin typeface="Consolas" panose="020B0609020204030204" pitchFamily="49" charset="0"/>
              </a:rPr>
              <a:t>Car</a:t>
            </a:r>
            <a:r>
              <a:rPr lang="ru-RU" sz="1800" dirty="0"/>
              <a:t> </a:t>
            </a:r>
            <a:r>
              <a:rPr lang="ru-RU" sz="1800" dirty="0" err="1"/>
              <a:t>може</a:t>
            </a:r>
            <a:r>
              <a:rPr lang="ru-RU" sz="1800" dirty="0"/>
              <a:t> бути </a:t>
            </a:r>
            <a:r>
              <a:rPr lang="ru-RU" sz="1800" dirty="0" err="1"/>
              <a:t>кращим</a:t>
            </a:r>
            <a:r>
              <a:rPr lang="ru-RU" sz="1800" dirty="0"/>
              <a:t> за </a:t>
            </a:r>
            <a:r>
              <a:rPr lang="ru-RU" sz="1800" dirty="0" err="1"/>
              <a:t>інший</a:t>
            </a:r>
            <a:r>
              <a:rPr lang="ru-RU" sz="1800" dirty="0"/>
              <a:t> </a:t>
            </a:r>
            <a:r>
              <a:rPr lang="ru-RU" sz="1800" dirty="0" err="1"/>
              <a:t>об’єкт</a:t>
            </a:r>
            <a:r>
              <a:rPr lang="ru-RU" sz="1800" dirty="0"/>
              <a:t> </a:t>
            </a:r>
            <a:r>
              <a:rPr lang="ru-RU" sz="1800" dirty="0" err="1"/>
              <a:t>класу</a:t>
            </a:r>
            <a:r>
              <a:rPr lang="ru-RU" sz="1800" dirty="0"/>
              <a:t> </a:t>
            </a:r>
            <a:r>
              <a:rPr lang="ru-RU" sz="1800" dirty="0">
                <a:solidFill>
                  <a:schemeClr val="accent5">
                    <a:lumMod val="75000"/>
                  </a:schemeClr>
                </a:solidFill>
                <a:latin typeface="Consolas" panose="020B0609020204030204" pitchFamily="49" charset="0"/>
              </a:rPr>
              <a:t>Car</a:t>
            </a:r>
            <a:r>
              <a:rPr lang="ru-RU" sz="1800" dirty="0"/>
              <a:t>, і як </a:t>
            </a:r>
            <a:r>
              <a:rPr lang="ru-RU" sz="1800" dirty="0" err="1"/>
              <a:t>це</a:t>
            </a:r>
            <a:r>
              <a:rPr lang="ru-RU" sz="1800" dirty="0"/>
              <a:t> все </a:t>
            </a:r>
            <a:r>
              <a:rPr lang="ru-RU" sz="1800" dirty="0" err="1"/>
              <a:t>відобразити</a:t>
            </a:r>
            <a:r>
              <a:rPr lang="ru-RU" sz="1800" dirty="0"/>
              <a:t> в </a:t>
            </a:r>
            <a:r>
              <a:rPr lang="ru-RU" sz="1800" dirty="0" err="1"/>
              <a:t>коді</a:t>
            </a:r>
            <a:r>
              <a:rPr lang="ru-RU" sz="1800" dirty="0"/>
              <a:t>. Неочевидно! Тому тут ми і не </a:t>
            </a:r>
            <a:r>
              <a:rPr lang="ru-RU" sz="1800" dirty="0" err="1"/>
              <a:t>перевантажували</a:t>
            </a:r>
            <a:r>
              <a:rPr lang="ru-RU" sz="1800" dirty="0"/>
              <a:t> </a:t>
            </a:r>
            <a:r>
              <a:rPr lang="ru-RU" sz="1800" dirty="0" err="1"/>
              <a:t>оператори</a:t>
            </a:r>
            <a:r>
              <a:rPr lang="ru-RU" sz="1800" dirty="0"/>
              <a:t> </a:t>
            </a:r>
            <a:r>
              <a:rPr lang="ru-RU" sz="1800" dirty="0">
                <a:solidFill>
                  <a:schemeClr val="accent5">
                    <a:lumMod val="75000"/>
                  </a:schemeClr>
                </a:solidFill>
                <a:latin typeface="Consolas" panose="020B0609020204030204" pitchFamily="49" charset="0"/>
              </a:rPr>
              <a:t>&lt;</a:t>
            </a:r>
            <a:r>
              <a:rPr lang="ru-RU" sz="1800" dirty="0"/>
              <a:t> і </a:t>
            </a:r>
            <a:r>
              <a:rPr lang="ru-RU" sz="1800" dirty="0">
                <a:solidFill>
                  <a:schemeClr val="accent5">
                    <a:lumMod val="75000"/>
                  </a:schemeClr>
                </a:solidFill>
                <a:latin typeface="Consolas" panose="020B0609020204030204" pitchFamily="49" charset="0"/>
              </a:rPr>
              <a:t>&gt;</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FFFF00"/>
                </a:highlight>
              </a:rPr>
              <a:t>Не </a:t>
            </a:r>
            <a:r>
              <a:rPr lang="ru-RU" sz="1800" b="1" dirty="0" err="1">
                <a:highlight>
                  <a:srgbClr val="FFFF00"/>
                </a:highlight>
              </a:rPr>
              <a:t>перевантажуйте</a:t>
            </a:r>
            <a:r>
              <a:rPr lang="ru-RU" sz="1800" b="1" dirty="0">
                <a:highlight>
                  <a:srgbClr val="FFFF00"/>
                </a:highlight>
              </a:rPr>
              <a:t> </a:t>
            </a:r>
            <a:r>
              <a:rPr lang="ru-RU" sz="1800" b="1" dirty="0" err="1">
                <a:highlight>
                  <a:srgbClr val="FFFF00"/>
                </a:highlight>
              </a:rPr>
              <a:t>оператори</a:t>
            </a:r>
            <a:r>
              <a:rPr lang="ru-RU" sz="1800" b="1" dirty="0">
                <a:highlight>
                  <a:srgbClr val="FFFF00"/>
                </a:highlight>
              </a:rPr>
              <a:t>, </a:t>
            </a:r>
            <a:r>
              <a:rPr lang="ru-RU" sz="1800" b="1" dirty="0" err="1">
                <a:highlight>
                  <a:srgbClr val="FFFF00"/>
                </a:highlight>
              </a:rPr>
              <a:t>які</a:t>
            </a:r>
            <a:r>
              <a:rPr lang="ru-RU" sz="1800" b="1" dirty="0">
                <a:highlight>
                  <a:srgbClr val="FFFF00"/>
                </a:highlight>
              </a:rPr>
              <a:t> є </a:t>
            </a:r>
            <a:r>
              <a:rPr lang="ru-RU" sz="1800" b="1" dirty="0" err="1">
                <a:highlight>
                  <a:srgbClr val="FFFF00"/>
                </a:highlight>
              </a:rPr>
              <a:t>зайвими</a:t>
            </a:r>
            <a:r>
              <a:rPr lang="ru-RU" sz="1800" b="1" dirty="0">
                <a:highlight>
                  <a:srgbClr val="FFFF00"/>
                </a:highlight>
              </a:rPr>
              <a:t> для </a:t>
            </a:r>
            <a:r>
              <a:rPr lang="ru-RU" sz="1800" b="1" dirty="0" err="1">
                <a:highlight>
                  <a:srgbClr val="FFFF00"/>
                </a:highlight>
              </a:rPr>
              <a:t>вашого</a:t>
            </a:r>
            <a:r>
              <a:rPr lang="ru-RU" sz="1800" b="1" dirty="0">
                <a:highlight>
                  <a:srgbClr val="FFFF00"/>
                </a:highlight>
              </a:rPr>
              <a:t> </a:t>
            </a:r>
            <a:r>
              <a:rPr lang="ru-RU" sz="1800" b="1" dirty="0" err="1">
                <a:highlight>
                  <a:srgbClr val="FFFF00"/>
                </a:highlight>
              </a:rPr>
              <a:t>класу</a:t>
            </a:r>
            <a:r>
              <a:rPr lang="ru-RU" sz="1800" b="1" dirty="0">
                <a:highlight>
                  <a:srgbClr val="FFFF00"/>
                </a:highlight>
              </a:rPr>
              <a:t>.</a:t>
            </a:r>
            <a:endParaRPr lang="uk-UA" sz="1800" b="1" dirty="0">
              <a:highlight>
                <a:srgbClr val="FFFF00"/>
              </a:highlight>
            </a:endParaRPr>
          </a:p>
        </p:txBody>
      </p:sp>
    </p:spTree>
    <p:extLst>
      <p:ext uri="{BB962C8B-B14F-4D97-AF65-F5344CB8AC3E}">
        <p14:creationId xmlns:p14="http://schemas.microsoft.com/office/powerpoint/2010/main" val="3219421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38A45C6C-1F5D-4B80-80DD-070A19FD85F9}"/>
              </a:ext>
            </a:extLst>
          </p:cNvPr>
          <p:cNvPicPr>
            <a:picLocks noChangeAspect="1"/>
          </p:cNvPicPr>
          <p:nvPr/>
        </p:nvPicPr>
        <p:blipFill>
          <a:blip r:embed="rId2"/>
          <a:stretch>
            <a:fillRect/>
          </a:stretch>
        </p:blipFill>
        <p:spPr>
          <a:xfrm>
            <a:off x="0" y="244386"/>
            <a:ext cx="12192000" cy="6369228"/>
          </a:xfrm>
          <a:prstGeom prst="rect">
            <a:avLst/>
          </a:prstGeom>
        </p:spPr>
      </p:pic>
    </p:spTree>
    <p:extLst>
      <p:ext uri="{BB962C8B-B14F-4D97-AF65-F5344CB8AC3E}">
        <p14:creationId xmlns:p14="http://schemas.microsoft.com/office/powerpoint/2010/main" val="14813416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Однак, оператори </a:t>
            </a:r>
            <a:r>
              <a:rPr lang="uk-UA" sz="1800" dirty="0">
                <a:solidFill>
                  <a:schemeClr val="accent5">
                    <a:lumMod val="75000"/>
                  </a:schemeClr>
                </a:solidFill>
                <a:latin typeface="Consolas" panose="020B0609020204030204" pitchFamily="49" charset="0"/>
              </a:rPr>
              <a:t>&lt;</a:t>
            </a:r>
            <a:r>
              <a:rPr lang="uk-UA" sz="1800" dirty="0"/>
              <a:t> і </a:t>
            </a:r>
            <a:r>
              <a:rPr lang="uk-UA" sz="1800" dirty="0">
                <a:solidFill>
                  <a:schemeClr val="accent5">
                    <a:lumMod val="75000"/>
                  </a:schemeClr>
                </a:solidFill>
                <a:latin typeface="Consolas" panose="020B0609020204030204" pitchFamily="49" charset="0"/>
              </a:rPr>
              <a:t>&gt;</a:t>
            </a:r>
            <a:r>
              <a:rPr lang="uk-UA" sz="1800" dirty="0"/>
              <a:t> можна використовувати для сортування списку автомобілів (об’єктів класу </a:t>
            </a:r>
            <a:r>
              <a:rPr lang="en-US" sz="1800" dirty="0">
                <a:solidFill>
                  <a:schemeClr val="accent5">
                    <a:lumMod val="75000"/>
                  </a:schemeClr>
                </a:solidFill>
                <a:latin typeface="Consolas" panose="020B0609020204030204" pitchFamily="49" charset="0"/>
              </a:rPr>
              <a:t>Car</a:t>
            </a:r>
            <a:r>
              <a:rPr lang="en-US" sz="1800" dirty="0"/>
              <a:t>) </a:t>
            </a:r>
            <a:r>
              <a:rPr lang="uk-UA" sz="1800" dirty="0"/>
              <a:t>в алфавітному порядку, використовуючи члени </a:t>
            </a:r>
            <a:r>
              <a:rPr lang="en-US" sz="1800" dirty="0">
                <a:solidFill>
                  <a:schemeClr val="accent5">
                    <a:lumMod val="75000"/>
                  </a:schemeClr>
                </a:solidFill>
                <a:latin typeface="Consolas" panose="020B0609020204030204" pitchFamily="49" charset="0"/>
              </a:rPr>
              <a:t>company </a:t>
            </a:r>
            <a:r>
              <a:rPr lang="uk-UA" sz="1800" dirty="0"/>
              <a:t>і </a:t>
            </a:r>
            <a:r>
              <a:rPr lang="en-US" sz="1800" dirty="0">
                <a:solidFill>
                  <a:schemeClr val="accent5">
                    <a:lumMod val="75000"/>
                  </a:schemeClr>
                </a:solidFill>
                <a:latin typeface="Consolas" panose="020B0609020204030204" pitchFamily="49" charset="0"/>
              </a:rPr>
              <a:t>model</a:t>
            </a:r>
            <a:r>
              <a:rPr lang="en-US" sz="1800" dirty="0"/>
              <a:t>, </a:t>
            </a:r>
            <a:r>
              <a:rPr lang="uk-UA" sz="1800" dirty="0"/>
              <a:t>тому завжди розглядайте різні варіанти.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Деякі класи-контейнери Стандартної бібліотеки </a:t>
            </a:r>
            <a:r>
              <a:rPr lang="en-US" sz="1800" dirty="0"/>
              <a:t>C++ </a:t>
            </a:r>
            <a:r>
              <a:rPr lang="uk-UA" sz="1800" dirty="0"/>
              <a:t>вимагають перевантаження оператора &lt;, щоб вони могли зберігати відсортовані елементи.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Перевантажимо оператори порівняння &gt;, &lt;, &gt;= і &lt;=:</a:t>
            </a:r>
          </a:p>
        </p:txBody>
      </p:sp>
    </p:spTree>
    <p:extLst>
      <p:ext uri="{BB962C8B-B14F-4D97-AF65-F5344CB8AC3E}">
        <p14:creationId xmlns:p14="http://schemas.microsoft.com/office/powerpoint/2010/main" val="34872482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72B5413-01DB-40CE-8B1F-16B318B05E83}"/>
              </a:ext>
            </a:extLst>
          </p:cNvPr>
          <p:cNvPicPr>
            <a:picLocks noChangeAspect="1"/>
          </p:cNvPicPr>
          <p:nvPr/>
        </p:nvPicPr>
        <p:blipFill>
          <a:blip r:embed="rId2"/>
          <a:stretch>
            <a:fillRect/>
          </a:stretch>
        </p:blipFill>
        <p:spPr>
          <a:xfrm>
            <a:off x="4028950" y="0"/>
            <a:ext cx="4134097" cy="6858000"/>
          </a:xfrm>
          <a:prstGeom prst="rect">
            <a:avLst/>
          </a:prstGeom>
        </p:spPr>
      </p:pic>
    </p:spTree>
    <p:extLst>
      <p:ext uri="{BB962C8B-B14F-4D97-AF65-F5344CB8AC3E}">
        <p14:creationId xmlns:p14="http://schemas.microsoft.com/office/powerpoint/2010/main" val="3793172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Але, як </a:t>
            </a:r>
            <a:r>
              <a:rPr lang="ru-RU" sz="1800" dirty="0" err="1"/>
              <a:t>ви</a:t>
            </a:r>
            <a:r>
              <a:rPr lang="ru-RU" sz="1800" dirty="0"/>
              <a:t> </a:t>
            </a:r>
            <a:r>
              <a:rPr lang="ru-RU" sz="1800" dirty="0" err="1"/>
              <a:t>вже</a:t>
            </a:r>
            <a:r>
              <a:rPr lang="ru-RU" sz="1800" dirty="0"/>
              <a:t> могли б </a:t>
            </a:r>
            <a:r>
              <a:rPr lang="ru-RU" sz="1800" dirty="0" err="1"/>
              <a:t>помітити</a:t>
            </a:r>
            <a:r>
              <a:rPr lang="ru-RU" sz="1800" dirty="0"/>
              <a:t>, </a:t>
            </a:r>
            <a:r>
              <a:rPr lang="ru-RU" sz="1800" dirty="0" err="1"/>
              <a:t>оператори</a:t>
            </a:r>
            <a:r>
              <a:rPr lang="ru-RU" sz="1800" dirty="0"/>
              <a:t> &gt; і &lt;= є </a:t>
            </a:r>
            <a:r>
              <a:rPr lang="ru-RU" sz="1800" dirty="0" err="1"/>
              <a:t>логічними</a:t>
            </a:r>
            <a:r>
              <a:rPr lang="ru-RU" sz="1800" dirty="0"/>
              <a:t> </a:t>
            </a:r>
            <a:r>
              <a:rPr lang="ru-RU" sz="1800" dirty="0" err="1"/>
              <a:t>протилежностями</a:t>
            </a:r>
            <a:r>
              <a:rPr lang="ru-RU" sz="1800" dirty="0"/>
              <a:t>, тому один з них </a:t>
            </a:r>
            <a:r>
              <a:rPr lang="ru-RU" sz="1800" dirty="0" err="1"/>
              <a:t>можна</a:t>
            </a:r>
            <a:r>
              <a:rPr lang="ru-RU" sz="1800" dirty="0"/>
              <a:t> </a:t>
            </a:r>
            <a:r>
              <a:rPr lang="ru-RU" sz="1800" dirty="0" err="1"/>
              <a:t>було</a:t>
            </a:r>
            <a:r>
              <a:rPr lang="ru-RU" sz="1800" dirty="0"/>
              <a:t> б </a:t>
            </a:r>
            <a:r>
              <a:rPr lang="ru-RU" sz="1800" dirty="0" err="1"/>
              <a:t>визначити</a:t>
            </a:r>
            <a:r>
              <a:rPr lang="ru-RU" sz="1800" dirty="0"/>
              <a:t> через </a:t>
            </a:r>
            <a:r>
              <a:rPr lang="ru-RU" sz="1800" dirty="0" err="1"/>
              <a:t>інший</a:t>
            </a:r>
            <a:r>
              <a:rPr lang="ru-RU" sz="1800" dirty="0"/>
              <a:t>. Та ж </a:t>
            </a:r>
            <a:r>
              <a:rPr lang="ru-RU" sz="1800" dirty="0" err="1"/>
              <a:t>ситуація</a:t>
            </a:r>
            <a:r>
              <a:rPr lang="ru-RU" sz="1800" dirty="0"/>
              <a:t> і з &lt; і &gt;=. Але, </a:t>
            </a:r>
            <a:r>
              <a:rPr lang="ru-RU" sz="1800" dirty="0" err="1"/>
              <a:t>оскільки</a:t>
            </a:r>
            <a:r>
              <a:rPr lang="ru-RU" sz="1800" dirty="0"/>
              <a:t> </a:t>
            </a:r>
            <a:r>
              <a:rPr lang="ru-RU" sz="1800" dirty="0" err="1"/>
              <a:t>визначення</a:t>
            </a:r>
            <a:r>
              <a:rPr lang="ru-RU" sz="1800" dirty="0"/>
              <a:t> </a:t>
            </a:r>
            <a:r>
              <a:rPr lang="ru-RU" sz="1800" dirty="0" err="1"/>
              <a:t>функцій</a:t>
            </a:r>
            <a:r>
              <a:rPr lang="ru-RU" sz="1800" dirty="0"/>
              <a:t> </a:t>
            </a:r>
            <a:r>
              <a:rPr lang="ru-RU" sz="1800" dirty="0" err="1"/>
              <a:t>перевантаження</a:t>
            </a:r>
            <a:r>
              <a:rPr lang="ru-RU" sz="1800" dirty="0"/>
              <a:t> </a:t>
            </a:r>
            <a:r>
              <a:rPr lang="ru-RU" sz="1800" dirty="0" err="1"/>
              <a:t>настільки</a:t>
            </a:r>
            <a:r>
              <a:rPr lang="ru-RU" sz="1800" dirty="0"/>
              <a:t> </a:t>
            </a:r>
            <a:r>
              <a:rPr lang="ru-RU" sz="1800" dirty="0" err="1"/>
              <a:t>прості</a:t>
            </a:r>
            <a:r>
              <a:rPr lang="ru-RU" sz="1800" dirty="0"/>
              <a:t>, а </a:t>
            </a:r>
            <a:r>
              <a:rPr lang="ru-RU" sz="1800" dirty="0" err="1"/>
              <a:t>оператори</a:t>
            </a:r>
            <a:r>
              <a:rPr lang="ru-RU" sz="1800" dirty="0"/>
              <a:t> в рядку </a:t>
            </a:r>
            <a:r>
              <a:rPr lang="ru-RU" sz="1800" dirty="0" err="1"/>
              <a:t>оголошення</a:t>
            </a:r>
            <a:r>
              <a:rPr lang="ru-RU" sz="1800" dirty="0"/>
              <a:t> </a:t>
            </a:r>
            <a:r>
              <a:rPr lang="ru-RU" sz="1800" dirty="0" err="1"/>
              <a:t>функції</a:t>
            </a:r>
            <a:r>
              <a:rPr lang="ru-RU" sz="1800" dirty="0"/>
              <a:t> так добре </a:t>
            </a:r>
            <a:r>
              <a:rPr lang="ru-RU" sz="1800" dirty="0" err="1"/>
              <a:t>поєднуються</a:t>
            </a:r>
            <a:r>
              <a:rPr lang="ru-RU" sz="1800" dirty="0"/>
              <a:t> з операторами в рядку </a:t>
            </a:r>
            <a:r>
              <a:rPr lang="ru-RU" sz="1800" dirty="0" err="1"/>
              <a:t>повернення</a:t>
            </a:r>
            <a:r>
              <a:rPr lang="ru-RU" sz="1800" dirty="0"/>
              <a:t> результату, ми </a:t>
            </a:r>
            <a:r>
              <a:rPr lang="ru-RU" sz="1800" dirty="0" err="1"/>
              <a:t>вирішили</a:t>
            </a:r>
            <a:r>
              <a:rPr lang="ru-RU" sz="1800" dirty="0"/>
              <a:t> </a:t>
            </a:r>
            <a:r>
              <a:rPr lang="ru-RU" sz="1800" dirty="0" err="1"/>
              <a:t>цього</a:t>
            </a:r>
            <a:r>
              <a:rPr lang="ru-RU" sz="1800" dirty="0"/>
              <a:t> не </a:t>
            </a:r>
            <a:r>
              <a:rPr lang="ru-RU" sz="1800" dirty="0" err="1"/>
              <a:t>робити</a:t>
            </a:r>
            <a:r>
              <a:rPr lang="ru-RU" sz="1800" dirty="0"/>
              <a:t>.</a:t>
            </a:r>
            <a:endParaRPr lang="uk-UA" sz="1800" dirty="0"/>
          </a:p>
        </p:txBody>
      </p:sp>
    </p:spTree>
    <p:extLst>
      <p:ext uri="{BB962C8B-B14F-4D97-AF65-F5344CB8AC3E}">
        <p14:creationId xmlns:p14="http://schemas.microsoft.com/office/powerpoint/2010/main" val="495950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Завдання</a:t>
            </a:r>
            <a:r>
              <a:rPr lang="ru-RU" b="1" dirty="0"/>
              <a:t> №5</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365045" cy="6000307"/>
          </a:xfrm>
        </p:spPr>
        <p:txBody>
          <a:bodyPr>
            <a:normAutofit/>
          </a:bodyPr>
          <a:lstStyle/>
          <a:p>
            <a:pPr marL="540000" indent="360000">
              <a:lnSpc>
                <a:spcPct val="150000"/>
              </a:lnSpc>
              <a:spcBef>
                <a:spcPts val="0"/>
              </a:spcBef>
              <a:buNone/>
            </a:pPr>
            <a:r>
              <a:rPr lang="ru-RU" sz="1800" dirty="0"/>
              <a:t>Додайте </a:t>
            </a:r>
            <a:r>
              <a:rPr lang="ru-RU" sz="1800" dirty="0" err="1"/>
              <a:t>перевантаження</a:t>
            </a:r>
            <a:r>
              <a:rPr lang="ru-RU" sz="1800" dirty="0"/>
              <a:t> </a:t>
            </a:r>
            <a:r>
              <a:rPr lang="ru-RU" sz="1800" dirty="0" err="1"/>
              <a:t>операторів</a:t>
            </a:r>
            <a:r>
              <a:rPr lang="ru-RU" sz="1800" dirty="0"/>
              <a:t> </a:t>
            </a:r>
            <a:r>
              <a:rPr lang="ru-RU" sz="1800" dirty="0">
                <a:solidFill>
                  <a:schemeClr val="accent5">
                    <a:lumMod val="75000"/>
                  </a:schemeClr>
                </a:solidFill>
                <a:latin typeface="Consolas" panose="020B0609020204030204" pitchFamily="49" charset="0"/>
              </a:rPr>
              <a:t>&lt;&lt;</a:t>
            </a:r>
            <a:r>
              <a:rPr lang="ru-RU" sz="1800" dirty="0"/>
              <a:t> і </a:t>
            </a:r>
            <a:r>
              <a:rPr lang="ru-RU" sz="1800" dirty="0">
                <a:solidFill>
                  <a:schemeClr val="accent5">
                    <a:lumMod val="75000"/>
                  </a:schemeClr>
                </a:solidFill>
                <a:latin typeface="Consolas" panose="020B0609020204030204" pitchFamily="49" charset="0"/>
              </a:rPr>
              <a:t>&lt;</a:t>
            </a:r>
            <a:r>
              <a:rPr lang="ru-RU" sz="1800" dirty="0"/>
              <a:t> в </a:t>
            </a:r>
            <a:r>
              <a:rPr lang="ru-RU" sz="1800" dirty="0" err="1"/>
              <a:t>клас</a:t>
            </a:r>
            <a:r>
              <a:rPr lang="ru-RU" sz="1800" dirty="0"/>
              <a:t> </a:t>
            </a:r>
            <a:r>
              <a:rPr lang="ru-RU" sz="1800" dirty="0">
                <a:solidFill>
                  <a:schemeClr val="accent5">
                    <a:lumMod val="75000"/>
                  </a:schemeClr>
                </a:solidFill>
                <a:latin typeface="Consolas" panose="020B0609020204030204" pitchFamily="49" charset="0"/>
              </a:rPr>
              <a:t>Car</a:t>
            </a:r>
            <a:r>
              <a:rPr lang="ru-RU" sz="1800" dirty="0"/>
              <a:t>, представлений </a:t>
            </a:r>
            <a:r>
              <a:rPr lang="ru-RU" sz="1800" dirty="0" err="1"/>
              <a:t>вище</a:t>
            </a:r>
            <a:r>
              <a:rPr lang="ru-RU" sz="1800" dirty="0"/>
              <a:t>, </a:t>
            </a:r>
            <a:r>
              <a:rPr lang="ru-RU" sz="1800" dirty="0" err="1"/>
              <a:t>щоб</a:t>
            </a:r>
            <a:r>
              <a:rPr lang="ru-RU" sz="1800" dirty="0"/>
              <a:t> </a:t>
            </a:r>
            <a:r>
              <a:rPr lang="ru-RU" sz="1800" dirty="0" err="1"/>
              <a:t>наступний</a:t>
            </a:r>
            <a:r>
              <a:rPr lang="ru-RU" sz="1800" dirty="0"/>
              <a:t> фрагмент коду:</a:t>
            </a:r>
            <a:endParaRPr lang="uk-UA" sz="1800" dirty="0"/>
          </a:p>
        </p:txBody>
      </p:sp>
      <p:pic>
        <p:nvPicPr>
          <p:cNvPr id="5" name="Рисунок 4">
            <a:extLst>
              <a:ext uri="{FF2B5EF4-FFF2-40B4-BE49-F238E27FC236}">
                <a16:creationId xmlns:a16="http://schemas.microsoft.com/office/drawing/2014/main" id="{0D80455B-AEB7-4B2B-82AA-820E157C8CCD}"/>
              </a:ext>
            </a:extLst>
          </p:cNvPr>
          <p:cNvPicPr>
            <a:picLocks noChangeAspect="1"/>
          </p:cNvPicPr>
          <p:nvPr/>
        </p:nvPicPr>
        <p:blipFill>
          <a:blip r:embed="rId2"/>
          <a:stretch>
            <a:fillRect/>
          </a:stretch>
        </p:blipFill>
        <p:spPr>
          <a:xfrm>
            <a:off x="7365045" y="0"/>
            <a:ext cx="4826955" cy="6858000"/>
          </a:xfrm>
          <a:prstGeom prst="rect">
            <a:avLst/>
          </a:prstGeom>
        </p:spPr>
      </p:pic>
      <p:pic>
        <p:nvPicPr>
          <p:cNvPr id="7" name="Рисунок 6">
            <a:extLst>
              <a:ext uri="{FF2B5EF4-FFF2-40B4-BE49-F238E27FC236}">
                <a16:creationId xmlns:a16="http://schemas.microsoft.com/office/drawing/2014/main" id="{047A5543-2DF7-4CBB-B4B1-C662EB253295}"/>
              </a:ext>
            </a:extLst>
          </p:cNvPr>
          <p:cNvPicPr>
            <a:picLocks noChangeAspect="1"/>
          </p:cNvPicPr>
          <p:nvPr/>
        </p:nvPicPr>
        <p:blipFill>
          <a:blip r:embed="rId3"/>
          <a:stretch>
            <a:fillRect/>
          </a:stretch>
        </p:blipFill>
        <p:spPr>
          <a:xfrm>
            <a:off x="467946" y="1857665"/>
            <a:ext cx="6429151" cy="4000361"/>
          </a:xfrm>
          <a:prstGeom prst="rect">
            <a:avLst/>
          </a:prstGeom>
        </p:spPr>
      </p:pic>
      <p:pic>
        <p:nvPicPr>
          <p:cNvPr id="9" name="Рисунок 8">
            <a:extLst>
              <a:ext uri="{FF2B5EF4-FFF2-40B4-BE49-F238E27FC236}">
                <a16:creationId xmlns:a16="http://schemas.microsoft.com/office/drawing/2014/main" id="{A392EFA8-AEAD-49D8-8629-D34AF4E53DE3}"/>
              </a:ext>
            </a:extLst>
          </p:cNvPr>
          <p:cNvPicPr>
            <a:picLocks noChangeAspect="1"/>
          </p:cNvPicPr>
          <p:nvPr/>
        </p:nvPicPr>
        <p:blipFill>
          <a:blip r:embed="rId4"/>
          <a:stretch>
            <a:fillRect/>
          </a:stretch>
        </p:blipFill>
        <p:spPr>
          <a:xfrm>
            <a:off x="4150671" y="2234468"/>
            <a:ext cx="2562645" cy="1470609"/>
          </a:xfrm>
          <a:prstGeom prst="rect">
            <a:avLst/>
          </a:prstGeom>
        </p:spPr>
      </p:pic>
    </p:spTree>
    <p:extLst>
      <p:ext uri="{BB962C8B-B14F-4D97-AF65-F5344CB8AC3E}">
        <p14:creationId xmlns:p14="http://schemas.microsoft.com/office/powerpoint/2010/main" val="9535002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032E628-0CEB-434D-B24C-39AA3209094F}"/>
              </a:ext>
            </a:extLst>
          </p:cNvPr>
          <p:cNvPicPr>
            <a:picLocks noChangeAspect="1"/>
          </p:cNvPicPr>
          <p:nvPr/>
        </p:nvPicPr>
        <p:blipFill>
          <a:blip r:embed="rId2"/>
          <a:stretch>
            <a:fillRect/>
          </a:stretch>
        </p:blipFill>
        <p:spPr>
          <a:xfrm>
            <a:off x="4350282" y="-1"/>
            <a:ext cx="3491433" cy="6858000"/>
          </a:xfrm>
          <a:prstGeom prst="rect">
            <a:avLst/>
          </a:prstGeom>
        </p:spPr>
      </p:pic>
    </p:spTree>
    <p:extLst>
      <p:ext uri="{BB962C8B-B14F-4D97-AF65-F5344CB8AC3E}">
        <p14:creationId xmlns:p14="http://schemas.microsoft.com/office/powerpoint/2010/main" val="908586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операторів</a:t>
            </a:r>
            <a:r>
              <a:rPr lang="ru-RU" b="1" dirty="0"/>
              <a:t> </a:t>
            </a:r>
            <a:r>
              <a:rPr lang="ru-RU" b="1" dirty="0" err="1"/>
              <a:t>інкременту</a:t>
            </a:r>
            <a:r>
              <a:rPr lang="ru-RU" b="1" dirty="0"/>
              <a:t> та декременту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Перевантаження операторів </a:t>
            </a:r>
            <a:r>
              <a:rPr lang="uk-UA" sz="1800" b="1" dirty="0" err="1"/>
              <a:t>інкременту</a:t>
            </a:r>
            <a:r>
              <a:rPr lang="uk-UA" sz="1800" dirty="0"/>
              <a:t> (++) та </a:t>
            </a:r>
            <a:r>
              <a:rPr lang="uk-UA" sz="1800" b="1" dirty="0" err="1"/>
              <a:t>декременту</a:t>
            </a:r>
            <a:r>
              <a:rPr lang="uk-UA" sz="1800" dirty="0"/>
              <a:t> (−−) досить-таки просте, але з одним маленьким нюансом. Є дві версії операторів </a:t>
            </a:r>
            <a:r>
              <a:rPr lang="uk-UA" sz="1800" dirty="0" err="1"/>
              <a:t>інкременту</a:t>
            </a:r>
            <a:r>
              <a:rPr lang="uk-UA" sz="1800" dirty="0"/>
              <a:t> та </a:t>
            </a:r>
            <a:r>
              <a:rPr lang="uk-UA" sz="1800" dirty="0" err="1"/>
              <a:t>декременту</a:t>
            </a:r>
            <a:r>
              <a:rPr lang="uk-UA" sz="1800" dirty="0"/>
              <a:t>: </a:t>
            </a:r>
            <a:r>
              <a:rPr lang="uk-UA" sz="1800" b="1" dirty="0">
                <a:highlight>
                  <a:srgbClr val="FFFF00"/>
                </a:highlight>
              </a:rPr>
              <a:t>версія префікс </a:t>
            </a:r>
            <a:r>
              <a:rPr lang="uk-UA" sz="1800" dirty="0"/>
              <a:t>(наприклад, ++</a:t>
            </a:r>
            <a:r>
              <a:rPr lang="en-US" sz="1800" dirty="0"/>
              <a:t>x, --y) </a:t>
            </a:r>
            <a:r>
              <a:rPr lang="uk-UA" sz="1800" dirty="0"/>
              <a:t>і </a:t>
            </a:r>
            <a:r>
              <a:rPr lang="uk-UA" sz="1800" b="1" dirty="0">
                <a:highlight>
                  <a:srgbClr val="FFFF00"/>
                </a:highlight>
              </a:rPr>
              <a:t>версія постфікс </a:t>
            </a:r>
            <a:r>
              <a:rPr lang="uk-UA" sz="1800" dirty="0"/>
              <a:t>(наприклад, </a:t>
            </a:r>
            <a:r>
              <a:rPr lang="en-US" sz="1800" dirty="0"/>
              <a:t>x++, y--).</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Оскільки оператори </a:t>
            </a:r>
            <a:r>
              <a:rPr lang="uk-UA" sz="1800" dirty="0" err="1"/>
              <a:t>інкременту</a:t>
            </a:r>
            <a:r>
              <a:rPr lang="uk-UA" sz="1800" dirty="0"/>
              <a:t> та </a:t>
            </a:r>
            <a:r>
              <a:rPr lang="uk-UA" sz="1800" dirty="0" err="1"/>
              <a:t>декременту</a:t>
            </a:r>
            <a:r>
              <a:rPr lang="uk-UA" sz="1800" dirty="0"/>
              <a:t> є </a:t>
            </a:r>
            <a:r>
              <a:rPr lang="uk-UA" sz="1800" b="1" dirty="0" err="1">
                <a:highlight>
                  <a:srgbClr val="FFFF00"/>
                </a:highlight>
              </a:rPr>
              <a:t>унарними</a:t>
            </a:r>
            <a:r>
              <a:rPr lang="uk-UA" sz="1800" dirty="0"/>
              <a:t> і змінюють свої операнди, то перевантаження </a:t>
            </a:r>
            <a:r>
              <a:rPr lang="uk-UA" sz="1800" b="1" dirty="0">
                <a:highlight>
                  <a:srgbClr val="00FF00"/>
                </a:highlight>
              </a:rPr>
              <a:t>слід виконувати через методи класу</a:t>
            </a:r>
            <a:r>
              <a:rPr lang="uk-UA" sz="1800" dirty="0"/>
              <a:t>.</a:t>
            </a:r>
          </a:p>
        </p:txBody>
      </p:sp>
    </p:spTree>
    <p:extLst>
      <p:ext uri="{BB962C8B-B14F-4D97-AF65-F5344CB8AC3E}">
        <p14:creationId xmlns:p14="http://schemas.microsoft.com/office/powerpoint/2010/main" val="3328958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операторів</a:t>
            </a:r>
            <a:r>
              <a:rPr lang="ru-RU" b="1" dirty="0"/>
              <a:t> </a:t>
            </a:r>
            <a:r>
              <a:rPr lang="ru-RU" b="1" dirty="0" err="1"/>
              <a:t>інкременту</a:t>
            </a:r>
            <a:r>
              <a:rPr lang="ru-RU" b="1" dirty="0"/>
              <a:t> та декременту </a:t>
            </a:r>
            <a:r>
              <a:rPr lang="ru-RU" b="1" dirty="0" err="1"/>
              <a:t>версії</a:t>
            </a:r>
            <a:r>
              <a:rPr lang="ru-RU" b="1" dirty="0"/>
              <a:t> </a:t>
            </a:r>
            <a:r>
              <a:rPr lang="ru-RU" b="1" dirty="0" err="1"/>
              <a:t>префікс</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796165" cy="6000307"/>
          </a:xfrm>
        </p:spPr>
        <p:txBody>
          <a:bodyPr>
            <a:normAutofit/>
          </a:bodyPr>
          <a:lstStyle/>
          <a:p>
            <a:pPr marL="540000" indent="360000">
              <a:lnSpc>
                <a:spcPct val="150000"/>
              </a:lnSpc>
              <a:spcBef>
                <a:spcPts val="0"/>
              </a:spcBef>
              <a:buNone/>
            </a:pPr>
            <a:r>
              <a:rPr lang="uk-UA" sz="1800" dirty="0"/>
              <a:t>Тут клас </a:t>
            </a:r>
            <a:r>
              <a:rPr lang="en-US" sz="1800" dirty="0">
                <a:solidFill>
                  <a:schemeClr val="accent5">
                    <a:lumMod val="75000"/>
                  </a:schemeClr>
                </a:solidFill>
                <a:latin typeface="Consolas" panose="020B0609020204030204" pitchFamily="49" charset="0"/>
              </a:rPr>
              <a:t>Number</a:t>
            </a:r>
            <a:r>
              <a:rPr lang="en-US" sz="1800" dirty="0"/>
              <a:t> </a:t>
            </a:r>
            <a:r>
              <a:rPr lang="uk-UA" sz="1800" dirty="0"/>
              <a:t>містить число від </a:t>
            </a:r>
            <a:r>
              <a:rPr lang="uk-UA" sz="1800" dirty="0">
                <a:solidFill>
                  <a:schemeClr val="accent5">
                    <a:lumMod val="75000"/>
                  </a:schemeClr>
                </a:solidFill>
                <a:latin typeface="Consolas" panose="020B0609020204030204" pitchFamily="49" charset="0"/>
              </a:rPr>
              <a:t>0</a:t>
            </a:r>
            <a:r>
              <a:rPr lang="uk-UA" sz="1800" dirty="0"/>
              <a:t> до </a:t>
            </a:r>
            <a:r>
              <a:rPr lang="uk-UA" sz="1800" dirty="0">
                <a:solidFill>
                  <a:schemeClr val="accent5">
                    <a:lumMod val="75000"/>
                  </a:schemeClr>
                </a:solidFill>
                <a:latin typeface="Consolas" panose="020B0609020204030204" pitchFamily="49" charset="0"/>
              </a:rPr>
              <a:t>8</a:t>
            </a:r>
            <a:r>
              <a:rPr lang="uk-UA" sz="1800" dirty="0"/>
              <a:t>. Ми перевантажили оператори </a:t>
            </a:r>
            <a:r>
              <a:rPr lang="uk-UA" sz="1800" dirty="0" err="1"/>
              <a:t>інкременту</a:t>
            </a:r>
            <a:r>
              <a:rPr lang="uk-UA" sz="1800" dirty="0"/>
              <a:t>/</a:t>
            </a:r>
            <a:r>
              <a:rPr lang="uk-UA" sz="1800" dirty="0" err="1"/>
              <a:t>декременту</a:t>
            </a:r>
            <a:r>
              <a:rPr lang="uk-UA" sz="1800" dirty="0"/>
              <a:t> таким чином, щоб вони збільшували/зменшували </a:t>
            </a:r>
            <a:r>
              <a:rPr lang="en-US" sz="1800" dirty="0">
                <a:solidFill>
                  <a:schemeClr val="accent5">
                    <a:lumMod val="75000"/>
                  </a:schemeClr>
                </a:solidFill>
                <a:latin typeface="Consolas" panose="020B0609020204030204" pitchFamily="49" charset="0"/>
              </a:rPr>
              <a:t>_number</a:t>
            </a:r>
            <a:r>
              <a:rPr lang="en-US" sz="1800" dirty="0"/>
              <a:t> </a:t>
            </a:r>
            <a:r>
              <a:rPr lang="uk-UA" sz="1800" dirty="0"/>
              <a:t>відповідно до заданого діапазону (якщо виконується </a:t>
            </a:r>
            <a:r>
              <a:rPr lang="uk-UA" sz="1800" dirty="0" err="1"/>
              <a:t>інкремент</a:t>
            </a:r>
            <a:r>
              <a:rPr lang="uk-UA" sz="1800" dirty="0"/>
              <a:t> і </a:t>
            </a:r>
            <a:r>
              <a:rPr lang="en-US" sz="1800" dirty="0">
                <a:solidFill>
                  <a:schemeClr val="accent5">
                    <a:lumMod val="75000"/>
                  </a:schemeClr>
                </a:solidFill>
                <a:latin typeface="Consolas" panose="020B0609020204030204" pitchFamily="49" charset="0"/>
              </a:rPr>
              <a:t>_number </a:t>
            </a:r>
            <a:r>
              <a:rPr lang="uk-UA" sz="1800" dirty="0"/>
              <a:t>дорівнює </a:t>
            </a:r>
            <a:r>
              <a:rPr lang="uk-UA" sz="1800" dirty="0">
                <a:solidFill>
                  <a:schemeClr val="accent5">
                    <a:lumMod val="75000"/>
                  </a:schemeClr>
                </a:solidFill>
                <a:latin typeface="Consolas" panose="020B0609020204030204" pitchFamily="49" charset="0"/>
              </a:rPr>
              <a:t>8</a:t>
            </a:r>
            <a:r>
              <a:rPr lang="uk-UA" sz="1800" dirty="0"/>
              <a:t>, то скидаємо значення </a:t>
            </a:r>
            <a:r>
              <a:rPr lang="en-US" sz="1800" dirty="0">
                <a:solidFill>
                  <a:schemeClr val="accent5">
                    <a:lumMod val="75000"/>
                  </a:schemeClr>
                </a:solidFill>
                <a:latin typeface="Consolas" panose="020B0609020204030204" pitchFamily="49" charset="0"/>
              </a:rPr>
              <a:t>_number</a:t>
            </a:r>
            <a:r>
              <a:rPr lang="en-US" sz="1800" dirty="0"/>
              <a:t> </a:t>
            </a:r>
            <a:r>
              <a:rPr lang="uk-UA" sz="1800" dirty="0"/>
              <a:t>в </a:t>
            </a:r>
            <a:r>
              <a:rPr lang="uk-UA" sz="1800" dirty="0">
                <a:solidFill>
                  <a:schemeClr val="accent5">
                    <a:lumMod val="75000"/>
                  </a:schemeClr>
                </a:solidFill>
                <a:latin typeface="Consolas" panose="020B0609020204030204" pitchFamily="49" charset="0"/>
              </a:rPr>
              <a:t>0</a:t>
            </a:r>
            <a:r>
              <a:rPr lang="uk-UA" sz="1800" dirty="0"/>
              <a:t>; якщо виконується </a:t>
            </a:r>
            <a:r>
              <a:rPr lang="uk-UA" sz="1800" dirty="0" err="1"/>
              <a:t>декремент</a:t>
            </a:r>
            <a:r>
              <a:rPr lang="uk-UA" sz="1800" dirty="0"/>
              <a:t> і </a:t>
            </a:r>
            <a:r>
              <a:rPr lang="en-US" sz="1800" dirty="0">
                <a:solidFill>
                  <a:schemeClr val="accent5">
                    <a:lumMod val="75000"/>
                  </a:schemeClr>
                </a:solidFill>
                <a:latin typeface="Consolas" panose="020B0609020204030204" pitchFamily="49" charset="0"/>
              </a:rPr>
              <a:t>_number </a:t>
            </a:r>
            <a:r>
              <a:rPr lang="uk-UA" sz="1800" dirty="0"/>
              <a:t>дорівнює </a:t>
            </a:r>
            <a:r>
              <a:rPr lang="uk-UA" sz="1800" dirty="0">
                <a:solidFill>
                  <a:schemeClr val="accent5">
                    <a:lumMod val="75000"/>
                  </a:schemeClr>
                </a:solidFill>
                <a:latin typeface="Consolas" panose="020B0609020204030204" pitchFamily="49" charset="0"/>
              </a:rPr>
              <a:t>0</a:t>
            </a:r>
            <a:r>
              <a:rPr lang="uk-UA" sz="1800" dirty="0"/>
              <a:t>, то присвоюємо значення </a:t>
            </a:r>
            <a:r>
              <a:rPr lang="uk-UA" sz="1800" dirty="0">
                <a:solidFill>
                  <a:schemeClr val="accent5">
                    <a:lumMod val="75000"/>
                  </a:schemeClr>
                </a:solidFill>
                <a:latin typeface="Consolas" panose="020B0609020204030204" pitchFamily="49" charset="0"/>
              </a:rPr>
              <a:t>8</a:t>
            </a:r>
            <a:r>
              <a:rPr lang="uk-UA" sz="1800" dirty="0"/>
              <a:t> змінній </a:t>
            </a:r>
            <a:r>
              <a:rPr lang="en-US" sz="1800" dirty="0">
                <a:solidFill>
                  <a:schemeClr val="accent5">
                    <a:lumMod val="75000"/>
                  </a:schemeClr>
                </a:solidFill>
                <a:latin typeface="Consolas" panose="020B0609020204030204" pitchFamily="49" charset="0"/>
              </a:rPr>
              <a:t>_number</a:t>
            </a:r>
            <a:r>
              <a:rPr lang="en-US" sz="1800" dirty="0"/>
              <a:t>).</a:t>
            </a:r>
          </a:p>
          <a:p>
            <a:pPr marL="540000" indent="360000">
              <a:lnSpc>
                <a:spcPct val="150000"/>
              </a:lnSpc>
              <a:spcBef>
                <a:spcPts val="0"/>
              </a:spcBef>
              <a:buNone/>
            </a:pPr>
            <a:r>
              <a:rPr lang="uk-UA" sz="1800" dirty="0"/>
              <a:t>Результат виконання програми:</a:t>
            </a:r>
          </a:p>
          <a:p>
            <a:pPr marL="540000" indent="360000">
              <a:lnSpc>
                <a:spcPct val="150000"/>
              </a:lnSpc>
              <a:spcBef>
                <a:spcPts val="0"/>
              </a:spcBef>
              <a:buNone/>
            </a:pPr>
            <a:r>
              <a:rPr lang="uk-UA" sz="1800" dirty="0">
                <a:solidFill>
                  <a:schemeClr val="accent5">
                    <a:lumMod val="75000"/>
                  </a:schemeClr>
                </a:solidFill>
                <a:latin typeface="Consolas" panose="020B0609020204030204" pitchFamily="49" charset="0"/>
              </a:rPr>
              <a:t>78087</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ми повертаємо прихований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solidFill>
                  <a:schemeClr val="accent5">
                    <a:lumMod val="75000"/>
                  </a:schemeClr>
                </a:solidFill>
              </a:rPr>
              <a:t> </a:t>
            </a:r>
            <a:r>
              <a:rPr lang="uk-UA" sz="1800" dirty="0"/>
              <a:t>в функціях перевантаження операторів (тобто поточний об’єкт класу </a:t>
            </a:r>
            <a:r>
              <a:rPr lang="en-US" sz="1800" dirty="0">
                <a:solidFill>
                  <a:schemeClr val="accent5">
                    <a:lumMod val="75000"/>
                  </a:schemeClr>
                </a:solidFill>
                <a:latin typeface="Consolas" panose="020B0609020204030204" pitchFamily="49" charset="0"/>
              </a:rPr>
              <a:t>Number</a:t>
            </a:r>
            <a:r>
              <a:rPr lang="en-US" sz="1800" dirty="0"/>
              <a:t>). </a:t>
            </a:r>
            <a:r>
              <a:rPr lang="uk-UA" sz="1800" dirty="0"/>
              <a:t>Таким чином ми можемо зв’язати виконання декількох операторів в один «ланцюжок».</a:t>
            </a:r>
          </a:p>
        </p:txBody>
      </p:sp>
      <p:pic>
        <p:nvPicPr>
          <p:cNvPr id="5" name="Рисунок 4">
            <a:extLst>
              <a:ext uri="{FF2B5EF4-FFF2-40B4-BE49-F238E27FC236}">
                <a16:creationId xmlns:a16="http://schemas.microsoft.com/office/drawing/2014/main" id="{30726783-73F1-4759-BE05-9D3024185F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35712" y="-1"/>
            <a:ext cx="3316741" cy="6858000"/>
          </a:xfrm>
          <a:prstGeom prst="rect">
            <a:avLst/>
          </a:prstGeom>
        </p:spPr>
      </p:pic>
    </p:spTree>
    <p:extLst>
      <p:ext uri="{BB962C8B-B14F-4D97-AF65-F5344CB8AC3E}">
        <p14:creationId xmlns:p14="http://schemas.microsoft.com/office/powerpoint/2010/main" val="3492959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операторів</a:t>
            </a:r>
            <a:r>
              <a:rPr lang="ru-RU" b="1" dirty="0"/>
              <a:t> </a:t>
            </a:r>
            <a:r>
              <a:rPr lang="ru-RU" b="1" dirty="0" err="1"/>
              <a:t>інкременту</a:t>
            </a:r>
            <a:r>
              <a:rPr lang="ru-RU" b="1" dirty="0"/>
              <a:t> та декременту </a:t>
            </a:r>
            <a:r>
              <a:rPr lang="ru-RU" b="1" dirty="0" err="1"/>
              <a:t>версії</a:t>
            </a:r>
            <a:r>
              <a:rPr lang="ru-RU" b="1" dirty="0"/>
              <a:t> </a:t>
            </a:r>
            <a:r>
              <a:rPr lang="ru-RU" b="1" dirty="0" err="1"/>
              <a:t>постфікс</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Обидва мають одне і те ж ім’я (наприклад, </a:t>
            </a:r>
            <a:r>
              <a:rPr lang="en-US" sz="1800" dirty="0">
                <a:solidFill>
                  <a:schemeClr val="accent5">
                    <a:lumMod val="75000"/>
                  </a:schemeClr>
                </a:solidFill>
                <a:latin typeface="Consolas" panose="020B0609020204030204" pitchFamily="49" charset="0"/>
              </a:rPr>
              <a:t>operator++</a:t>
            </a:r>
            <a:r>
              <a:rPr lang="en-US" sz="1800" dirty="0"/>
              <a:t>), </a:t>
            </a:r>
            <a:r>
              <a:rPr lang="uk-UA" sz="1800" dirty="0" err="1"/>
              <a:t>унарні</a:t>
            </a:r>
            <a:r>
              <a:rPr lang="uk-UA" sz="1800" dirty="0"/>
              <a:t> і приймають один параметр одного і того ж типу даних. Як же тоді їх розрізнити при перевантаженні?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Справа в тому, що мова </a:t>
            </a:r>
            <a:r>
              <a:rPr lang="en-US" sz="1800" dirty="0"/>
              <a:t>C++ </a:t>
            </a:r>
            <a:r>
              <a:rPr lang="uk-UA" sz="1800" dirty="0"/>
              <a:t>використовує фіктивну змінну (або «</a:t>
            </a:r>
            <a:r>
              <a:rPr lang="uk-UA" sz="1800" b="1" dirty="0">
                <a:highlight>
                  <a:srgbClr val="00FF00"/>
                </a:highlight>
              </a:rPr>
              <a:t>фіктивний параметр</a:t>
            </a:r>
            <a:r>
              <a:rPr lang="uk-UA" sz="1800" dirty="0"/>
              <a:t>») для операторів версії постфікс. Цей фіктивний </a:t>
            </a:r>
            <a:r>
              <a:rPr lang="uk-UA" sz="1800" dirty="0" err="1"/>
              <a:t>цілочисельний</a:t>
            </a:r>
            <a:r>
              <a:rPr lang="uk-UA" sz="1800" dirty="0"/>
              <a:t> параметр використовується тільки з однією метою: відрізнити версію постфікс операторів </a:t>
            </a:r>
            <a:r>
              <a:rPr lang="uk-UA" sz="1800" dirty="0" err="1"/>
              <a:t>інкременту</a:t>
            </a:r>
            <a:r>
              <a:rPr lang="uk-UA" sz="1800" dirty="0"/>
              <a:t>/</a:t>
            </a:r>
            <a:r>
              <a:rPr lang="uk-UA" sz="1800" dirty="0" err="1"/>
              <a:t>декременту</a:t>
            </a:r>
            <a:r>
              <a:rPr lang="uk-UA" sz="1800" dirty="0"/>
              <a:t> від версії префікс. Виконаємо перевантаження операторів </a:t>
            </a:r>
            <a:r>
              <a:rPr lang="uk-UA" sz="1800" dirty="0" err="1"/>
              <a:t>інкременту</a:t>
            </a:r>
            <a:r>
              <a:rPr lang="uk-UA" sz="1800" dirty="0"/>
              <a:t>/</a:t>
            </a:r>
            <a:r>
              <a:rPr lang="uk-UA" sz="1800" dirty="0" err="1"/>
              <a:t>декременту</a:t>
            </a:r>
            <a:r>
              <a:rPr lang="uk-UA" sz="1800" dirty="0"/>
              <a:t> версії префікс і постфікс в одному класі:</a:t>
            </a:r>
            <a:r>
              <a:rPr lang="en-US" sz="1800" dirty="0"/>
              <a:t> 24.cpp</a:t>
            </a:r>
            <a:endParaRPr lang="uk-UA" sz="1800" dirty="0"/>
          </a:p>
        </p:txBody>
      </p:sp>
    </p:spTree>
    <p:extLst>
      <p:ext uri="{BB962C8B-B14F-4D97-AF65-F5344CB8AC3E}">
        <p14:creationId xmlns:p14="http://schemas.microsoft.com/office/powerpoint/2010/main" val="30260698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є декілька цікавих моментів: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highlight>
                  <a:srgbClr val="00FF00"/>
                </a:highlight>
              </a:rPr>
              <a:t>По-перше</a:t>
            </a:r>
            <a:r>
              <a:rPr lang="uk-UA" sz="1800" dirty="0"/>
              <a:t>, ми відокремили версію постфікс від версії префікс використанням </a:t>
            </a:r>
            <a:r>
              <a:rPr lang="uk-UA" sz="1800" dirty="0" err="1"/>
              <a:t>цілочисельного</a:t>
            </a:r>
            <a:r>
              <a:rPr lang="uk-UA" sz="1800" dirty="0"/>
              <a:t> фіктивного параметра у версії постфікс.</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highlight>
                  <a:srgbClr val="00FF00"/>
                </a:highlight>
              </a:rPr>
              <a:t>По-друге</a:t>
            </a:r>
            <a:r>
              <a:rPr lang="uk-UA" sz="1800" dirty="0"/>
              <a:t>, оскільки фіктивний параметр не використовується в реалізації самого перевантаження, то ми навіть не надаємо йому ім’я. Таким чином, компілятор розглядатиме цю змінну, як просту заглушку (заповнювач місця), і навіть не попереджатиме нас про те, що ми оголосили змінну, але ніколи її не використали.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highlight>
                  <a:srgbClr val="00FF00"/>
                </a:highlight>
              </a:rPr>
              <a:t>По-третє</a:t>
            </a:r>
            <a:r>
              <a:rPr lang="uk-UA" sz="1800" dirty="0"/>
              <a:t>, оператори версій префікс і постфікс виконують одне й те ж завдання: обидва збільшують/зменшують значення змінної об’єкта. Різниця між ними тільки в значенні, яке вони повертають.</a:t>
            </a:r>
          </a:p>
        </p:txBody>
      </p:sp>
    </p:spTree>
    <p:extLst>
      <p:ext uri="{BB962C8B-B14F-4D97-AF65-F5344CB8AC3E}">
        <p14:creationId xmlns:p14="http://schemas.microsoft.com/office/powerpoint/2010/main" val="3832373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Розглянемо останній пункт детально. Оператори версії префікс повертають об’єкт після того, як він був збільшений або зменшений. У версії постфікс нам потрібно повернути об’єкт до того, як він буде збільшений або зменшений. І тут конфуз! Якщо ми збільшуємо або зменшуємо об’єкт, то ми не можемо повернути його до виконання </a:t>
            </a:r>
            <a:r>
              <a:rPr lang="uk-UA" sz="1800" dirty="0" err="1"/>
              <a:t>інкременту</a:t>
            </a:r>
            <a:r>
              <a:rPr lang="uk-UA" sz="1800" dirty="0"/>
              <a:t>/</a:t>
            </a:r>
            <a:r>
              <a:rPr lang="uk-UA" sz="1800" dirty="0" err="1"/>
              <a:t>декременту</a:t>
            </a:r>
            <a:r>
              <a:rPr lang="uk-UA" sz="1800" dirty="0"/>
              <a:t>, так як операція збільшення/зменшення вже відбулася. З іншого боку, якщо ми повертаємо об’єкт до виконання </a:t>
            </a:r>
            <a:r>
              <a:rPr lang="uk-UA" sz="1800" dirty="0" err="1"/>
              <a:t>інкременту</a:t>
            </a:r>
            <a:r>
              <a:rPr lang="uk-UA" sz="1800" dirty="0"/>
              <a:t>/</a:t>
            </a:r>
            <a:r>
              <a:rPr lang="uk-UA" sz="1800" dirty="0" err="1"/>
              <a:t>декременту</a:t>
            </a:r>
            <a:r>
              <a:rPr lang="uk-UA" sz="1800" dirty="0"/>
              <a:t>, то сама операція збільшення/зменшення об’єкта не виконається.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Рішенням є використання тимчасового об’єкта з поточним значенням змінної-члена. Тоді можна буде збільшити/зменшити вихідний об’єкт, а тимчасовий об’єкт повернути назад в </a:t>
            </a:r>
            <a:r>
              <a:rPr lang="en-US" sz="1800" dirty="0"/>
              <a:t>caller. </a:t>
            </a:r>
            <a:r>
              <a:rPr lang="uk-UA" sz="1800" dirty="0"/>
              <a:t>Таким чином, </a:t>
            </a:r>
            <a:r>
              <a:rPr lang="en-US" sz="1800" dirty="0"/>
              <a:t>caller </a:t>
            </a:r>
            <a:r>
              <a:rPr lang="uk-UA" sz="1800" dirty="0"/>
              <a:t>отримає копію об’єкта до того, як фактичний об’єкт буде збільшений або зменшений, і сама операція </a:t>
            </a:r>
            <a:r>
              <a:rPr lang="uk-UA" sz="1800" dirty="0" err="1"/>
              <a:t>інкременту</a:t>
            </a:r>
            <a:r>
              <a:rPr lang="uk-UA" sz="1800" dirty="0"/>
              <a:t>/</a:t>
            </a:r>
            <a:r>
              <a:rPr lang="uk-UA" sz="1800" dirty="0" err="1"/>
              <a:t>декременту</a:t>
            </a:r>
            <a:r>
              <a:rPr lang="uk-UA" sz="1800" dirty="0"/>
              <a:t> виконається успішно.</a:t>
            </a:r>
          </a:p>
        </p:txBody>
      </p:sp>
    </p:spTree>
    <p:extLst>
      <p:ext uri="{BB962C8B-B14F-4D97-AF65-F5344CB8AC3E}">
        <p14:creationId xmlns:p14="http://schemas.microsoft.com/office/powerpoint/2010/main" val="2407551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Анонімні об’єкти в мові </a:t>
            </a:r>
            <a:r>
              <a:rPr lang="en-US" sz="1800" b="1" dirty="0">
                <a:highlight>
                  <a:srgbClr val="00FF00"/>
                </a:highlight>
              </a:rPr>
              <a:t>C++ </a:t>
            </a:r>
            <a:r>
              <a:rPr lang="uk-UA" sz="1800" b="1" dirty="0">
                <a:highlight>
                  <a:srgbClr val="00FF00"/>
                </a:highlight>
              </a:rPr>
              <a:t>використовуються для передачі або повернення значень без необхідності створювати величезну кількість тимчасових змінних</a:t>
            </a:r>
            <a:r>
              <a:rPr lang="uk-UA" sz="1800" dirty="0"/>
              <a:t>. Динамічне виділення пам’яті також виконується через анонімні об’єкти (тому адреса виділеної пам’яті повинна бути присвоєна вказівнику, інакше ми не мали б можливості посилатися/використовувати її).</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Варто ще відзначити, що </a:t>
            </a:r>
            <a:r>
              <a:rPr lang="uk-UA" sz="1800" b="1" dirty="0">
                <a:highlight>
                  <a:srgbClr val="00FF00"/>
                </a:highlight>
              </a:rPr>
              <a:t>анонімні об’єкти розглядаються як </a:t>
            </a:r>
            <a:r>
              <a:rPr lang="en-US" sz="1800" b="1" dirty="0" err="1">
                <a:highlight>
                  <a:srgbClr val="00FF00"/>
                </a:highlight>
              </a:rPr>
              <a:t>r-values</a:t>
            </a:r>
            <a:r>
              <a:rPr lang="en-US" sz="1800" b="1" dirty="0">
                <a:highlight>
                  <a:srgbClr val="00FF00"/>
                </a:highlight>
              </a:rPr>
              <a:t> </a:t>
            </a:r>
            <a:r>
              <a:rPr lang="en-US" sz="1800" dirty="0"/>
              <a:t>(</a:t>
            </a:r>
            <a:r>
              <a:rPr lang="uk-UA" sz="1800" dirty="0"/>
              <a:t>а не як </a:t>
            </a:r>
            <a:r>
              <a:rPr lang="en-US" sz="1800" dirty="0"/>
              <a:t>l-values, </a:t>
            </a:r>
            <a:r>
              <a:rPr lang="uk-UA" sz="1800" dirty="0"/>
              <a:t>у яких є адреси). Це означає, що анонімні об’єкти можуть передаватися або повертатися </a:t>
            </a:r>
            <a:r>
              <a:rPr lang="uk-UA" sz="1800" b="1" dirty="0">
                <a:highlight>
                  <a:srgbClr val="00FFFF"/>
                </a:highlight>
              </a:rPr>
              <a:t>тільки по значенню або по константному посиланню</a:t>
            </a:r>
            <a:r>
              <a:rPr lang="uk-UA" sz="1800" dirty="0"/>
              <a:t>. В інших випадках повинна використовуватися змінна.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Пам’ятайте, що анонімні об’єкти можна використовувати тільки один раз</a:t>
            </a:r>
            <a:r>
              <a:rPr lang="uk-UA" sz="1800" dirty="0"/>
              <a:t>, так як вони мають область видимості виразу. Якщо вам потрібно посилатися на значення в декількох виразах, то для цього слід використовувати окрему змінну.</a:t>
            </a:r>
          </a:p>
        </p:txBody>
      </p:sp>
    </p:spTree>
    <p:extLst>
      <p:ext uri="{BB962C8B-B14F-4D97-AF65-F5344CB8AC3E}">
        <p14:creationId xmlns:p14="http://schemas.microsoft.com/office/powerpoint/2010/main" val="35005016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це означає, що повернення значення по посиланню неможливе, так як ми не можемо повернути посилання на локальну змінну (об’єкт), яка буде знищена після завершення виконання тіла функції. Також це означає, що оператори версії постфікс зазвичай менш ефективні, ніж оператори версії префікс, через додаткові витрати ресурсів на створення тимчасового об’єкта і виконання повернення по значенню замість повернення по посиланню.</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Нарешті, ми реалізували перевантаження операторів версії постфікс через вже перевантажені оператори версії префікс. Таким чином, ми зменшили дублювання коду і спростили внесення змін до нашого класу в майбутньому (тобто спростили підтримку коду).</a:t>
            </a:r>
          </a:p>
        </p:txBody>
      </p:sp>
    </p:spTree>
    <p:extLst>
      <p:ext uri="{BB962C8B-B14F-4D97-AF65-F5344CB8AC3E}">
        <p14:creationId xmlns:p14="http://schemas.microsoft.com/office/powerpoint/2010/main" val="26219302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 </a:t>
            </a:r>
            <a:r>
              <a:rPr lang="ru-RU" sz="1800" dirty="0" err="1"/>
              <a:t>роботі</a:t>
            </a:r>
            <a:r>
              <a:rPr lang="ru-RU" sz="1800" dirty="0"/>
              <a:t> з </a:t>
            </a:r>
            <a:r>
              <a:rPr lang="ru-RU" sz="1800" dirty="0" err="1"/>
              <a:t>масивами</a:t>
            </a:r>
            <a:r>
              <a:rPr lang="ru-RU" sz="1800" dirty="0"/>
              <a:t> </a:t>
            </a:r>
            <a:r>
              <a:rPr lang="ru-RU" sz="1800" b="1" dirty="0">
                <a:highlight>
                  <a:srgbClr val="00FF00"/>
                </a:highlight>
              </a:rPr>
              <a:t>оператор </a:t>
            </a:r>
            <a:r>
              <a:rPr lang="ru-RU" sz="1800" b="1" dirty="0" err="1">
                <a:highlight>
                  <a:srgbClr val="00FF00"/>
                </a:highlight>
              </a:rPr>
              <a:t>індексації</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err="1"/>
              <a:t>використовується</a:t>
            </a:r>
            <a:r>
              <a:rPr lang="ru-RU" sz="1800" dirty="0"/>
              <a:t> для </a:t>
            </a:r>
            <a:r>
              <a:rPr lang="ru-RU" sz="1800" dirty="0" err="1"/>
              <a:t>вибору</a:t>
            </a:r>
            <a:r>
              <a:rPr lang="ru-RU" sz="1800" dirty="0"/>
              <a:t> </a:t>
            </a:r>
            <a:r>
              <a:rPr lang="ru-RU" sz="1800" dirty="0" err="1"/>
              <a:t>певних</a:t>
            </a:r>
            <a:r>
              <a:rPr lang="ru-RU" sz="1800" dirty="0"/>
              <a:t> </a:t>
            </a:r>
            <a:r>
              <a:rPr lang="ru-RU" sz="1800" dirty="0" err="1"/>
              <a:t>елементів</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Розглянемо</a:t>
            </a:r>
            <a:r>
              <a:rPr lang="ru-RU" sz="1800" dirty="0"/>
              <a:t> </a:t>
            </a:r>
            <a:r>
              <a:rPr lang="ru-RU" sz="1800" dirty="0" err="1"/>
              <a:t>наступний</a:t>
            </a:r>
            <a:r>
              <a:rPr lang="ru-RU" sz="1800" dirty="0"/>
              <a:t> </a:t>
            </a:r>
            <a:r>
              <a:rPr lang="ru-RU" sz="1800" dirty="0" err="1"/>
              <a:t>клас</a:t>
            </a:r>
            <a:r>
              <a:rPr lang="ru-RU" sz="1800" dirty="0"/>
              <a:t> </a:t>
            </a:r>
            <a:r>
              <a:rPr lang="ru-RU" sz="1800" dirty="0" err="1">
                <a:solidFill>
                  <a:schemeClr val="accent5">
                    <a:lumMod val="75000"/>
                  </a:schemeClr>
                </a:solidFill>
                <a:latin typeface="Consolas" panose="020B0609020204030204" pitchFamily="49" charset="0"/>
              </a:rPr>
              <a:t>IntArray</a:t>
            </a:r>
            <a:r>
              <a:rPr lang="ru-RU" sz="1800" dirty="0"/>
              <a:t>, в </a:t>
            </a:r>
            <a:r>
              <a:rPr lang="ru-RU" sz="1800" dirty="0" err="1"/>
              <a:t>якому</a:t>
            </a:r>
            <a:r>
              <a:rPr lang="ru-RU" sz="1800" dirty="0"/>
              <a:t> в </a:t>
            </a:r>
            <a:r>
              <a:rPr lang="ru-RU" sz="1800" dirty="0" err="1"/>
              <a:t>якості</a:t>
            </a:r>
            <a:r>
              <a:rPr lang="ru-RU" sz="1800" dirty="0"/>
              <a:t> </a:t>
            </a:r>
            <a:r>
              <a:rPr lang="ru-RU" sz="1800" dirty="0" err="1"/>
              <a:t>змінної</a:t>
            </a:r>
            <a:r>
              <a:rPr lang="ru-RU" sz="1800" dirty="0"/>
              <a:t>-члена </a:t>
            </a:r>
            <a:r>
              <a:rPr lang="ru-RU" sz="1800" dirty="0" err="1"/>
              <a:t>використовується</a:t>
            </a:r>
            <a:r>
              <a:rPr lang="ru-RU" sz="1800" dirty="0"/>
              <a:t> </a:t>
            </a:r>
            <a:r>
              <a:rPr lang="ru-RU" sz="1800" dirty="0" err="1"/>
              <a:t>масив</a:t>
            </a:r>
            <a:r>
              <a:rPr lang="ru-RU" sz="1800" dirty="0"/>
              <a:t>:</a:t>
            </a:r>
            <a:endParaRPr lang="uk-UA" sz="1800" dirty="0"/>
          </a:p>
        </p:txBody>
      </p:sp>
      <p:pic>
        <p:nvPicPr>
          <p:cNvPr id="5" name="Рисунок 4">
            <a:extLst>
              <a:ext uri="{FF2B5EF4-FFF2-40B4-BE49-F238E27FC236}">
                <a16:creationId xmlns:a16="http://schemas.microsoft.com/office/drawing/2014/main" id="{CA688B65-2680-40A4-9A6A-2CE0DE587715}"/>
              </a:ext>
            </a:extLst>
          </p:cNvPr>
          <p:cNvPicPr>
            <a:picLocks noChangeAspect="1"/>
          </p:cNvPicPr>
          <p:nvPr/>
        </p:nvPicPr>
        <p:blipFill>
          <a:blip r:embed="rId2"/>
          <a:stretch>
            <a:fillRect/>
          </a:stretch>
        </p:blipFill>
        <p:spPr>
          <a:xfrm>
            <a:off x="2652530" y="1359130"/>
            <a:ext cx="6886937" cy="788867"/>
          </a:xfrm>
          <a:prstGeom prst="rect">
            <a:avLst/>
          </a:prstGeom>
        </p:spPr>
      </p:pic>
      <p:pic>
        <p:nvPicPr>
          <p:cNvPr id="7" name="Рисунок 6">
            <a:extLst>
              <a:ext uri="{FF2B5EF4-FFF2-40B4-BE49-F238E27FC236}">
                <a16:creationId xmlns:a16="http://schemas.microsoft.com/office/drawing/2014/main" id="{3B0E334D-D541-4A42-9661-EA09E9FD515A}"/>
              </a:ext>
            </a:extLst>
          </p:cNvPr>
          <p:cNvPicPr>
            <a:picLocks noChangeAspect="1"/>
          </p:cNvPicPr>
          <p:nvPr/>
        </p:nvPicPr>
        <p:blipFill>
          <a:blip r:embed="rId3"/>
          <a:stretch>
            <a:fillRect/>
          </a:stretch>
        </p:blipFill>
        <p:spPr>
          <a:xfrm>
            <a:off x="3538598" y="2608757"/>
            <a:ext cx="5114799" cy="4202493"/>
          </a:xfrm>
          <a:prstGeom prst="rect">
            <a:avLst/>
          </a:prstGeom>
        </p:spPr>
      </p:pic>
    </p:spTree>
    <p:extLst>
      <p:ext uri="{BB962C8B-B14F-4D97-AF65-F5344CB8AC3E}">
        <p14:creationId xmlns:p14="http://schemas.microsoft.com/office/powerpoint/2010/main" val="24149054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поле </a:t>
            </a:r>
            <a:r>
              <a:rPr lang="en-US" sz="1800" dirty="0" err="1">
                <a:solidFill>
                  <a:schemeClr val="accent5">
                    <a:lumMod val="75000"/>
                  </a:schemeClr>
                </a:solidFill>
                <a:latin typeface="Consolas" panose="020B0609020204030204" pitchFamily="49" charset="0"/>
              </a:rPr>
              <a:t>m_array</a:t>
            </a:r>
            <a:r>
              <a:rPr lang="en-US" sz="1800" dirty="0">
                <a:solidFill>
                  <a:schemeClr val="accent5">
                    <a:lumMod val="75000"/>
                  </a:schemeClr>
                </a:solidFill>
                <a:latin typeface="Consolas" panose="020B0609020204030204" pitchFamily="49" charset="0"/>
              </a:rPr>
              <a:t> </a:t>
            </a:r>
            <a:r>
              <a:rPr lang="uk-UA" sz="1800" dirty="0"/>
              <a:t>є закритою, то ми не маємо прямого доступу до </a:t>
            </a:r>
            <a:r>
              <a:rPr lang="en-US" sz="1800" dirty="0" err="1">
                <a:solidFill>
                  <a:schemeClr val="accent5">
                    <a:lumMod val="75000"/>
                  </a:schemeClr>
                </a:solidFill>
                <a:latin typeface="Consolas" panose="020B0609020204030204" pitchFamily="49" charset="0"/>
              </a:rPr>
              <a:t>m_array</a:t>
            </a:r>
            <a:r>
              <a:rPr lang="en-US" sz="1800" dirty="0"/>
              <a:t> </a:t>
            </a:r>
            <a:r>
              <a:rPr lang="uk-UA" sz="1800" dirty="0"/>
              <a:t>через об’єкт </a:t>
            </a:r>
            <a:r>
              <a:rPr lang="en-US" sz="1800" dirty="0">
                <a:solidFill>
                  <a:schemeClr val="accent5">
                    <a:lumMod val="75000"/>
                  </a:schemeClr>
                </a:solidFill>
                <a:latin typeface="Consolas" panose="020B0609020204030204" pitchFamily="49" charset="0"/>
              </a:rPr>
              <a:t>array</a:t>
            </a:r>
            <a:r>
              <a:rPr lang="en-US" sz="1800" dirty="0"/>
              <a:t>. </a:t>
            </a:r>
            <a:r>
              <a:rPr lang="uk-UA" sz="1800" dirty="0"/>
              <a:t>Це означає, що ми не можемо напряму отримати або встановити значення елементів </a:t>
            </a:r>
            <a:r>
              <a:rPr lang="en-US" sz="1800" dirty="0" err="1">
                <a:solidFill>
                  <a:schemeClr val="accent5">
                    <a:lumMod val="75000"/>
                  </a:schemeClr>
                </a:solidFill>
                <a:latin typeface="Consolas" panose="020B0609020204030204" pitchFamily="49" charset="0"/>
              </a:rPr>
              <a:t>m_array</a:t>
            </a:r>
            <a:r>
              <a:rPr lang="en-US" sz="1800" dirty="0"/>
              <a:t>. </a:t>
            </a:r>
            <a:r>
              <a:rPr lang="uk-UA" sz="1800" dirty="0"/>
              <a:t>Що робити?</a:t>
            </a:r>
          </a:p>
          <a:p>
            <a:pPr marL="540000" indent="360000">
              <a:lnSpc>
                <a:spcPct val="150000"/>
              </a:lnSpc>
              <a:spcBef>
                <a:spcPts val="0"/>
              </a:spcBef>
              <a:buNone/>
            </a:pPr>
            <a:r>
              <a:rPr lang="uk-UA" sz="1800" dirty="0"/>
              <a:t>Можна використати </a:t>
            </a:r>
            <a:r>
              <a:rPr lang="uk-UA" sz="1800" dirty="0" err="1"/>
              <a:t>геттери</a:t>
            </a:r>
            <a:r>
              <a:rPr lang="uk-UA" sz="1800" dirty="0"/>
              <a:t> і </a:t>
            </a:r>
            <a:r>
              <a:rPr lang="uk-UA" sz="1800" dirty="0" err="1"/>
              <a:t>сеттери</a:t>
            </a:r>
            <a:r>
              <a:rPr lang="uk-UA" sz="1800" dirty="0"/>
              <a:t>:</a:t>
            </a:r>
          </a:p>
        </p:txBody>
      </p:sp>
      <p:pic>
        <p:nvPicPr>
          <p:cNvPr id="5" name="Рисунок 4">
            <a:extLst>
              <a:ext uri="{FF2B5EF4-FFF2-40B4-BE49-F238E27FC236}">
                <a16:creationId xmlns:a16="http://schemas.microsoft.com/office/drawing/2014/main" id="{EABD2D16-E778-4E77-B32C-FE6A9D9059B9}"/>
              </a:ext>
            </a:extLst>
          </p:cNvPr>
          <p:cNvPicPr>
            <a:picLocks noChangeAspect="1"/>
          </p:cNvPicPr>
          <p:nvPr/>
        </p:nvPicPr>
        <p:blipFill>
          <a:blip r:embed="rId2"/>
          <a:stretch>
            <a:fillRect/>
          </a:stretch>
        </p:blipFill>
        <p:spPr>
          <a:xfrm>
            <a:off x="2449310" y="2158672"/>
            <a:ext cx="7293379" cy="4699327"/>
          </a:xfrm>
          <a:prstGeom prst="rect">
            <a:avLst/>
          </a:prstGeom>
        </p:spPr>
      </p:pic>
    </p:spTree>
    <p:extLst>
      <p:ext uri="{BB962C8B-B14F-4D97-AF65-F5344CB8AC3E}">
        <p14:creationId xmlns:p14="http://schemas.microsoft.com/office/powerpoint/2010/main" val="923738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Тут ми </a:t>
            </a:r>
            <a:r>
              <a:rPr lang="ru-RU" sz="1800" dirty="0" err="1"/>
              <a:t>присвоюємо</a:t>
            </a:r>
            <a:r>
              <a:rPr lang="ru-RU" sz="1800" dirty="0"/>
              <a:t> </a:t>
            </a:r>
            <a:r>
              <a:rPr lang="ru-RU" sz="1800" dirty="0" err="1"/>
              <a:t>елементу</a:t>
            </a:r>
            <a:r>
              <a:rPr lang="ru-RU" sz="1800" dirty="0"/>
              <a:t> </a:t>
            </a:r>
            <a:r>
              <a:rPr lang="ru-RU" sz="1800" dirty="0">
                <a:solidFill>
                  <a:schemeClr val="accent5">
                    <a:lumMod val="75000"/>
                  </a:schemeClr>
                </a:solidFill>
                <a:latin typeface="Consolas" panose="020B0609020204030204" pitchFamily="49" charset="0"/>
              </a:rPr>
              <a:t>4</a:t>
            </a:r>
            <a:r>
              <a:rPr lang="ru-RU" sz="1800" dirty="0"/>
              <a:t> </a:t>
            </a:r>
            <a:r>
              <a:rPr lang="ru-RU" sz="1800" dirty="0" err="1"/>
              <a:t>значення</a:t>
            </a:r>
            <a:r>
              <a:rPr lang="ru-RU" sz="1800" dirty="0"/>
              <a:t> </a:t>
            </a:r>
            <a:r>
              <a:rPr lang="ru-RU" sz="1800" dirty="0">
                <a:solidFill>
                  <a:schemeClr val="accent5">
                    <a:lumMod val="75000"/>
                  </a:schemeClr>
                </a:solidFill>
                <a:latin typeface="Consolas" panose="020B0609020204030204" pitchFamily="49" charset="0"/>
              </a:rPr>
              <a:t>5</a:t>
            </a:r>
            <a:r>
              <a:rPr lang="ru-RU" sz="1800" dirty="0"/>
              <a:t> </a:t>
            </a:r>
            <a:r>
              <a:rPr lang="ru-RU" sz="1800" dirty="0" err="1"/>
              <a:t>чи</a:t>
            </a:r>
            <a:r>
              <a:rPr lang="ru-RU" sz="1800" dirty="0"/>
              <a:t> </a:t>
            </a:r>
            <a:r>
              <a:rPr lang="ru-RU" sz="1800" dirty="0" err="1"/>
              <a:t>елементу</a:t>
            </a:r>
            <a:r>
              <a:rPr lang="ru-RU" sz="1800" dirty="0"/>
              <a:t> </a:t>
            </a:r>
            <a:r>
              <a:rPr lang="ru-RU" sz="1800" dirty="0">
                <a:solidFill>
                  <a:schemeClr val="accent5">
                    <a:lumMod val="75000"/>
                  </a:schemeClr>
                </a:solidFill>
                <a:latin typeface="Consolas" panose="020B0609020204030204" pitchFamily="49" charset="0"/>
              </a:rPr>
              <a:t>5</a:t>
            </a:r>
            <a:r>
              <a:rPr lang="ru-RU" sz="1800" dirty="0"/>
              <a:t> </a:t>
            </a:r>
            <a:r>
              <a:rPr lang="ru-RU" sz="1800" dirty="0" err="1"/>
              <a:t>значення</a:t>
            </a:r>
            <a:r>
              <a:rPr lang="ru-RU" sz="1800" dirty="0"/>
              <a:t> </a:t>
            </a:r>
            <a:r>
              <a:rPr lang="ru-RU" sz="1800" dirty="0">
                <a:solidFill>
                  <a:schemeClr val="accent5">
                    <a:lumMod val="75000"/>
                  </a:schemeClr>
                </a:solidFill>
                <a:latin typeface="Consolas" panose="020B0609020204030204" pitchFamily="49" charset="0"/>
              </a:rPr>
              <a:t>4</a:t>
            </a:r>
            <a:r>
              <a:rPr lang="ru-RU" sz="1800" dirty="0"/>
              <a:t>? Без перегляду </a:t>
            </a:r>
            <a:r>
              <a:rPr lang="ru-RU" sz="1800" dirty="0" err="1"/>
              <a:t>визначення</a:t>
            </a:r>
            <a:r>
              <a:rPr lang="ru-RU" sz="1800" dirty="0"/>
              <a:t> методу </a:t>
            </a:r>
            <a:r>
              <a:rPr lang="ru-RU" sz="1800" dirty="0" err="1">
                <a:solidFill>
                  <a:schemeClr val="accent5">
                    <a:lumMod val="75000"/>
                  </a:schemeClr>
                </a:solidFill>
                <a:latin typeface="Consolas" panose="020B0609020204030204" pitchFamily="49" charset="0"/>
              </a:rPr>
              <a:t>setItem</a:t>
            </a:r>
            <a:r>
              <a:rPr lang="ru-RU" sz="1800" dirty="0">
                <a:solidFill>
                  <a:schemeClr val="accent5">
                    <a:lumMod val="75000"/>
                  </a:schemeClr>
                </a:solidFill>
                <a:latin typeface="Consolas" panose="020B0609020204030204" pitchFamily="49" charset="0"/>
              </a:rPr>
              <a:t>() </a:t>
            </a:r>
            <a:r>
              <a:rPr lang="ru-RU" sz="1800" dirty="0" err="1"/>
              <a:t>цього</a:t>
            </a:r>
            <a:r>
              <a:rPr lang="ru-RU" sz="1800" dirty="0"/>
              <a:t> не </a:t>
            </a:r>
            <a:r>
              <a:rPr lang="ru-RU" sz="1800" dirty="0" err="1"/>
              <a:t>зрозуміти</a:t>
            </a:r>
            <a:r>
              <a:rPr lang="ru-RU" sz="1800" dirty="0"/>
              <a:t>.</a:t>
            </a:r>
          </a:p>
          <a:p>
            <a:pPr marL="540000" indent="360000">
              <a:lnSpc>
                <a:spcPct val="150000"/>
              </a:lnSpc>
              <a:spcBef>
                <a:spcPts val="0"/>
              </a:spcBef>
              <a:buNone/>
            </a:pPr>
            <a:r>
              <a:rPr lang="ru-RU" sz="1800" dirty="0" err="1"/>
              <a:t>Можна</a:t>
            </a:r>
            <a:r>
              <a:rPr lang="ru-RU" sz="1800" dirty="0"/>
              <a:t> </a:t>
            </a:r>
            <a:r>
              <a:rPr lang="ru-RU" sz="1800" dirty="0" err="1"/>
              <a:t>також</a:t>
            </a:r>
            <a:r>
              <a:rPr lang="ru-RU" sz="1800" dirty="0"/>
              <a:t> просто </a:t>
            </a:r>
            <a:r>
              <a:rPr lang="ru-RU" sz="1800" dirty="0" err="1"/>
              <a:t>повернути</a:t>
            </a:r>
            <a:r>
              <a:rPr lang="ru-RU" sz="1800" dirty="0"/>
              <a:t> весь </a:t>
            </a:r>
            <a:r>
              <a:rPr lang="ru-RU" sz="1800" dirty="0" err="1"/>
              <a:t>масив</a:t>
            </a:r>
            <a:r>
              <a:rPr lang="ru-RU" sz="1800" dirty="0"/>
              <a:t> (</a:t>
            </a:r>
            <a:r>
              <a:rPr lang="ru-RU" sz="1800" dirty="0" err="1">
                <a:solidFill>
                  <a:schemeClr val="accent5">
                    <a:lumMod val="75000"/>
                  </a:schemeClr>
                </a:solidFill>
                <a:latin typeface="Consolas" panose="020B0609020204030204" pitchFamily="49" charset="0"/>
              </a:rPr>
              <a:t>m_array</a:t>
            </a:r>
            <a:r>
              <a:rPr lang="ru-RU" sz="1800" dirty="0"/>
              <a:t>) і </a:t>
            </a:r>
            <a:r>
              <a:rPr lang="ru-RU" sz="1800" dirty="0" err="1"/>
              <a:t>використати</a:t>
            </a:r>
            <a:r>
              <a:rPr lang="ru-RU" sz="1800" dirty="0"/>
              <a:t> оператор </a:t>
            </a:r>
            <a:r>
              <a:rPr lang="ru-RU" sz="1800" dirty="0">
                <a:solidFill>
                  <a:schemeClr val="accent5">
                    <a:lumMod val="75000"/>
                  </a:schemeClr>
                </a:solidFill>
                <a:latin typeface="Consolas" panose="020B0609020204030204" pitchFamily="49" charset="0"/>
              </a:rPr>
              <a:t>[] </a:t>
            </a:r>
            <a:r>
              <a:rPr lang="ru-RU" sz="1800" dirty="0"/>
              <a:t>для доступу до </a:t>
            </a:r>
            <a:r>
              <a:rPr lang="ru-RU" sz="1800" dirty="0" err="1"/>
              <a:t>його</a:t>
            </a:r>
            <a:r>
              <a:rPr lang="ru-RU" sz="1800" dirty="0"/>
              <a:t> </a:t>
            </a:r>
            <a:r>
              <a:rPr lang="ru-RU" sz="1800" dirty="0" err="1"/>
              <a:t>елементів</a:t>
            </a:r>
            <a:r>
              <a:rPr lang="ru-RU" sz="1800" dirty="0"/>
              <a:t>:</a:t>
            </a:r>
            <a:endParaRPr lang="uk-UA" sz="1800" dirty="0"/>
          </a:p>
        </p:txBody>
      </p:sp>
      <p:pic>
        <p:nvPicPr>
          <p:cNvPr id="5" name="Рисунок 4">
            <a:extLst>
              <a:ext uri="{FF2B5EF4-FFF2-40B4-BE49-F238E27FC236}">
                <a16:creationId xmlns:a16="http://schemas.microsoft.com/office/drawing/2014/main" id="{F8CCFEFD-0B94-4D00-916D-25C4AAFDEA60}"/>
              </a:ext>
            </a:extLst>
          </p:cNvPr>
          <p:cNvPicPr>
            <a:picLocks noChangeAspect="1"/>
          </p:cNvPicPr>
          <p:nvPr/>
        </p:nvPicPr>
        <p:blipFill>
          <a:blip r:embed="rId2"/>
          <a:stretch>
            <a:fillRect/>
          </a:stretch>
        </p:blipFill>
        <p:spPr>
          <a:xfrm>
            <a:off x="4044783" y="2238637"/>
            <a:ext cx="4102433" cy="4619362"/>
          </a:xfrm>
          <a:prstGeom prst="rect">
            <a:avLst/>
          </a:prstGeom>
        </p:spPr>
      </p:pic>
    </p:spTree>
    <p:extLst>
      <p:ext uri="{BB962C8B-B14F-4D97-AF65-F5344CB8AC3E}">
        <p14:creationId xmlns:p14="http://schemas.microsoft.com/office/powerpoint/2010/main" val="2231429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Але </a:t>
            </a:r>
            <a:r>
              <a:rPr lang="ru-RU" sz="1800" dirty="0" err="1"/>
              <a:t>можна</a:t>
            </a:r>
            <a:r>
              <a:rPr lang="ru-RU" sz="1800" dirty="0"/>
              <a:t> </a:t>
            </a:r>
            <a:r>
              <a:rPr lang="ru-RU" sz="1800" dirty="0" err="1"/>
              <a:t>зробити</a:t>
            </a:r>
            <a:r>
              <a:rPr lang="ru-RU" sz="1800" dirty="0"/>
              <a:t> </a:t>
            </a:r>
            <a:r>
              <a:rPr lang="ru-RU" sz="1800" dirty="0" err="1"/>
              <a:t>ще</a:t>
            </a:r>
            <a:r>
              <a:rPr lang="ru-RU" sz="1800" dirty="0"/>
              <a:t> </a:t>
            </a:r>
            <a:r>
              <a:rPr lang="ru-RU" sz="1800" dirty="0" err="1"/>
              <a:t>простіше</a:t>
            </a:r>
            <a:r>
              <a:rPr lang="ru-RU" sz="1800" dirty="0"/>
              <a:t>, </a:t>
            </a:r>
            <a:r>
              <a:rPr lang="ru-RU" sz="1800" dirty="0" err="1"/>
              <a:t>перевантаживши</a:t>
            </a:r>
            <a:r>
              <a:rPr lang="ru-RU" sz="1800" dirty="0"/>
              <a:t> оператор </a:t>
            </a:r>
            <a:r>
              <a:rPr lang="ru-RU" sz="1800" dirty="0" err="1"/>
              <a:t>індексації</a:t>
            </a:r>
            <a:r>
              <a:rPr lang="ru-RU" sz="1800" dirty="0"/>
              <a:t>.</a:t>
            </a:r>
          </a:p>
          <a:p>
            <a:pPr marL="540000" indent="360000">
              <a:lnSpc>
                <a:spcPct val="150000"/>
              </a:lnSpc>
              <a:spcBef>
                <a:spcPts val="0"/>
              </a:spcBef>
              <a:buNone/>
            </a:pPr>
            <a:r>
              <a:rPr lang="ru-RU" sz="1800" dirty="0"/>
              <a:t>Оператор </a:t>
            </a:r>
            <a:r>
              <a:rPr lang="ru-RU" sz="1800" dirty="0" err="1"/>
              <a:t>індексації</a:t>
            </a:r>
            <a:r>
              <a:rPr lang="ru-RU" sz="1800" dirty="0"/>
              <a:t> є одним з </a:t>
            </a:r>
            <a:r>
              <a:rPr lang="ru-RU" sz="1800" dirty="0" err="1"/>
              <a:t>операторів</a:t>
            </a:r>
            <a:r>
              <a:rPr lang="ru-RU" sz="1800" dirty="0"/>
              <a:t>, </a:t>
            </a:r>
            <a:r>
              <a:rPr lang="ru-RU" sz="1800" b="1" dirty="0" err="1">
                <a:highlight>
                  <a:srgbClr val="00FF00"/>
                </a:highlight>
              </a:rPr>
              <a:t>перевантаження</a:t>
            </a:r>
            <a:r>
              <a:rPr lang="ru-RU" sz="1800" b="1" dirty="0">
                <a:highlight>
                  <a:srgbClr val="00FF00"/>
                </a:highlight>
              </a:rPr>
              <a:t> </a:t>
            </a:r>
            <a:r>
              <a:rPr lang="ru-RU" sz="1800" b="1" dirty="0" err="1">
                <a:highlight>
                  <a:srgbClr val="00FF00"/>
                </a:highlight>
              </a:rPr>
              <a:t>якого</a:t>
            </a:r>
            <a:r>
              <a:rPr lang="ru-RU" sz="1800" b="1" dirty="0">
                <a:highlight>
                  <a:srgbClr val="00FF00"/>
                </a:highlight>
              </a:rPr>
              <a:t> </a:t>
            </a:r>
            <a:r>
              <a:rPr lang="ru-RU" sz="1800" b="1" dirty="0" err="1">
                <a:highlight>
                  <a:srgbClr val="00FF00"/>
                </a:highlight>
              </a:rPr>
              <a:t>повинне</a:t>
            </a:r>
            <a:r>
              <a:rPr lang="ru-RU" sz="1800" b="1" dirty="0">
                <a:highlight>
                  <a:srgbClr val="00FF00"/>
                </a:highlight>
              </a:rPr>
              <a:t> </a:t>
            </a:r>
            <a:r>
              <a:rPr lang="ru-RU" sz="1800" b="1" dirty="0" err="1">
                <a:highlight>
                  <a:srgbClr val="00FF00"/>
                </a:highlight>
              </a:rPr>
              <a:t>виконуватися</a:t>
            </a:r>
            <a:r>
              <a:rPr lang="ru-RU" sz="1800" b="1" dirty="0">
                <a:highlight>
                  <a:srgbClr val="00FF00"/>
                </a:highlight>
              </a:rPr>
              <a:t> через метод </a:t>
            </a:r>
            <a:r>
              <a:rPr lang="ru-RU" sz="1800" b="1" dirty="0" err="1">
                <a:highlight>
                  <a:srgbClr val="00FF00"/>
                </a:highlight>
              </a:rPr>
              <a:t>класу</a:t>
            </a:r>
            <a:r>
              <a:rPr lang="ru-RU" sz="1800" dirty="0"/>
              <a:t>. </a:t>
            </a:r>
            <a:r>
              <a:rPr lang="ru-RU" sz="1800" dirty="0" err="1"/>
              <a:t>Функція</a:t>
            </a:r>
            <a:r>
              <a:rPr lang="ru-RU" sz="1800" dirty="0"/>
              <a:t> </a:t>
            </a:r>
            <a:r>
              <a:rPr lang="ru-RU" sz="1800" dirty="0" err="1"/>
              <a:t>перевантаження</a:t>
            </a:r>
            <a:r>
              <a:rPr lang="ru-RU" sz="1800" dirty="0"/>
              <a:t> оператора </a:t>
            </a:r>
            <a:r>
              <a:rPr lang="ru-RU" sz="1800" dirty="0">
                <a:solidFill>
                  <a:schemeClr val="accent5">
                    <a:lumMod val="75000"/>
                  </a:schemeClr>
                </a:solidFill>
                <a:latin typeface="Consolas" panose="020B0609020204030204" pitchFamily="49" charset="0"/>
              </a:rPr>
              <a:t>[]</a:t>
            </a:r>
            <a:r>
              <a:rPr lang="ru-RU" sz="1800" dirty="0"/>
              <a:t> </a:t>
            </a:r>
            <a:r>
              <a:rPr lang="ru-RU" sz="1800" b="1" dirty="0" err="1"/>
              <a:t>завжди</a:t>
            </a:r>
            <a:r>
              <a:rPr lang="ru-RU" sz="1800" b="1" dirty="0"/>
              <a:t> </a:t>
            </a:r>
            <a:r>
              <a:rPr lang="ru-RU" sz="1800" b="1" dirty="0" err="1"/>
              <a:t>прийматиме</a:t>
            </a:r>
            <a:r>
              <a:rPr lang="ru-RU" sz="1800" b="1" dirty="0"/>
              <a:t> один параметр</a:t>
            </a:r>
            <a:r>
              <a:rPr lang="ru-RU" sz="1800" dirty="0"/>
              <a:t>: </a:t>
            </a:r>
            <a:r>
              <a:rPr lang="ru-RU" sz="1800" dirty="0" err="1"/>
              <a:t>значення</a:t>
            </a:r>
            <a:r>
              <a:rPr lang="ru-RU" sz="1800" dirty="0"/>
              <a:t> </a:t>
            </a:r>
            <a:r>
              <a:rPr lang="ru-RU" sz="1800" dirty="0" err="1"/>
              <a:t>індексу</a:t>
            </a:r>
            <a:r>
              <a:rPr lang="ru-RU" sz="1800" dirty="0"/>
              <a:t> (</a:t>
            </a:r>
            <a:r>
              <a:rPr lang="ru-RU" sz="1800" dirty="0" err="1"/>
              <a:t>елемент</a:t>
            </a:r>
            <a:r>
              <a:rPr lang="ru-RU" sz="1800" dirty="0"/>
              <a:t> </a:t>
            </a:r>
            <a:r>
              <a:rPr lang="ru-RU" sz="1800" dirty="0" err="1"/>
              <a:t>масиву</a:t>
            </a:r>
            <a:r>
              <a:rPr lang="ru-RU" sz="1800" dirty="0"/>
              <a:t>, до </a:t>
            </a:r>
            <a:r>
              <a:rPr lang="ru-RU" sz="1800" dirty="0" err="1"/>
              <a:t>якого</a:t>
            </a:r>
            <a:r>
              <a:rPr lang="ru-RU" sz="1800" dirty="0"/>
              <a:t> </a:t>
            </a:r>
            <a:r>
              <a:rPr lang="ru-RU" sz="1800" dirty="0" err="1"/>
              <a:t>потрібен</a:t>
            </a:r>
            <a:r>
              <a:rPr lang="ru-RU" sz="1800" dirty="0"/>
              <a:t> доступ). У </a:t>
            </a:r>
            <a:r>
              <a:rPr lang="ru-RU" sz="1800" dirty="0" err="1"/>
              <a:t>нашому</a:t>
            </a:r>
            <a:r>
              <a:rPr lang="ru-RU" sz="1800" dirty="0"/>
              <a:t> </a:t>
            </a:r>
            <a:r>
              <a:rPr lang="ru-RU" sz="1800" dirty="0" err="1"/>
              <a:t>випадку</a:t>
            </a:r>
            <a:r>
              <a:rPr lang="ru-RU" sz="1800" dirty="0"/>
              <a:t> з </a:t>
            </a:r>
            <a:r>
              <a:rPr lang="ru-RU" sz="1800" dirty="0" err="1">
                <a:solidFill>
                  <a:schemeClr val="accent5">
                    <a:lumMod val="75000"/>
                  </a:schemeClr>
                </a:solidFill>
                <a:latin typeface="Consolas" panose="020B0609020204030204" pitchFamily="49" charset="0"/>
              </a:rPr>
              <a:t>IntArray</a:t>
            </a:r>
            <a:r>
              <a:rPr lang="ru-RU" sz="1800" dirty="0"/>
              <a:t> нам </a:t>
            </a:r>
            <a:r>
              <a:rPr lang="ru-RU" sz="1800" dirty="0" err="1"/>
              <a:t>потрібно</a:t>
            </a:r>
            <a:r>
              <a:rPr lang="ru-RU" sz="1800" dirty="0"/>
              <a:t>, </a:t>
            </a:r>
            <a:r>
              <a:rPr lang="ru-RU" sz="1800" dirty="0" err="1"/>
              <a:t>щоб</a:t>
            </a:r>
            <a:r>
              <a:rPr lang="ru-RU" sz="1800" dirty="0"/>
              <a:t> </a:t>
            </a:r>
            <a:r>
              <a:rPr lang="ru-RU" sz="1800" dirty="0" err="1"/>
              <a:t>користувач</a:t>
            </a:r>
            <a:r>
              <a:rPr lang="ru-RU" sz="1800" dirty="0"/>
              <a:t> просто </a:t>
            </a:r>
            <a:r>
              <a:rPr lang="ru-RU" sz="1800" dirty="0" err="1"/>
              <a:t>вказав</a:t>
            </a:r>
            <a:r>
              <a:rPr lang="ru-RU" sz="1800" dirty="0"/>
              <a:t> в </a:t>
            </a:r>
            <a:r>
              <a:rPr lang="ru-RU" sz="1800" dirty="0" err="1"/>
              <a:t>квадратних</a:t>
            </a:r>
            <a:r>
              <a:rPr lang="ru-RU" sz="1800" dirty="0"/>
              <a:t> дужках </a:t>
            </a:r>
            <a:r>
              <a:rPr lang="ru-RU" sz="1800" dirty="0" err="1"/>
              <a:t>індекс</a:t>
            </a:r>
            <a:r>
              <a:rPr lang="ru-RU" sz="1800" dirty="0"/>
              <a:t> для </a:t>
            </a:r>
            <a:r>
              <a:rPr lang="ru-RU" sz="1800" dirty="0" err="1"/>
              <a:t>повернення</a:t>
            </a:r>
            <a:r>
              <a:rPr lang="ru-RU" sz="1800" dirty="0"/>
              <a:t> </a:t>
            </a:r>
            <a:r>
              <a:rPr lang="ru-RU" sz="1800" dirty="0" err="1"/>
              <a:t>значення</a:t>
            </a:r>
            <a:r>
              <a:rPr lang="ru-RU" sz="1800" dirty="0"/>
              <a:t> </a:t>
            </a:r>
            <a:r>
              <a:rPr lang="ru-RU" sz="1800" dirty="0" err="1"/>
              <a:t>елементу</a:t>
            </a:r>
            <a:r>
              <a:rPr lang="ru-RU" sz="1800" dirty="0"/>
              <a:t> за </a:t>
            </a:r>
            <a:r>
              <a:rPr lang="ru-RU" sz="1800" dirty="0" err="1"/>
              <a:t>цим</a:t>
            </a:r>
            <a:r>
              <a:rPr lang="ru-RU" sz="1800" dirty="0"/>
              <a:t> </a:t>
            </a:r>
            <a:r>
              <a:rPr lang="ru-RU" sz="1800" dirty="0" err="1"/>
              <a:t>індексом</a:t>
            </a:r>
            <a:r>
              <a:rPr lang="ru-RU" sz="1800" dirty="0"/>
              <a:t>:</a:t>
            </a:r>
            <a:endParaRPr lang="uk-UA" sz="1800" dirty="0"/>
          </a:p>
        </p:txBody>
      </p:sp>
      <p:pic>
        <p:nvPicPr>
          <p:cNvPr id="5" name="Рисунок 4">
            <a:extLst>
              <a:ext uri="{FF2B5EF4-FFF2-40B4-BE49-F238E27FC236}">
                <a16:creationId xmlns:a16="http://schemas.microsoft.com/office/drawing/2014/main" id="{59F1C2C7-B3C4-492B-8C59-5F381D907012}"/>
              </a:ext>
            </a:extLst>
          </p:cNvPr>
          <p:cNvPicPr>
            <a:picLocks noChangeAspect="1"/>
          </p:cNvPicPr>
          <p:nvPr/>
        </p:nvPicPr>
        <p:blipFill>
          <a:blip r:embed="rId2"/>
          <a:stretch>
            <a:fillRect/>
          </a:stretch>
        </p:blipFill>
        <p:spPr>
          <a:xfrm>
            <a:off x="3929346" y="3026443"/>
            <a:ext cx="4333307" cy="3831556"/>
          </a:xfrm>
          <a:prstGeom prst="rect">
            <a:avLst/>
          </a:prstGeom>
        </p:spPr>
      </p:pic>
    </p:spTree>
    <p:extLst>
      <p:ext uri="{BB962C8B-B14F-4D97-AF65-F5344CB8AC3E}">
        <p14:creationId xmlns:p14="http://schemas.microsoft.com/office/powerpoint/2010/main" val="14658806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Тепер щоразу, коли ми будемо використовувати оператор індексації (</a:t>
            </a:r>
            <a:r>
              <a:rPr lang="uk-UA" sz="1800" dirty="0">
                <a:solidFill>
                  <a:schemeClr val="accent5">
                    <a:lumMod val="75000"/>
                  </a:schemeClr>
                </a:solidFill>
                <a:latin typeface="Consolas" panose="020B0609020204030204" pitchFamily="49" charset="0"/>
              </a:rPr>
              <a:t>[]</a:t>
            </a:r>
            <a:r>
              <a:rPr lang="uk-UA" sz="1800" dirty="0"/>
              <a:t>) з об’єктом класу </a:t>
            </a:r>
            <a:r>
              <a:rPr lang="en-US" sz="1800" dirty="0" err="1">
                <a:solidFill>
                  <a:schemeClr val="accent5">
                    <a:lumMod val="75000"/>
                  </a:schemeClr>
                </a:solidFill>
                <a:latin typeface="Consolas" panose="020B0609020204030204" pitchFamily="49" charset="0"/>
              </a:rPr>
              <a:t>IntArray</a:t>
            </a:r>
            <a:r>
              <a:rPr lang="en-US" sz="1800" dirty="0"/>
              <a:t>, </a:t>
            </a:r>
            <a:r>
              <a:rPr lang="uk-UA" sz="1800" dirty="0"/>
              <a:t>компілятор повертатиме відповідний елемент масиву </a:t>
            </a:r>
            <a:r>
              <a:rPr lang="en-US" sz="1800" dirty="0" err="1">
                <a:solidFill>
                  <a:schemeClr val="accent5">
                    <a:lumMod val="75000"/>
                  </a:schemeClr>
                </a:solidFill>
                <a:latin typeface="Consolas" panose="020B0609020204030204" pitchFamily="49" charset="0"/>
              </a:rPr>
              <a:t>m_array</a:t>
            </a:r>
            <a:r>
              <a:rPr lang="en-US" sz="1800" dirty="0"/>
              <a:t>! </a:t>
            </a:r>
            <a:r>
              <a:rPr lang="uk-UA" sz="1800" dirty="0"/>
              <a:t>Це дозволить нам безпосередньо як отримувати, так і присвоювати значення елементам </a:t>
            </a:r>
            <a:r>
              <a:rPr lang="en-US" sz="1800" dirty="0" err="1">
                <a:solidFill>
                  <a:schemeClr val="accent5">
                    <a:lumMod val="75000"/>
                  </a:schemeClr>
                </a:solidFill>
                <a:latin typeface="Consolas" panose="020B0609020204030204" pitchFamily="49" charset="0"/>
              </a:rPr>
              <a:t>m_array</a:t>
            </a:r>
            <a:r>
              <a:rPr lang="en-US" sz="1800" dirty="0"/>
              <a:t>:</a:t>
            </a:r>
            <a:endParaRPr lang="uk-UA" sz="1800" dirty="0"/>
          </a:p>
        </p:txBody>
      </p:sp>
      <p:pic>
        <p:nvPicPr>
          <p:cNvPr id="5" name="Рисунок 4">
            <a:extLst>
              <a:ext uri="{FF2B5EF4-FFF2-40B4-BE49-F238E27FC236}">
                <a16:creationId xmlns:a16="http://schemas.microsoft.com/office/drawing/2014/main" id="{896A77C5-7938-4F28-BFB3-95B90D008FB8}"/>
              </a:ext>
            </a:extLst>
          </p:cNvPr>
          <p:cNvPicPr>
            <a:picLocks noChangeAspect="1"/>
          </p:cNvPicPr>
          <p:nvPr/>
        </p:nvPicPr>
        <p:blipFill>
          <a:blip r:embed="rId2"/>
          <a:stretch>
            <a:fillRect/>
          </a:stretch>
        </p:blipFill>
        <p:spPr>
          <a:xfrm>
            <a:off x="3271776" y="2179252"/>
            <a:ext cx="5648446" cy="2779552"/>
          </a:xfrm>
          <a:prstGeom prst="rect">
            <a:avLst/>
          </a:prstGeom>
        </p:spPr>
      </p:pic>
    </p:spTree>
    <p:extLst>
      <p:ext uri="{BB962C8B-B14F-4D97-AF65-F5344CB8AC3E}">
        <p14:creationId xmlns:p14="http://schemas.microsoft.com/office/powerpoint/2010/main" val="31903822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a:t>
            </a:r>
            <a:r>
              <a:rPr lang="ru-RU" sz="1800" dirty="0" err="1"/>
              <a:t>хоча</a:t>
            </a:r>
            <a:r>
              <a:rPr lang="ru-RU" sz="1800" dirty="0"/>
              <a:t> ми </a:t>
            </a:r>
            <a:r>
              <a:rPr lang="ru-RU" sz="1800" dirty="0" err="1"/>
              <a:t>можемо</a:t>
            </a:r>
            <a:r>
              <a:rPr lang="ru-RU" sz="1800" dirty="0"/>
              <a:t> </a:t>
            </a:r>
            <a:r>
              <a:rPr lang="ru-RU" sz="1800" dirty="0" err="1"/>
              <a:t>вказати</a:t>
            </a:r>
            <a:r>
              <a:rPr lang="ru-RU" sz="1800" dirty="0"/>
              <a:t> параметр за </a:t>
            </a:r>
            <a:r>
              <a:rPr lang="ru-RU" sz="1800" dirty="0" err="1"/>
              <a:t>замовчуванням</a:t>
            </a:r>
            <a:r>
              <a:rPr lang="ru-RU" sz="1800" dirty="0"/>
              <a:t> для </a:t>
            </a:r>
            <a:r>
              <a:rPr lang="ru-RU" sz="1800" dirty="0" err="1"/>
              <a:t>функції</a:t>
            </a:r>
            <a:r>
              <a:rPr lang="ru-RU" sz="1800" dirty="0"/>
              <a:t> </a:t>
            </a:r>
            <a:r>
              <a:rPr lang="ru-RU" sz="1800" dirty="0" err="1"/>
              <a:t>перевантаження</a:t>
            </a:r>
            <a:r>
              <a:rPr lang="ru-RU" sz="1800" dirty="0"/>
              <a:t> оператора [], але в </a:t>
            </a:r>
            <a:r>
              <a:rPr lang="ru-RU" sz="1800" dirty="0" err="1"/>
              <a:t>даному</a:t>
            </a:r>
            <a:r>
              <a:rPr lang="ru-RU" sz="1800" dirty="0"/>
              <a:t> </a:t>
            </a:r>
            <a:r>
              <a:rPr lang="ru-RU" sz="1800" dirty="0" err="1"/>
              <a:t>випадку</a:t>
            </a:r>
            <a:r>
              <a:rPr lang="ru-RU" sz="1800" dirty="0"/>
              <a:t>, </a:t>
            </a:r>
            <a:r>
              <a:rPr lang="ru-RU" sz="1800" dirty="0" err="1"/>
              <a:t>якщо</a:t>
            </a:r>
            <a:r>
              <a:rPr lang="ru-RU" sz="1800" dirty="0"/>
              <a:t> ми, </a:t>
            </a:r>
            <a:r>
              <a:rPr lang="ru-RU" sz="1800" dirty="0" err="1"/>
              <a:t>використовуючи</a:t>
            </a:r>
            <a:r>
              <a:rPr lang="ru-RU" sz="1800" dirty="0"/>
              <a:t> [], не </a:t>
            </a:r>
            <a:r>
              <a:rPr lang="ru-RU" sz="1800" dirty="0" err="1"/>
              <a:t>вкажемо</a:t>
            </a:r>
            <a:r>
              <a:rPr lang="ru-RU" sz="1800" dirty="0"/>
              <a:t> </a:t>
            </a:r>
            <a:r>
              <a:rPr lang="ru-RU" sz="1800" dirty="0" err="1"/>
              <a:t>всередині</a:t>
            </a:r>
            <a:r>
              <a:rPr lang="ru-RU" sz="1800" dirty="0"/>
              <a:t> </a:t>
            </a:r>
            <a:r>
              <a:rPr lang="ru-RU" sz="1800" dirty="0" err="1"/>
              <a:t>дужок</a:t>
            </a:r>
            <a:r>
              <a:rPr lang="ru-RU" sz="1800" dirty="0"/>
              <a:t> </a:t>
            </a:r>
            <a:r>
              <a:rPr lang="ru-RU" sz="1800" dirty="0" err="1"/>
              <a:t>значення</a:t>
            </a:r>
            <a:r>
              <a:rPr lang="ru-RU" sz="1800" dirty="0"/>
              <a:t> </a:t>
            </a:r>
            <a:r>
              <a:rPr lang="ru-RU" sz="1800" dirty="0" err="1"/>
              <a:t>індексу</a:t>
            </a:r>
            <a:r>
              <a:rPr lang="ru-RU" sz="1800" dirty="0"/>
              <a:t>, то </a:t>
            </a:r>
            <a:r>
              <a:rPr lang="ru-RU" sz="1800" dirty="0" err="1"/>
              <a:t>отримаємо</a:t>
            </a:r>
            <a:r>
              <a:rPr lang="ru-RU" sz="1800" dirty="0"/>
              <a:t> </a:t>
            </a:r>
            <a:r>
              <a:rPr lang="ru-RU" sz="1800" dirty="0" err="1"/>
              <a:t>помилку</a:t>
            </a:r>
            <a:r>
              <a:rPr lang="ru-RU" sz="1800" dirty="0"/>
              <a:t>.</a:t>
            </a:r>
            <a:endParaRPr lang="uk-UA" sz="1800" dirty="0"/>
          </a:p>
        </p:txBody>
      </p:sp>
    </p:spTree>
    <p:extLst>
      <p:ext uri="{BB962C8B-B14F-4D97-AF65-F5344CB8AC3E}">
        <p14:creationId xmlns:p14="http://schemas.microsoft.com/office/powerpoint/2010/main" val="29455316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Чому</a:t>
            </a:r>
            <a:r>
              <a:rPr lang="ru-RU" sz="3200" b="1" dirty="0"/>
              <a:t> оператор </a:t>
            </a:r>
            <a:r>
              <a:rPr lang="ru-RU" sz="3200" b="1" dirty="0" err="1"/>
              <a:t>індексації</a:t>
            </a:r>
            <a:r>
              <a:rPr lang="ru-RU" sz="3200" b="1" dirty="0"/>
              <a:t> [] </a:t>
            </a:r>
            <a:r>
              <a:rPr lang="ru-RU" sz="3200" b="1" dirty="0" err="1"/>
              <a:t>використовує</a:t>
            </a:r>
            <a:r>
              <a:rPr lang="ru-RU" sz="3200" b="1" dirty="0"/>
              <a:t> </a:t>
            </a:r>
            <a:r>
              <a:rPr lang="ru-RU" sz="3200" b="1" dirty="0" err="1"/>
              <a:t>повернення</a:t>
            </a:r>
            <a:r>
              <a:rPr lang="ru-RU" sz="3200" b="1" dirty="0"/>
              <a:t> по </a:t>
            </a:r>
            <a:r>
              <a:rPr lang="ru-RU" sz="3200" b="1" dirty="0" err="1"/>
              <a:t>посиланню</a:t>
            </a:r>
            <a:r>
              <a:rPr lang="ru-RU" sz="3200" b="1" dirty="0"/>
              <a:t>?</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Розглянемо детально, як обробляється </a:t>
            </a:r>
            <a:r>
              <a:rPr lang="uk-UA" sz="1800" dirty="0" err="1"/>
              <a:t>стейтмент</a:t>
            </a:r>
            <a:r>
              <a:rPr lang="uk-UA" sz="1800" dirty="0"/>
              <a:t> </a:t>
            </a:r>
            <a:r>
              <a:rPr lang="en-US" sz="1800" dirty="0">
                <a:solidFill>
                  <a:schemeClr val="accent5">
                    <a:lumMod val="75000"/>
                  </a:schemeClr>
                </a:solidFill>
                <a:latin typeface="Consolas" panose="020B0609020204030204" pitchFamily="49" charset="0"/>
              </a:rPr>
              <a:t>array[4] = 5</a:t>
            </a:r>
            <a:r>
              <a:rPr lang="en-US" sz="1800" dirty="0"/>
              <a:t>. </a:t>
            </a:r>
            <a:r>
              <a:rPr lang="uk-UA" sz="1800" dirty="0"/>
              <a:t>Оскільки пріоритет оператора індексації вище пріоритету оператора присвоювання, то спочатку виконується частина </a:t>
            </a:r>
            <a:r>
              <a:rPr lang="en-US" sz="1800" dirty="0">
                <a:solidFill>
                  <a:schemeClr val="accent5">
                    <a:lumMod val="75000"/>
                  </a:schemeClr>
                </a:solidFill>
                <a:latin typeface="Consolas" panose="020B0609020204030204" pitchFamily="49" charset="0"/>
              </a:rPr>
              <a:t>array[4]</a:t>
            </a:r>
            <a:r>
              <a:rPr lang="en-US" sz="1800" dirty="0"/>
              <a:t>. </a:t>
            </a:r>
            <a:r>
              <a:rPr lang="en-US" sz="1800" dirty="0">
                <a:solidFill>
                  <a:schemeClr val="accent5">
                    <a:lumMod val="75000"/>
                  </a:schemeClr>
                </a:solidFill>
                <a:latin typeface="Consolas" panose="020B0609020204030204" pitchFamily="49" charset="0"/>
              </a:rPr>
              <a:t>array[4]</a:t>
            </a:r>
            <a:r>
              <a:rPr lang="en-US" sz="1800" dirty="0"/>
              <a:t> </a:t>
            </a:r>
            <a:r>
              <a:rPr lang="uk-UA" sz="1800" dirty="0"/>
              <a:t>призводить до виклику функції перевантаження оператора </a:t>
            </a:r>
            <a:r>
              <a:rPr lang="uk-UA" sz="1800" dirty="0">
                <a:solidFill>
                  <a:schemeClr val="accent5">
                    <a:lumMod val="75000"/>
                  </a:schemeClr>
                </a:solidFill>
                <a:latin typeface="Consolas" panose="020B0609020204030204" pitchFamily="49" charset="0"/>
              </a:rPr>
              <a:t>[]</a:t>
            </a:r>
            <a:r>
              <a:rPr lang="uk-UA" sz="1800" dirty="0"/>
              <a:t>, яка поверне</a:t>
            </a:r>
            <a:r>
              <a:rPr lang="uk-UA"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array.m_array</a:t>
            </a:r>
            <a:r>
              <a:rPr lang="en-US" sz="1800" dirty="0">
                <a:solidFill>
                  <a:schemeClr val="accent5">
                    <a:lumMod val="75000"/>
                  </a:schemeClr>
                </a:solidFill>
                <a:latin typeface="Consolas" panose="020B0609020204030204" pitchFamily="49" charset="0"/>
              </a:rPr>
              <a:t>[4]</a:t>
            </a:r>
            <a:r>
              <a:rPr lang="en-US" sz="1800" dirty="0"/>
              <a:t>. </a:t>
            </a:r>
            <a:r>
              <a:rPr lang="uk-UA" sz="1800" dirty="0"/>
              <a:t>Оскільки оператор </a:t>
            </a:r>
            <a:r>
              <a:rPr lang="uk-UA" sz="1800" dirty="0">
                <a:solidFill>
                  <a:schemeClr val="accent5">
                    <a:lumMod val="75000"/>
                  </a:schemeClr>
                </a:solidFill>
                <a:latin typeface="Consolas" panose="020B0609020204030204" pitchFamily="49" charset="0"/>
              </a:rPr>
              <a:t>[]</a:t>
            </a:r>
            <a:r>
              <a:rPr lang="uk-UA" sz="1800" dirty="0"/>
              <a:t> використовує повернення по посиланню, то він повертає фактичний елемент </a:t>
            </a:r>
            <a:r>
              <a:rPr lang="en-US" sz="1800" dirty="0" err="1">
                <a:solidFill>
                  <a:schemeClr val="accent5">
                    <a:lumMod val="75000"/>
                  </a:schemeClr>
                </a:solidFill>
                <a:latin typeface="Consolas" panose="020B0609020204030204" pitchFamily="49" charset="0"/>
              </a:rPr>
              <a:t>array.m_array</a:t>
            </a:r>
            <a:r>
              <a:rPr lang="en-US" sz="1800" dirty="0">
                <a:solidFill>
                  <a:schemeClr val="accent5">
                    <a:lumMod val="75000"/>
                  </a:schemeClr>
                </a:solidFill>
                <a:latin typeface="Consolas" panose="020B0609020204030204" pitchFamily="49" charset="0"/>
              </a:rPr>
              <a:t>[4]</a:t>
            </a:r>
            <a:r>
              <a:rPr lang="en-US" sz="1800" dirty="0"/>
              <a:t>. </a:t>
            </a:r>
            <a:r>
              <a:rPr lang="uk-UA" sz="1800" dirty="0"/>
              <a:t>Наш частково оброблений вираз стає </a:t>
            </a:r>
            <a:r>
              <a:rPr lang="en-US" sz="1800" dirty="0" err="1">
                <a:solidFill>
                  <a:schemeClr val="accent5">
                    <a:lumMod val="75000"/>
                  </a:schemeClr>
                </a:solidFill>
                <a:latin typeface="Consolas" panose="020B0609020204030204" pitchFamily="49" charset="0"/>
              </a:rPr>
              <a:t>array.m_array</a:t>
            </a:r>
            <a:r>
              <a:rPr lang="en-US" sz="1800" dirty="0">
                <a:solidFill>
                  <a:schemeClr val="accent5">
                    <a:lumMod val="75000"/>
                  </a:schemeClr>
                </a:solidFill>
                <a:latin typeface="Consolas" panose="020B0609020204030204" pitchFamily="49" charset="0"/>
              </a:rPr>
              <a:t>[4] = 5</a:t>
            </a:r>
            <a:r>
              <a:rPr lang="en-US" sz="1800" dirty="0"/>
              <a:t>, </a:t>
            </a:r>
            <a:r>
              <a:rPr lang="uk-UA" sz="1800" dirty="0"/>
              <a:t>що є прямою операцією присвоювання значення елементу масиву.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М</a:t>
            </a:r>
            <a:r>
              <a:rPr lang="uk-UA" sz="1800" dirty="0"/>
              <a:t>и вже знаємо, що будь-яке значення, яке знаходиться зліва від оператора присвоювання, має бути </a:t>
            </a:r>
          </a:p>
          <a:p>
            <a:pPr marL="540000" indent="360000">
              <a:lnSpc>
                <a:spcPct val="150000"/>
              </a:lnSpc>
              <a:spcBef>
                <a:spcPts val="0"/>
              </a:spcBef>
              <a:buNone/>
            </a:pPr>
            <a:r>
              <a:rPr lang="en-US" sz="1800" dirty="0"/>
              <a:t>l-value (</a:t>
            </a:r>
            <a:r>
              <a:rPr lang="uk-UA" sz="1800" dirty="0"/>
              <a:t>змінною з </a:t>
            </a:r>
            <a:r>
              <a:rPr lang="uk-UA" sz="1800" dirty="0" err="1"/>
              <a:t>адресою</a:t>
            </a:r>
            <a:r>
              <a:rPr lang="uk-UA" sz="1800" dirty="0"/>
              <a:t> в пам’яті). Оскільки результат виконання оператора </a:t>
            </a:r>
            <a:r>
              <a:rPr lang="uk-UA" sz="1800" dirty="0">
                <a:solidFill>
                  <a:schemeClr val="accent5">
                    <a:lumMod val="75000"/>
                  </a:schemeClr>
                </a:solidFill>
                <a:latin typeface="Consolas" panose="020B0609020204030204" pitchFamily="49" charset="0"/>
              </a:rPr>
              <a:t>[]</a:t>
            </a:r>
            <a:r>
              <a:rPr lang="uk-UA" sz="1800" dirty="0"/>
              <a:t> може використовуватися в лівій частині операції присвоювання (наприклад, </a:t>
            </a:r>
            <a:r>
              <a:rPr lang="en-US" sz="1800" dirty="0">
                <a:solidFill>
                  <a:schemeClr val="accent5">
                    <a:lumMod val="75000"/>
                  </a:schemeClr>
                </a:solidFill>
                <a:latin typeface="Consolas" panose="020B0609020204030204" pitchFamily="49" charset="0"/>
              </a:rPr>
              <a:t>array[4] = 5</a:t>
            </a:r>
            <a:r>
              <a:rPr lang="en-US" sz="1800" dirty="0"/>
              <a:t>), </a:t>
            </a:r>
            <a:r>
              <a:rPr lang="uk-UA" sz="1800" dirty="0"/>
              <a:t>то значення, що повертається, оператора</a:t>
            </a:r>
            <a:r>
              <a:rPr lang="uk-UA" sz="1800" dirty="0">
                <a:solidFill>
                  <a:schemeClr val="accent5">
                    <a:lumMod val="75000"/>
                  </a:schemeClr>
                </a:solidFill>
                <a:latin typeface="Consolas" panose="020B0609020204030204" pitchFamily="49" charset="0"/>
              </a:rPr>
              <a:t> [] </a:t>
            </a:r>
            <a:r>
              <a:rPr lang="uk-UA" sz="1800" dirty="0"/>
              <a:t>має бути </a:t>
            </a:r>
            <a:r>
              <a:rPr lang="en-US" sz="1800" dirty="0">
                <a:solidFill>
                  <a:schemeClr val="accent5">
                    <a:lumMod val="75000"/>
                  </a:schemeClr>
                </a:solidFill>
                <a:latin typeface="Consolas" panose="020B0609020204030204" pitchFamily="49" charset="0"/>
              </a:rPr>
              <a:t>l-value</a:t>
            </a:r>
            <a:r>
              <a:rPr lang="en-US" sz="1800" dirty="0"/>
              <a:t>. </a:t>
            </a:r>
            <a:r>
              <a:rPr lang="uk-UA" sz="1800" b="1" dirty="0">
                <a:highlight>
                  <a:srgbClr val="00FF00"/>
                </a:highlight>
              </a:rPr>
              <a:t>Посилання ж завжди є </a:t>
            </a:r>
            <a:r>
              <a:rPr lang="en-US" sz="1800" dirty="0">
                <a:solidFill>
                  <a:schemeClr val="accent5">
                    <a:lumMod val="75000"/>
                  </a:schemeClr>
                </a:solidFill>
                <a:latin typeface="Consolas" panose="020B0609020204030204" pitchFamily="49" charset="0"/>
              </a:rPr>
              <a:t>l-values</a:t>
            </a:r>
            <a:r>
              <a:rPr lang="en-US" sz="1800" dirty="0"/>
              <a:t>, </a:t>
            </a:r>
            <a:r>
              <a:rPr lang="uk-UA" sz="1800" dirty="0"/>
              <a:t>тому що їх можна використовувати тільки зі змінними, які мають адреси в пам’яті. Тому, використовуючи повернення по посиланню, компілятор залишиться задоволений, що повертається </a:t>
            </a:r>
            <a:r>
              <a:rPr lang="en-US" sz="1800" dirty="0"/>
              <a:t>l-value, </a:t>
            </a:r>
            <a:r>
              <a:rPr lang="uk-UA" sz="1800" dirty="0"/>
              <a:t>і ніяких проблем не буде.</a:t>
            </a:r>
          </a:p>
        </p:txBody>
      </p:sp>
    </p:spTree>
    <p:extLst>
      <p:ext uri="{BB962C8B-B14F-4D97-AF65-F5344CB8AC3E}">
        <p14:creationId xmlns:p14="http://schemas.microsoft.com/office/powerpoint/2010/main" val="7598587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Чому</a:t>
            </a:r>
            <a:r>
              <a:rPr lang="ru-RU" sz="4400" b="1" dirty="0"/>
              <a:t> оператор </a:t>
            </a:r>
            <a:r>
              <a:rPr lang="ru-RU" sz="4400" b="1" dirty="0" err="1"/>
              <a:t>індексації</a:t>
            </a:r>
            <a:r>
              <a:rPr lang="ru-RU" sz="4400" b="1" dirty="0"/>
              <a:t> [] </a:t>
            </a:r>
            <a:r>
              <a:rPr lang="ru-RU" sz="4400" b="1" dirty="0" err="1"/>
              <a:t>використовує</a:t>
            </a:r>
            <a:r>
              <a:rPr lang="ru-RU" sz="4400" b="1" dirty="0"/>
              <a:t> </a:t>
            </a:r>
            <a:r>
              <a:rPr lang="ru-RU" sz="4400" b="1" dirty="0" err="1"/>
              <a:t>повернення</a:t>
            </a:r>
            <a:r>
              <a:rPr lang="ru-RU" sz="4400" b="1" dirty="0"/>
              <a:t> по </a:t>
            </a:r>
            <a:r>
              <a:rPr lang="ru-RU" sz="4400" b="1" dirty="0" err="1"/>
              <a:t>посиланню</a:t>
            </a:r>
            <a:r>
              <a:rPr lang="ru-RU" sz="4400"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Розглянемо, що станеться, якщо оператор</a:t>
            </a:r>
            <a:r>
              <a:rPr lang="uk-UA" sz="1800" dirty="0">
                <a:solidFill>
                  <a:schemeClr val="accent5">
                    <a:lumMod val="75000"/>
                  </a:schemeClr>
                </a:solidFill>
                <a:latin typeface="Consolas" panose="020B0609020204030204" pitchFamily="49" charset="0"/>
              </a:rPr>
              <a:t> [] </a:t>
            </a:r>
            <a:r>
              <a:rPr lang="uk-UA" sz="1800" dirty="0"/>
              <a:t>використовуватиме повернення по значенню замість повернення по посиланню. </a:t>
            </a:r>
            <a:r>
              <a:rPr lang="en-US" sz="1800" dirty="0">
                <a:solidFill>
                  <a:schemeClr val="accent5">
                    <a:lumMod val="75000"/>
                  </a:schemeClr>
                </a:solidFill>
                <a:latin typeface="Consolas" panose="020B0609020204030204" pitchFamily="49" charset="0"/>
              </a:rPr>
              <a:t>array[4]</a:t>
            </a:r>
            <a:r>
              <a:rPr lang="en-US" sz="1800" dirty="0"/>
              <a:t> </a:t>
            </a:r>
            <a:r>
              <a:rPr lang="uk-UA" sz="1800" dirty="0"/>
              <a:t>призведе до виклику функції перевантаження оператора </a:t>
            </a:r>
            <a:r>
              <a:rPr lang="uk-UA" sz="1800" dirty="0">
                <a:solidFill>
                  <a:schemeClr val="accent5">
                    <a:lumMod val="75000"/>
                  </a:schemeClr>
                </a:solidFill>
                <a:latin typeface="Consolas" panose="020B0609020204030204" pitchFamily="49" charset="0"/>
              </a:rPr>
              <a:t>[]</a:t>
            </a:r>
            <a:r>
              <a:rPr lang="uk-UA" sz="1800" dirty="0"/>
              <a:t>, який повертатиме значення елементу </a:t>
            </a:r>
            <a:r>
              <a:rPr lang="en-US" sz="1800" dirty="0" err="1">
                <a:solidFill>
                  <a:schemeClr val="accent5">
                    <a:lumMod val="75000"/>
                  </a:schemeClr>
                </a:solidFill>
                <a:latin typeface="Consolas" panose="020B0609020204030204" pitchFamily="49" charset="0"/>
              </a:rPr>
              <a:t>array.m_array</a:t>
            </a:r>
            <a:r>
              <a:rPr lang="en-US" sz="1800" dirty="0">
                <a:solidFill>
                  <a:schemeClr val="accent5">
                    <a:lumMod val="75000"/>
                  </a:schemeClr>
                </a:solidFill>
                <a:latin typeface="Consolas" panose="020B0609020204030204" pitchFamily="49" charset="0"/>
              </a:rPr>
              <a:t>[4] </a:t>
            </a:r>
            <a:r>
              <a:rPr lang="en-US" sz="1800" dirty="0"/>
              <a:t>(</a:t>
            </a:r>
            <a:r>
              <a:rPr lang="uk-UA" sz="1800" dirty="0"/>
              <a:t>не індекс, а значення за вказаним індексом). Наприклад, якщо значенням </a:t>
            </a:r>
            <a:r>
              <a:rPr lang="en-US" sz="1800" dirty="0" err="1">
                <a:solidFill>
                  <a:schemeClr val="accent5">
                    <a:lumMod val="75000"/>
                  </a:schemeClr>
                </a:solidFill>
                <a:latin typeface="Consolas" panose="020B0609020204030204" pitchFamily="49" charset="0"/>
              </a:rPr>
              <a:t>m_array</a:t>
            </a:r>
            <a:r>
              <a:rPr lang="en-US" sz="1800" dirty="0">
                <a:solidFill>
                  <a:schemeClr val="accent5">
                    <a:lumMod val="75000"/>
                  </a:schemeClr>
                </a:solidFill>
                <a:latin typeface="Consolas" panose="020B0609020204030204" pitchFamily="49" charset="0"/>
              </a:rPr>
              <a:t>[4] </a:t>
            </a:r>
            <a:r>
              <a:rPr lang="uk-UA" sz="1800" dirty="0"/>
              <a:t>є </a:t>
            </a:r>
            <a:r>
              <a:rPr lang="uk-UA" sz="1800" dirty="0">
                <a:solidFill>
                  <a:schemeClr val="accent5">
                    <a:lumMod val="75000"/>
                  </a:schemeClr>
                </a:solidFill>
                <a:latin typeface="Consolas" panose="020B0609020204030204" pitchFamily="49" charset="0"/>
              </a:rPr>
              <a:t>7</a:t>
            </a:r>
            <a:r>
              <a:rPr lang="uk-UA" sz="1800" dirty="0"/>
              <a:t>, то виконання оператора </a:t>
            </a:r>
            <a:r>
              <a:rPr lang="uk-UA" sz="1800" dirty="0">
                <a:solidFill>
                  <a:schemeClr val="accent5">
                    <a:lumMod val="75000"/>
                  </a:schemeClr>
                </a:solidFill>
                <a:latin typeface="Consolas" panose="020B0609020204030204" pitchFamily="49" charset="0"/>
              </a:rPr>
              <a:t>[]</a:t>
            </a:r>
            <a:r>
              <a:rPr lang="uk-UA" sz="1800" dirty="0"/>
              <a:t> призведе до повернення значення </a:t>
            </a:r>
            <a:r>
              <a:rPr lang="uk-UA" sz="1800" dirty="0">
                <a:solidFill>
                  <a:schemeClr val="accent5">
                    <a:lumMod val="75000"/>
                  </a:schemeClr>
                </a:solidFill>
                <a:latin typeface="Consolas" panose="020B0609020204030204" pitchFamily="49" charset="0"/>
              </a:rPr>
              <a:t>7</a:t>
            </a:r>
            <a:r>
              <a:rPr lang="uk-UA" sz="1800" dirty="0"/>
              <a:t>. </a:t>
            </a:r>
            <a:r>
              <a:rPr lang="en-US" sz="1800" dirty="0">
                <a:solidFill>
                  <a:schemeClr val="accent5">
                    <a:lumMod val="75000"/>
                  </a:schemeClr>
                </a:solidFill>
                <a:latin typeface="Consolas" panose="020B0609020204030204" pitchFamily="49" charset="0"/>
              </a:rPr>
              <a:t>array[4] = 5</a:t>
            </a:r>
            <a:r>
              <a:rPr lang="en-US" sz="1800" dirty="0"/>
              <a:t> </a:t>
            </a:r>
            <a:r>
              <a:rPr lang="uk-UA" sz="1800" dirty="0"/>
              <a:t>оброблятиметься як </a:t>
            </a:r>
            <a:r>
              <a:rPr lang="uk-UA" sz="1800" dirty="0">
                <a:solidFill>
                  <a:schemeClr val="accent5">
                    <a:lumMod val="75000"/>
                  </a:schemeClr>
                </a:solidFill>
                <a:latin typeface="Consolas" panose="020B0609020204030204" pitchFamily="49" charset="0"/>
              </a:rPr>
              <a:t>7 = 5</a:t>
            </a:r>
            <a:r>
              <a:rPr lang="uk-UA" sz="1800" dirty="0"/>
              <a:t>, що є безглуздим! Якщо ви спробуєте це зробити, то компілятор </a:t>
            </a:r>
            <a:r>
              <a:rPr lang="uk-UA" sz="1800" dirty="0" err="1"/>
              <a:t>видасть</a:t>
            </a:r>
            <a:r>
              <a:rPr lang="uk-UA" sz="1800" dirty="0"/>
              <a:t> наступну помилку:</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C:VCProjectsTest.cpp(386) : error C2106: '=' : left operand must be l-value</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8097445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Використання</a:t>
            </a:r>
            <a:r>
              <a:rPr lang="ru-RU" sz="3200" b="1" dirty="0"/>
              <a:t> оператора </a:t>
            </a:r>
            <a:r>
              <a:rPr lang="ru-RU" sz="3200" b="1" dirty="0" err="1"/>
              <a:t>індексації</a:t>
            </a:r>
            <a:r>
              <a:rPr lang="ru-RU" sz="3200" b="1" dirty="0"/>
              <a:t> з </a:t>
            </a:r>
            <a:r>
              <a:rPr lang="ru-RU" sz="3200" b="1" dirty="0" err="1"/>
              <a:t>константними</a:t>
            </a:r>
            <a:r>
              <a:rPr lang="ru-RU" sz="3200" b="1" dirty="0"/>
              <a:t> </a:t>
            </a:r>
            <a:r>
              <a:rPr lang="ru-RU" sz="3200" b="1" dirty="0" err="1"/>
              <a:t>об’єктами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вищенаведеному прикладі метод </a:t>
            </a:r>
            <a:r>
              <a:rPr lang="en-US" sz="1800" dirty="0">
                <a:solidFill>
                  <a:schemeClr val="accent5">
                    <a:lumMod val="75000"/>
                  </a:schemeClr>
                </a:solidFill>
                <a:latin typeface="Consolas" panose="020B0609020204030204" pitchFamily="49" charset="0"/>
              </a:rPr>
              <a:t>operator[]()</a:t>
            </a:r>
            <a:r>
              <a:rPr lang="en-US" sz="1800" dirty="0">
                <a:solidFill>
                  <a:schemeClr val="accent5">
                    <a:lumMod val="75000"/>
                  </a:schemeClr>
                </a:solidFill>
              </a:rPr>
              <a:t> </a:t>
            </a:r>
            <a:r>
              <a:rPr lang="uk-UA" sz="1800" dirty="0"/>
              <a:t>не є константним, і ми можемо використовувати цей метод для зміни даних неконстантних об’єктів. Однак, що станеться, якщо наш об’єкт класу </a:t>
            </a:r>
            <a:r>
              <a:rPr lang="en-US" sz="1800" dirty="0" err="1">
                <a:solidFill>
                  <a:schemeClr val="accent5">
                    <a:lumMod val="75000"/>
                  </a:schemeClr>
                </a:solidFill>
                <a:latin typeface="Consolas" panose="020B0609020204030204" pitchFamily="49" charset="0"/>
              </a:rPr>
              <a:t>IntArray</a:t>
            </a:r>
            <a:r>
              <a:rPr lang="en-US" sz="1800" dirty="0"/>
              <a:t> </a:t>
            </a:r>
            <a:r>
              <a:rPr lang="uk-UA" sz="1800" dirty="0"/>
              <a:t>буде </a:t>
            </a:r>
            <a:r>
              <a:rPr lang="en-US" sz="1800" dirty="0">
                <a:solidFill>
                  <a:schemeClr val="accent5">
                    <a:lumMod val="75000"/>
                  </a:schemeClr>
                </a:solidFill>
                <a:latin typeface="Consolas" panose="020B0609020204030204" pitchFamily="49" charset="0"/>
              </a:rPr>
              <a:t>const</a:t>
            </a:r>
            <a:r>
              <a:rPr lang="en-US" sz="1800" dirty="0"/>
              <a:t>? </a:t>
            </a:r>
            <a:r>
              <a:rPr lang="uk-UA" sz="1800" dirty="0"/>
              <a:t>В цьому випадку ми не зможемо викликати неконстантний </a:t>
            </a:r>
            <a:r>
              <a:rPr lang="en-US" sz="1800" dirty="0">
                <a:solidFill>
                  <a:schemeClr val="accent5">
                    <a:lumMod val="75000"/>
                  </a:schemeClr>
                </a:solidFill>
                <a:latin typeface="Consolas" panose="020B0609020204030204" pitchFamily="49" charset="0"/>
              </a:rPr>
              <a:t>operator[]()</a:t>
            </a:r>
            <a:r>
              <a:rPr lang="en-US" sz="1800" dirty="0"/>
              <a:t>, </a:t>
            </a:r>
            <a:r>
              <a:rPr lang="uk-UA" sz="1800" dirty="0"/>
              <a:t>так як він змінює значення об’єкту.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Доброю новиною є те, що ми можемо визначити окремо неконстантну і константну версії </a:t>
            </a:r>
            <a:r>
              <a:rPr lang="en-US" sz="1800" dirty="0">
                <a:solidFill>
                  <a:schemeClr val="accent5">
                    <a:lumMod val="75000"/>
                  </a:schemeClr>
                </a:solidFill>
                <a:latin typeface="Consolas" panose="020B0609020204030204" pitchFamily="49" charset="0"/>
              </a:rPr>
              <a:t>operator[]()</a:t>
            </a:r>
            <a:r>
              <a:rPr lang="en-US" sz="1800" dirty="0"/>
              <a:t>. </a:t>
            </a:r>
            <a:r>
              <a:rPr lang="uk-UA" sz="1800" dirty="0"/>
              <a:t>Неконстантна версія буде використовуватися з неконстантними об’єктами, а версія </a:t>
            </a:r>
            <a:r>
              <a:rPr lang="en-US" sz="1800" dirty="0">
                <a:solidFill>
                  <a:schemeClr val="accent5">
                    <a:lumMod val="75000"/>
                  </a:schemeClr>
                </a:solidFill>
                <a:latin typeface="Consolas" panose="020B0609020204030204" pitchFamily="49" charset="0"/>
              </a:rPr>
              <a:t>const</a:t>
            </a:r>
            <a:r>
              <a:rPr lang="en-US" sz="1800" dirty="0"/>
              <a:t> — </a:t>
            </a:r>
            <a:r>
              <a:rPr lang="uk-UA" sz="1800" dirty="0"/>
              <a:t>з об’єктами </a:t>
            </a:r>
            <a:r>
              <a:rPr lang="en-US" sz="1800" dirty="0">
                <a:solidFill>
                  <a:schemeClr val="accent5">
                    <a:lumMod val="75000"/>
                  </a:schemeClr>
                </a:solidFill>
                <a:latin typeface="Consolas" panose="020B0609020204030204" pitchFamily="49" charset="0"/>
              </a:rPr>
              <a:t>const</a:t>
            </a:r>
            <a:r>
              <a:rPr lang="en-US" sz="1800" dirty="0"/>
              <a:t>:</a:t>
            </a:r>
            <a:endParaRPr lang="uk-UA" sz="1800" dirty="0"/>
          </a:p>
        </p:txBody>
      </p:sp>
    </p:spTree>
    <p:extLst>
      <p:ext uri="{BB962C8B-B14F-4D97-AF65-F5344CB8AC3E}">
        <p14:creationId xmlns:p14="http://schemas.microsoft.com/office/powerpoint/2010/main" val="376817886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Другая 1">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2278</TotalTime>
  <Words>11151</Words>
  <Application>Microsoft Office PowerPoint</Application>
  <PresentationFormat>Широкий екран</PresentationFormat>
  <Paragraphs>724</Paragraphs>
  <Slides>171</Slides>
  <Notes>1</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171</vt:i4>
      </vt:variant>
    </vt:vector>
  </HeadingPairs>
  <TitlesOfParts>
    <vt:vector size="177" baseType="lpstr">
      <vt:lpstr>Arial</vt:lpstr>
      <vt:lpstr>Calibri</vt:lpstr>
      <vt:lpstr>Consolas</vt:lpstr>
      <vt:lpstr>Open Sans</vt:lpstr>
      <vt:lpstr>Tahoma</vt:lpstr>
      <vt:lpstr>Тема Office</vt:lpstr>
      <vt:lpstr>Explicit конструктора. Анонімні об’єкти. Вкладені типи. Перевантаження операторів</vt:lpstr>
      <vt:lpstr>Анонімні об’єкти</vt:lpstr>
      <vt:lpstr>Анонімні об’єкти</vt:lpstr>
      <vt:lpstr>Анонімні об’єкти</vt:lpstr>
      <vt:lpstr>Анонімні об’єкти</vt:lpstr>
      <vt:lpstr>Анонімні об’єкти класу</vt:lpstr>
      <vt:lpstr>_</vt:lpstr>
      <vt:lpstr>_</vt:lpstr>
      <vt:lpstr>Висновки</vt:lpstr>
      <vt:lpstr>Вкладені типи даних в класах</vt:lpstr>
      <vt:lpstr>Вкладені користувацькі типи даних в класах</vt:lpstr>
      <vt:lpstr>Вкладені користувацькі типи даних в класах</vt:lpstr>
      <vt:lpstr>Інші вкладені користувацькі типи даних в класах</vt:lpstr>
      <vt:lpstr>Вимірювання часу виконання (таймінг) коду</vt:lpstr>
      <vt:lpstr>Вимірювання часу виконання (таймінг) коду</vt:lpstr>
      <vt:lpstr>Вимірювання часу виконання (таймінг) коду</vt:lpstr>
      <vt:lpstr>Вимірювання часу виконання (таймінг) коду</vt:lpstr>
      <vt:lpstr>Вимірювання часу виконання (таймінг) коду</vt:lpstr>
      <vt:lpstr>Вимірювання часу виконання (таймінг) коду</vt:lpstr>
      <vt:lpstr>Що впливає на таймінг коду?</vt:lpstr>
      <vt:lpstr>Що впливає на таймінг коду?</vt:lpstr>
      <vt:lpstr>Що впливає на таймінг коду?</vt:lpstr>
      <vt:lpstr>Перевантаження операторів</vt:lpstr>
      <vt:lpstr>Оператори, як функції</vt:lpstr>
      <vt:lpstr>Оператори, як функції</vt:lpstr>
      <vt:lpstr>Виклик перевантажених операторів</vt:lpstr>
      <vt:lpstr>Обмеження в перевантаженні операторів</vt:lpstr>
      <vt:lpstr>Обмеження в перевантаженні операторів</vt:lpstr>
      <vt:lpstr>Обмеження в перевантаженні операторів</vt:lpstr>
      <vt:lpstr>Обмеження в перевантаженні операторів</vt:lpstr>
      <vt:lpstr>Способи перевантаження операторів</vt:lpstr>
      <vt:lpstr>Перевантаження операторів через дружні функції</vt:lpstr>
      <vt:lpstr>Перевантаження операторів через дружні функції</vt:lpstr>
      <vt:lpstr>Перевантаження операторів через дружні функції</vt:lpstr>
      <vt:lpstr>Дружні функції можуть бути визначені всередині класу</vt:lpstr>
      <vt:lpstr>Перевантаження операторів з операндами різних типів</vt:lpstr>
      <vt:lpstr>_</vt:lpstr>
      <vt:lpstr>_</vt:lpstr>
      <vt:lpstr>_</vt:lpstr>
      <vt:lpstr>_</vt:lpstr>
      <vt:lpstr>Завдання №1</vt:lpstr>
      <vt:lpstr>_</vt:lpstr>
      <vt:lpstr>Завдання №2</vt:lpstr>
      <vt:lpstr>_</vt:lpstr>
      <vt:lpstr>Перевантаження операторів через звичайні функції</vt:lpstr>
      <vt:lpstr>Перевантаження операторів через звичайні функції</vt:lpstr>
      <vt:lpstr>_</vt:lpstr>
      <vt:lpstr>_</vt:lpstr>
      <vt:lpstr>Перевантаження операторів вводу і виводу</vt:lpstr>
      <vt:lpstr>Перевантаження оператора виводу &lt;&lt;</vt:lpstr>
      <vt:lpstr>Перевантаження оператора виводу &lt;&lt;</vt:lpstr>
      <vt:lpstr>Перевантаження оператора виводу &lt;&lt;</vt:lpstr>
      <vt:lpstr>Перевантаження оператора виводу &lt;&lt;</vt:lpstr>
      <vt:lpstr>Перевантаження оператора виводу &lt;&lt;</vt:lpstr>
      <vt:lpstr>Перевантаження оператора виводу &lt;&lt;</vt:lpstr>
      <vt:lpstr>Перевантаження оператора виводу &lt;&lt;</vt:lpstr>
      <vt:lpstr>_</vt:lpstr>
      <vt:lpstr>Перевантаження оператора вводу &gt;&gt;</vt:lpstr>
      <vt:lpstr>_</vt:lpstr>
      <vt:lpstr>Завдання №3</vt:lpstr>
      <vt:lpstr>_</vt:lpstr>
      <vt:lpstr>_</vt:lpstr>
      <vt:lpstr>Перевантаження операторів через методи класу</vt:lpstr>
      <vt:lpstr>Перевантаження операторів через методи класу</vt:lpstr>
      <vt:lpstr>Перевантаження операторів через методи класу</vt:lpstr>
      <vt:lpstr>Перевантаження операторів через методи класу</vt:lpstr>
      <vt:lpstr>Не все можна перевантажити через дружні функції</vt:lpstr>
      <vt:lpstr>Не все можна перевантажити через методи класу</vt:lpstr>
      <vt:lpstr>Який спосіб перевантаження і коли слід використовувати?</vt:lpstr>
      <vt:lpstr>Тому:</vt:lpstr>
      <vt:lpstr>Перевантаження унарних операторів +, – і логічного НЕ</vt:lpstr>
      <vt:lpstr>Перевантаження унарних операторів +, – і логічного НЕ</vt:lpstr>
      <vt:lpstr>Перевантаження унарних операторів +, – і логічного НЕ</vt:lpstr>
      <vt:lpstr>Перевантаження унарних операторів +, – і логічного НЕ</vt:lpstr>
      <vt:lpstr>_</vt:lpstr>
      <vt:lpstr>Завдання №3</vt:lpstr>
      <vt:lpstr>Перевантаження операторів порівняння</vt:lpstr>
      <vt:lpstr>_</vt:lpstr>
      <vt:lpstr>_</vt:lpstr>
      <vt:lpstr>_</vt:lpstr>
      <vt:lpstr>_</vt:lpstr>
      <vt:lpstr>_</vt:lpstr>
      <vt:lpstr>Завдання №5</vt:lpstr>
      <vt:lpstr>_</vt:lpstr>
      <vt:lpstr>Перевантаження операторів інкременту та декременту</vt:lpstr>
      <vt:lpstr>Перевантаження операторів інкременту та декременту версії префікс</vt:lpstr>
      <vt:lpstr>Перевантаження операторів інкременту та декременту версії постфікс</vt:lpstr>
      <vt:lpstr>_</vt:lpstr>
      <vt:lpstr>_</vt:lpstr>
      <vt:lpstr>_</vt:lpstr>
      <vt:lpstr>Перевантаження оператора індексації []</vt:lpstr>
      <vt:lpstr>Перевантаження оператора індексації []</vt:lpstr>
      <vt:lpstr>Перевантаження оператора індексації []</vt:lpstr>
      <vt:lpstr>Перевантаження оператора індексації []</vt:lpstr>
      <vt:lpstr>Перевантаження оператора індексації []</vt:lpstr>
      <vt:lpstr>Перевантаження оператора індексації []</vt:lpstr>
      <vt:lpstr>Чому оператор індексації [] використовує повернення по посиланню?</vt:lpstr>
      <vt:lpstr>Чому оператор індексації [] використовує повернення по посиланню?</vt:lpstr>
      <vt:lpstr>Використання оператора індексації з константними об’єктами класу</vt:lpstr>
      <vt:lpstr>Використання оператора індексації з константними об’єктами класу</vt:lpstr>
      <vt:lpstr>Використання оператора індексації з константними об’єктами класу</vt:lpstr>
      <vt:lpstr>Перевірка помилок</vt:lpstr>
      <vt:lpstr>Перевірка помилок</vt:lpstr>
      <vt:lpstr>Вказівники на об’єкти і перевантажений оператор []</vt:lpstr>
      <vt:lpstr>Вказівники на об’єкти і перевантажений оператор []</vt:lpstr>
      <vt:lpstr>Аргумент, що передається, не обов’язково повинен бути цілим числом</vt:lpstr>
      <vt:lpstr>Висновки</vt:lpstr>
      <vt:lpstr>Завдання №6</vt:lpstr>
      <vt:lpstr>Завдання №6</vt:lpstr>
      <vt:lpstr>_</vt:lpstr>
      <vt:lpstr>Перевантаження оператора ()</vt:lpstr>
      <vt:lpstr>_</vt:lpstr>
      <vt:lpstr>_</vt:lpstr>
      <vt:lpstr>_</vt:lpstr>
      <vt:lpstr>_</vt:lpstr>
      <vt:lpstr>_</vt:lpstr>
      <vt:lpstr>Функтори в C++</vt:lpstr>
      <vt:lpstr>_</vt:lpstr>
      <vt:lpstr>Висновки</vt:lpstr>
      <vt:lpstr>Завдання №7?</vt:lpstr>
      <vt:lpstr>Завдання №7?</vt:lpstr>
      <vt:lpstr>Перевантаження операцій конвертації типів даних</vt:lpstr>
      <vt:lpstr>Перевантаження операцій конвертації типів даних</vt:lpstr>
      <vt:lpstr>Перевантаження операцій конвертації типів даних</vt:lpstr>
      <vt:lpstr>_</vt:lpstr>
      <vt:lpstr>_</vt:lpstr>
      <vt:lpstr>_</vt:lpstr>
      <vt:lpstr>_</vt:lpstr>
      <vt:lpstr>Конструктори конвертації, ключові слова explicit і delete</vt:lpstr>
      <vt:lpstr>Конструктори конвертації, ключові слова explicit і delete</vt:lpstr>
      <vt:lpstr>Конструктори конвертації, ключові слова explicit і delete</vt:lpstr>
      <vt:lpstr>Ключове слово explicit</vt:lpstr>
      <vt:lpstr>Ключове слово explicit</vt:lpstr>
      <vt:lpstr>_</vt:lpstr>
      <vt:lpstr>Ключове слово explicit</vt:lpstr>
      <vt:lpstr>Ключове слово delete</vt:lpstr>
      <vt:lpstr>Ключове слово delete</vt:lpstr>
      <vt:lpstr>Ключове слово delete</vt:lpstr>
      <vt:lpstr>Перевантаження оператора присвоювання</vt:lpstr>
      <vt:lpstr>Перевантаження оператора присвоювання</vt:lpstr>
      <vt:lpstr>Перевантаження оператора присвоювання</vt:lpstr>
      <vt:lpstr>Самоприсвоювання</vt:lpstr>
      <vt:lpstr>_</vt:lpstr>
      <vt:lpstr>_</vt:lpstr>
      <vt:lpstr>Виявлення і обробка самоприсвоювання</vt:lpstr>
      <vt:lpstr>Оператор присвоювання за замовчуванням</vt:lpstr>
      <vt:lpstr>Оператор присвоювання за замовчуванням</vt:lpstr>
      <vt:lpstr>Поверхневе копіювання</vt:lpstr>
      <vt:lpstr>_</vt:lpstr>
      <vt:lpstr>Поверхневе копіювання</vt:lpstr>
      <vt:lpstr>Поверхневе копіювання</vt:lpstr>
      <vt:lpstr>_</vt:lpstr>
      <vt:lpstr>_</vt:lpstr>
      <vt:lpstr>_</vt:lpstr>
      <vt:lpstr>_</vt:lpstr>
      <vt:lpstr>_</vt:lpstr>
      <vt:lpstr>Глибоке копіювання</vt:lpstr>
      <vt:lpstr>Глибоке копіювання</vt:lpstr>
      <vt:lpstr>Глибоке копіювання</vt:lpstr>
      <vt:lpstr>Глибоке копіювання</vt:lpstr>
      <vt:lpstr>Глибоке копіювання</vt:lpstr>
      <vt:lpstr>Найкраще рішення</vt:lpstr>
      <vt:lpstr>Висновки</vt:lpstr>
      <vt:lpstr>Завдання №1</vt:lpstr>
      <vt:lpstr>_</vt:lpstr>
      <vt:lpstr>Завдання №2</vt:lpstr>
      <vt:lpstr>_</vt:lpstr>
      <vt:lpstr>_</vt:lpstr>
      <vt:lpstr>_</vt:lpstr>
      <vt:lpstr>Завдання №3 (ДЗ)</vt:lpstr>
      <vt:lpstr>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Введення в вебдизайн</dc:title>
  <dc:creator>Alexander</dc:creator>
  <cp:lastModifiedBy>Alexander Vereshchagin</cp:lastModifiedBy>
  <cp:revision>163</cp:revision>
  <dcterms:created xsi:type="dcterms:W3CDTF">2021-08-19T17:51:13Z</dcterms:created>
  <dcterms:modified xsi:type="dcterms:W3CDTF">2024-04-03T12:24:46Z</dcterms:modified>
</cp:coreProperties>
</file>